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VY_32_INOVACE_13_Podstatná jména 4.ročník_Rod mužský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Rod mužský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579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D22C35-2E26-47D2-9EB7-C6DC3A674415}" type="presOf" srcId="{B651F6E3-6281-48DB-9319-2AEAFDAE7572}" destId="{619D679B-A015-4ECF-8348-D1034C574F40}" srcOrd="0" destOrd="0" presId="urn:microsoft.com/office/officeart/2005/8/layout/target3"/>
    <dgm:cxn modelId="{4AD9C760-5A6A-4101-88A2-2CE2FD66B80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149950-2C96-4D3A-A967-813F9E68C5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BA711A-6EA4-42A1-A81C-9312705EDB00}" type="presOf" srcId="{D1D4F407-5343-4D3F-B5B9-D407B03CAEB4}" destId="{D005CE8C-CC26-4C3E-AC11-E15060ECD759}" srcOrd="0" destOrd="0" presId="urn:microsoft.com/office/officeart/2005/8/layout/target3"/>
    <dgm:cxn modelId="{E6A7A61E-13C3-4F59-940F-BB6D9B07C2E6}" type="presOf" srcId="{D8197B8C-B260-4A16-BDF4-0947B075E274}" destId="{25B08C86-7E15-44DC-BE7F-FFB55DD49D12}" srcOrd="0" destOrd="0" presId="urn:microsoft.com/office/officeart/2005/8/layout/target3"/>
    <dgm:cxn modelId="{05BEE8B3-AEEE-47FD-A96F-D4C9EB82456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F9355D8-7E9E-4CD0-8DE2-773A31EF2033}" type="presOf" srcId="{D1B46980-6531-4606-95E6-44980827E919}" destId="{6140AFEC-043D-4C43-A2F9-D0F5331DF3A3}" srcOrd="0" destOrd="0" presId="urn:microsoft.com/office/officeart/2005/8/layout/target3"/>
    <dgm:cxn modelId="{240A2865-7CDF-41C6-99EB-DDC1B895D8CE}" type="presOf" srcId="{4C35D32F-0EAB-4CD7-82EE-45574DC2A586}" destId="{890E4F0B-2866-4A3F-A3C7-2A14B1797930}" srcOrd="1" destOrd="0" presId="urn:microsoft.com/office/officeart/2005/8/layout/target3"/>
    <dgm:cxn modelId="{598A4C23-3721-480C-9D8A-F21133436EC4}" type="presOf" srcId="{B651F6E3-6281-48DB-9319-2AEAFDAE7572}" destId="{6BB5E863-4638-4E1D-BFDE-399D028AC4ED}" srcOrd="1" destOrd="0" presId="urn:microsoft.com/office/officeart/2005/8/layout/target3"/>
    <dgm:cxn modelId="{2E5096FF-9D1D-4E30-8294-818E3524C5C0}" type="presOf" srcId="{4C35D32F-0EAB-4CD7-82EE-45574DC2A586}" destId="{8BEBB6EC-1DAA-4CAC-8A25-BC0FCBD5DBD5}" srcOrd="0" destOrd="0" presId="urn:microsoft.com/office/officeart/2005/8/layout/target3"/>
    <dgm:cxn modelId="{DE252CDB-09AE-4CF7-9AFF-96E2F9D5C16B}" type="presOf" srcId="{757F3AB3-0718-4624-B441-E567A8F0AB56}" destId="{333A1088-737F-45CB-B68E-254E46348037}" srcOrd="0" destOrd="0" presId="urn:microsoft.com/office/officeart/2005/8/layout/target3"/>
    <dgm:cxn modelId="{49784267-EB8E-44C3-A612-95191F77A515}" type="presParOf" srcId="{333A1088-737F-45CB-B68E-254E46348037}" destId="{F5ABB229-8D3B-4694-996A-96F23CF14429}" srcOrd="0" destOrd="0" presId="urn:microsoft.com/office/officeart/2005/8/layout/target3"/>
    <dgm:cxn modelId="{30C47155-4D92-491A-AA94-AE0627A875D6}" type="presParOf" srcId="{333A1088-737F-45CB-B68E-254E46348037}" destId="{F41139FD-01EE-4571-8B17-4FB00FC51163}" srcOrd="1" destOrd="0" presId="urn:microsoft.com/office/officeart/2005/8/layout/target3"/>
    <dgm:cxn modelId="{A82EA807-30D9-4BB0-A08E-A231B0620E99}" type="presParOf" srcId="{333A1088-737F-45CB-B68E-254E46348037}" destId="{D005CE8C-CC26-4C3E-AC11-E15060ECD759}" srcOrd="2" destOrd="0" presId="urn:microsoft.com/office/officeart/2005/8/layout/target3"/>
    <dgm:cxn modelId="{01CE697E-69D5-4CD4-8891-02D39050935D}" type="presParOf" srcId="{333A1088-737F-45CB-B68E-254E46348037}" destId="{2C702D82-9B77-49B7-9568-BB8EB47C3372}" srcOrd="3" destOrd="0" presId="urn:microsoft.com/office/officeart/2005/8/layout/target3"/>
    <dgm:cxn modelId="{8F8592ED-DB17-4D14-96FB-5F60AB95A922}" type="presParOf" srcId="{333A1088-737F-45CB-B68E-254E46348037}" destId="{A52A0455-90FF-4808-ABD0-F02540D31D5A}" srcOrd="4" destOrd="0" presId="urn:microsoft.com/office/officeart/2005/8/layout/target3"/>
    <dgm:cxn modelId="{493218A3-5546-4677-B831-3ABE557875BA}" type="presParOf" srcId="{333A1088-737F-45CB-B68E-254E46348037}" destId="{6140AFEC-043D-4C43-A2F9-D0F5331DF3A3}" srcOrd="5" destOrd="0" presId="urn:microsoft.com/office/officeart/2005/8/layout/target3"/>
    <dgm:cxn modelId="{C7FA276D-D4FB-4B49-ABE9-AF464CCED889}" type="presParOf" srcId="{333A1088-737F-45CB-B68E-254E46348037}" destId="{9358AC05-5D7D-4327-9F80-1AD486AEA664}" srcOrd="6" destOrd="0" presId="urn:microsoft.com/office/officeart/2005/8/layout/target3"/>
    <dgm:cxn modelId="{C5E578BD-9C28-4D2C-AB66-F93DAE969370}" type="presParOf" srcId="{333A1088-737F-45CB-B68E-254E46348037}" destId="{313FC574-E1CD-4FB4-B054-0B805CE0447D}" srcOrd="7" destOrd="0" presId="urn:microsoft.com/office/officeart/2005/8/layout/target3"/>
    <dgm:cxn modelId="{8CADD0EB-DD36-4CB1-8613-48FBDEB6E59A}" type="presParOf" srcId="{333A1088-737F-45CB-B68E-254E46348037}" destId="{619D679B-A015-4ECF-8348-D1034C574F40}" srcOrd="8" destOrd="0" presId="urn:microsoft.com/office/officeart/2005/8/layout/target3"/>
    <dgm:cxn modelId="{DAF8C8CB-5D48-487D-8E35-F5AEEDDDEC20}" type="presParOf" srcId="{333A1088-737F-45CB-B68E-254E46348037}" destId="{322283A8-4A27-4CDA-BAE3-F381106A9174}" srcOrd="9" destOrd="0" presId="urn:microsoft.com/office/officeart/2005/8/layout/target3"/>
    <dgm:cxn modelId="{376033E3-FDB3-46DE-842E-CFAC6995DF22}" type="presParOf" srcId="{333A1088-737F-45CB-B68E-254E46348037}" destId="{FFC9F71D-1B4F-4AD9-A4A6-86ADEFC8AF5C}" srcOrd="10" destOrd="0" presId="urn:microsoft.com/office/officeart/2005/8/layout/target3"/>
    <dgm:cxn modelId="{B4A1925F-4C66-4006-A1B3-C01306AD88A0}" type="presParOf" srcId="{333A1088-737F-45CB-B68E-254E46348037}" destId="{25B08C86-7E15-44DC-BE7F-FFB55DD49D12}" srcOrd="11" destOrd="0" presId="urn:microsoft.com/office/officeart/2005/8/layout/target3"/>
    <dgm:cxn modelId="{68E1325A-0DE2-46EF-B140-FC3AE3856559}" type="presParOf" srcId="{333A1088-737F-45CB-B68E-254E46348037}" destId="{76644BE8-9D7C-4C09-B250-3D10AF48CBB7}" srcOrd="12" destOrd="0" presId="urn:microsoft.com/office/officeart/2005/8/layout/target3"/>
    <dgm:cxn modelId="{8631B99A-8E6C-40C2-94F4-E99FBE0DCB61}" type="presParOf" srcId="{333A1088-737F-45CB-B68E-254E46348037}" destId="{EE85B701-7295-41C0-BA7A-34D3756A2AE6}" srcOrd="13" destOrd="0" presId="urn:microsoft.com/office/officeart/2005/8/layout/target3"/>
    <dgm:cxn modelId="{3D9C9A47-EDCE-4061-9739-94D112CCD9AE}" type="presParOf" srcId="{333A1088-737F-45CB-B68E-254E46348037}" destId="{8BEBB6EC-1DAA-4CAC-8A25-BC0FCBD5DBD5}" srcOrd="14" destOrd="0" presId="urn:microsoft.com/office/officeart/2005/8/layout/target3"/>
    <dgm:cxn modelId="{F4DB0EF1-0E1C-442B-9345-B93268982B71}" type="presParOf" srcId="{333A1088-737F-45CB-B68E-254E46348037}" destId="{AED2198E-93D5-4001-81B4-73124B309672}" srcOrd="15" destOrd="0" presId="urn:microsoft.com/office/officeart/2005/8/layout/target3"/>
    <dgm:cxn modelId="{ED0EA2FA-AA40-4EBE-AF7A-A66C0C60CD0C}" type="presParOf" srcId="{333A1088-737F-45CB-B68E-254E46348037}" destId="{2BE915AB-18AA-4053-B92C-3BFC9ED204BB}" srcOrd="16" destOrd="0" presId="urn:microsoft.com/office/officeart/2005/8/layout/target3"/>
    <dgm:cxn modelId="{5F205A1C-36C4-426F-A132-E08E47FAD919}" type="presParOf" srcId="{333A1088-737F-45CB-B68E-254E46348037}" destId="{6BB5E863-4638-4E1D-BFDE-399D028AC4ED}" srcOrd="17" destOrd="0" presId="urn:microsoft.com/office/officeart/2005/8/layout/target3"/>
    <dgm:cxn modelId="{5962258F-442E-4B96-BB3D-57539A4E640A}" type="presParOf" srcId="{333A1088-737F-45CB-B68E-254E46348037}" destId="{5A5FFA88-C948-4069-8E93-59FA12366E83}" srcOrd="18" destOrd="0" presId="urn:microsoft.com/office/officeart/2005/8/layout/target3"/>
    <dgm:cxn modelId="{C4FE7ACA-B0B8-4D09-AF7A-03303681A8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VY_32_INOVACE_13_Podstatná jména 4.ročník_Rod mužský</a:t>
          </a:r>
          <a:endParaRPr lang="cs-CZ" sz="1600" kern="1200" dirty="0"/>
        </a:p>
      </dsp:txBody>
      <dsp:txXfrm>
        <a:off x="1273857" y="792083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Rod mužský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FEF1FBFF-A870-49CB-AD33-4624C4AE3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CF05A36-8FE3-4DFD-B078-F50B34B860BE}" type="datetimeFigureOut">
              <a:rPr lang="cs-CZ" smtClean="0"/>
              <a:pPr/>
              <a:t>5.4.2012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776463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5793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 MUŽSKÝ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 VZORŮ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476672"/>
            <a:ext cx="2664296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9220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První část slouží k výkladu.</a:t>
            </a:r>
          </a:p>
          <a:p>
            <a:r>
              <a:rPr lang="cs-CZ" dirty="0" smtClean="0"/>
              <a:t>V druhé části si žáci nové učivo procvičí.</a:t>
            </a:r>
          </a:p>
          <a:p>
            <a:r>
              <a:rPr lang="cs-CZ" dirty="0" smtClean="0"/>
              <a:t>U těchto cvičení je vždy připravena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6932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PŘEHLED VZORŮ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PÁN</a:t>
            </a:r>
          </a:p>
          <a:p>
            <a:r>
              <a:rPr lang="cs-CZ" dirty="0" smtClean="0"/>
              <a:t>HRAD</a:t>
            </a:r>
          </a:p>
          <a:p>
            <a:r>
              <a:rPr lang="cs-CZ" dirty="0" smtClean="0"/>
              <a:t>MUŽ</a:t>
            </a:r>
          </a:p>
          <a:p>
            <a:r>
              <a:rPr lang="cs-CZ" dirty="0" smtClean="0"/>
              <a:t>STROJ</a:t>
            </a:r>
          </a:p>
          <a:p>
            <a:r>
              <a:rPr lang="cs-CZ" dirty="0" smtClean="0"/>
              <a:t>PŘEDSEDA</a:t>
            </a:r>
          </a:p>
          <a:p>
            <a:r>
              <a:rPr lang="cs-CZ" dirty="0" smtClean="0"/>
              <a:t>SOUDCE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vrdý      životný</a:t>
            </a:r>
          </a:p>
          <a:p>
            <a:r>
              <a:rPr lang="cs-CZ" dirty="0"/>
              <a:t>t</a:t>
            </a:r>
            <a:r>
              <a:rPr lang="cs-CZ" dirty="0" smtClean="0"/>
              <a:t>vrdý      neživotný</a:t>
            </a:r>
          </a:p>
          <a:p>
            <a:r>
              <a:rPr lang="cs-CZ" dirty="0"/>
              <a:t>m</a:t>
            </a:r>
            <a:r>
              <a:rPr lang="cs-CZ" dirty="0" smtClean="0"/>
              <a:t>ěkký    životný</a:t>
            </a:r>
          </a:p>
          <a:p>
            <a:r>
              <a:rPr lang="cs-CZ" dirty="0"/>
              <a:t>m</a:t>
            </a:r>
            <a:r>
              <a:rPr lang="cs-CZ" dirty="0" smtClean="0"/>
              <a:t>ěkký    neživotný</a:t>
            </a:r>
          </a:p>
          <a:p>
            <a:r>
              <a:rPr lang="cs-CZ" dirty="0"/>
              <a:t>t</a:t>
            </a:r>
            <a:r>
              <a:rPr lang="cs-CZ" dirty="0" smtClean="0"/>
              <a:t>vrdý       životný</a:t>
            </a:r>
          </a:p>
          <a:p>
            <a:r>
              <a:rPr lang="cs-CZ" dirty="0"/>
              <a:t>m</a:t>
            </a:r>
            <a:r>
              <a:rPr lang="cs-CZ" dirty="0" smtClean="0"/>
              <a:t>ěkký     životný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0152" y="465313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3629198"/>
            <a:ext cx="1247775" cy="20478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122464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VZORY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Podle vzoru pán se skloňují podstatná jména životná končící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1.p.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jedn.čísla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souhláskou tvrdou nebo obojetnou, </a:t>
            </a:r>
            <a:r>
              <a:rPr lang="cs-CZ" dirty="0" smtClean="0"/>
              <a:t>která mají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2.p. </a:t>
            </a:r>
            <a:r>
              <a:rPr lang="cs-CZ" dirty="0" err="1" smtClean="0"/>
              <a:t>jedn.čísla</a:t>
            </a:r>
            <a:r>
              <a:rPr lang="cs-CZ" dirty="0" smtClean="0"/>
              <a:t> koncovku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–a.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Podle vzoru hrad se skloňují podstatná jména neživotná končící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1.p.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jedn.čísla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souhláskou tvrdou nebo obojetnou</a:t>
            </a:r>
            <a:r>
              <a:rPr lang="cs-CZ" dirty="0" smtClean="0"/>
              <a:t>, která mají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.p. </a:t>
            </a:r>
            <a:r>
              <a:rPr lang="cs-CZ" dirty="0" err="1" smtClean="0"/>
              <a:t>jedn.čísla</a:t>
            </a:r>
            <a:r>
              <a:rPr lang="cs-CZ" dirty="0" smtClean="0"/>
              <a:t> koncovku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–u nebo –a.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188640"/>
            <a:ext cx="1495162" cy="18767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47757" y="4869160"/>
            <a:ext cx="1487042" cy="18516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53287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MĚKKÉ VZORY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Podle vzoru muž se skloňují podstatná jména životná končící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1.p. čísla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jedn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 souhláskou měkkou nebo obojetnou</a:t>
            </a:r>
            <a:r>
              <a:rPr lang="cs-CZ" dirty="0" smtClean="0"/>
              <a:t>, která mají v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2.p</a:t>
            </a:r>
            <a:r>
              <a:rPr lang="cs-CZ" dirty="0" smtClean="0"/>
              <a:t>. čísla </a:t>
            </a:r>
            <a:r>
              <a:rPr lang="cs-CZ" dirty="0" err="1" smtClean="0"/>
              <a:t>jedn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koncovku –e.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STROJ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Podle vzoru stroj se skloňují podstatná jména neživotná končící v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1.p. čísla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jedn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 souhláskou měkkou nebo obojetnou</a:t>
            </a:r>
            <a:r>
              <a:rPr lang="cs-CZ" dirty="0" smtClean="0"/>
              <a:t>, která mají v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2.p.</a:t>
            </a:r>
            <a:r>
              <a:rPr lang="cs-CZ" dirty="0" smtClean="0"/>
              <a:t> čísla </a:t>
            </a:r>
            <a:r>
              <a:rPr lang="cs-CZ" dirty="0" err="1" smtClean="0"/>
              <a:t>jedn</a:t>
            </a:r>
            <a:r>
              <a:rPr lang="cs-CZ" dirty="0" smtClean="0"/>
              <a:t>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oncovku –e.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4869160"/>
            <a:ext cx="2016224" cy="16869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13702" y="260648"/>
            <a:ext cx="1838185" cy="14582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08245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PŘEDSEDA            SOUDCE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Podle vzoru předseda se skloňují podstatná jména, která jsou v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1.pádě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jedn.čísla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zakončena na –a.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Podle vzoru soudce se skloňují podstatná jména , která jsou v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1.pádě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jedn.čísla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zakončena na –e.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933056"/>
            <a:ext cx="2232248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832448"/>
            <a:ext cx="2736304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94092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VZORY TĚCHTO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útes                    hrad</a:t>
            </a:r>
          </a:p>
          <a:p>
            <a:r>
              <a:rPr lang="cs-CZ" dirty="0"/>
              <a:t>o</a:t>
            </a:r>
            <a:r>
              <a:rPr lang="cs-CZ" dirty="0" smtClean="0"/>
              <a:t>rel                     pán</a:t>
            </a:r>
          </a:p>
          <a:p>
            <a:r>
              <a:rPr lang="cs-CZ" dirty="0"/>
              <a:t>m</a:t>
            </a:r>
            <a:r>
              <a:rPr lang="cs-CZ" dirty="0" smtClean="0"/>
              <a:t>otýl                 pán</a:t>
            </a:r>
          </a:p>
          <a:p>
            <a:r>
              <a:rPr lang="cs-CZ" dirty="0"/>
              <a:t>m</a:t>
            </a:r>
            <a:r>
              <a:rPr lang="cs-CZ" dirty="0" smtClean="0"/>
              <a:t>yslivec            muž</a:t>
            </a:r>
          </a:p>
          <a:p>
            <a:r>
              <a:rPr lang="cs-CZ" dirty="0"/>
              <a:t>h</a:t>
            </a:r>
            <a:r>
              <a:rPr lang="cs-CZ" dirty="0" smtClean="0"/>
              <a:t>rdina             předseda</a:t>
            </a:r>
          </a:p>
          <a:p>
            <a:r>
              <a:rPr lang="cs-CZ" dirty="0"/>
              <a:t>j</a:t>
            </a:r>
            <a:r>
              <a:rPr lang="cs-CZ" dirty="0" smtClean="0"/>
              <a:t>estřáb               pán</a:t>
            </a:r>
          </a:p>
          <a:p>
            <a:r>
              <a:rPr lang="cs-CZ" dirty="0"/>
              <a:t>k</a:t>
            </a:r>
            <a:r>
              <a:rPr lang="cs-CZ" dirty="0" smtClean="0"/>
              <a:t>ompas              hrad</a:t>
            </a:r>
          </a:p>
          <a:p>
            <a:r>
              <a:rPr lang="cs-CZ" dirty="0"/>
              <a:t>s</a:t>
            </a:r>
            <a:r>
              <a:rPr lang="cs-CZ" dirty="0" smtClean="0"/>
              <a:t>okol                   pán</a:t>
            </a:r>
          </a:p>
          <a:p>
            <a:r>
              <a:rPr lang="cs-CZ" dirty="0"/>
              <a:t>d</a:t>
            </a:r>
            <a:r>
              <a:rPr lang="cs-CZ" dirty="0" smtClean="0"/>
              <a:t>ravec                 muž</a:t>
            </a:r>
          </a:p>
          <a:p>
            <a:r>
              <a:rPr lang="cs-CZ" dirty="0"/>
              <a:t>s</a:t>
            </a:r>
            <a:r>
              <a:rPr lang="cs-CZ" dirty="0" smtClean="0"/>
              <a:t>nop                    hrad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elitel                  muž</a:t>
            </a:r>
          </a:p>
          <a:p>
            <a:r>
              <a:rPr lang="cs-CZ" dirty="0"/>
              <a:t>t</a:t>
            </a:r>
            <a:r>
              <a:rPr lang="cs-CZ" dirty="0" smtClean="0"/>
              <a:t>rojúhelník          hrad</a:t>
            </a:r>
          </a:p>
          <a:p>
            <a:r>
              <a:rPr lang="cs-CZ" dirty="0"/>
              <a:t>ú</a:t>
            </a:r>
            <a:r>
              <a:rPr lang="cs-CZ" dirty="0" smtClean="0"/>
              <a:t>hel                      hrad</a:t>
            </a:r>
          </a:p>
          <a:p>
            <a:r>
              <a:rPr lang="cs-CZ" dirty="0"/>
              <a:t>c</a:t>
            </a:r>
            <a:r>
              <a:rPr lang="cs-CZ" dirty="0" smtClean="0"/>
              <a:t>íl                          stroj</a:t>
            </a:r>
          </a:p>
          <a:p>
            <a:r>
              <a:rPr lang="cs-CZ" dirty="0"/>
              <a:t>z</a:t>
            </a:r>
            <a:r>
              <a:rPr lang="cs-CZ" dirty="0" smtClean="0"/>
              <a:t>achránce          soudce</a:t>
            </a:r>
          </a:p>
          <a:p>
            <a:r>
              <a:rPr lang="cs-CZ" dirty="0"/>
              <a:t>k</a:t>
            </a:r>
            <a:r>
              <a:rPr lang="cs-CZ" dirty="0" smtClean="0"/>
              <a:t>rál                        muž</a:t>
            </a:r>
          </a:p>
          <a:p>
            <a:r>
              <a:rPr lang="cs-CZ" dirty="0"/>
              <a:t>p</a:t>
            </a:r>
            <a:r>
              <a:rPr lang="cs-CZ" dirty="0" smtClean="0"/>
              <a:t>eníz                     stroj</a:t>
            </a:r>
          </a:p>
          <a:p>
            <a:r>
              <a:rPr lang="cs-CZ" dirty="0"/>
              <a:t>ž</a:t>
            </a:r>
            <a:r>
              <a:rPr lang="cs-CZ" dirty="0" smtClean="0"/>
              <a:t>ák                         pán</a:t>
            </a:r>
          </a:p>
          <a:p>
            <a:r>
              <a:rPr lang="cs-CZ" dirty="0"/>
              <a:t>k</a:t>
            </a:r>
            <a:r>
              <a:rPr lang="cs-CZ" dirty="0" smtClean="0"/>
              <a:t>raj                        stroj</a:t>
            </a:r>
          </a:p>
          <a:p>
            <a:r>
              <a:rPr lang="cs-CZ" dirty="0"/>
              <a:t>v</a:t>
            </a:r>
            <a:r>
              <a:rPr lang="cs-CZ" dirty="0" smtClean="0"/>
              <a:t>ůz                         hrad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68960" y="162880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9087" y="2069232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68960" y="2492896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52259" y="292494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50096" y="3357478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22104" y="378904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22104" y="4221088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22104" y="467577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93706" y="508518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93706" y="5496137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732240" y="1628800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692138" y="2073346"/>
            <a:ext cx="1329804" cy="2839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732240" y="2492896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19637" y="2924944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731932" y="3356992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19637" y="3789040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692138" y="4242792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692138" y="4675774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692937" y="5085184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692138" y="5528866"/>
            <a:ext cx="12458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188640"/>
            <a:ext cx="1310595" cy="1306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858840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I/Y, URČI ROD A VZOR TĚCHTO PODSTATNÝCH JMEN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koš_le</a:t>
            </a:r>
            <a:r>
              <a:rPr lang="cs-CZ" dirty="0" smtClean="0"/>
              <a:t>, </a:t>
            </a:r>
            <a:r>
              <a:rPr lang="cs-CZ" dirty="0" err="1" smtClean="0"/>
              <a:t>p_tel</a:t>
            </a:r>
            <a:r>
              <a:rPr lang="cs-CZ" dirty="0" smtClean="0"/>
              <a:t>, step, </a:t>
            </a:r>
            <a:r>
              <a:rPr lang="cs-CZ" dirty="0" err="1" smtClean="0"/>
              <a:t>poč_tadlo</a:t>
            </a:r>
            <a:r>
              <a:rPr lang="cs-CZ" dirty="0" smtClean="0"/>
              <a:t>, pstruh, </a:t>
            </a:r>
            <a:r>
              <a:rPr lang="cs-CZ" dirty="0" err="1" smtClean="0"/>
              <a:t>dop_sovatel</a:t>
            </a:r>
            <a:r>
              <a:rPr lang="cs-CZ" dirty="0" smtClean="0"/>
              <a:t>, vrba, tunel, zrn_, </a:t>
            </a:r>
            <a:r>
              <a:rPr lang="cs-CZ" dirty="0" err="1" smtClean="0"/>
              <a:t>s_gnál</a:t>
            </a:r>
            <a:r>
              <a:rPr lang="cs-CZ" dirty="0" smtClean="0"/>
              <a:t>, </a:t>
            </a:r>
            <a:r>
              <a:rPr lang="cs-CZ" dirty="0" err="1" smtClean="0"/>
              <a:t>mláz</a:t>
            </a:r>
            <a:r>
              <a:rPr lang="cs-CZ" dirty="0" smtClean="0"/>
              <a:t>_,  </a:t>
            </a:r>
            <a:r>
              <a:rPr lang="cs-CZ" dirty="0" err="1" smtClean="0"/>
              <a:t>dut_na</a:t>
            </a:r>
            <a:r>
              <a:rPr lang="cs-CZ" dirty="0" smtClean="0"/>
              <a:t>, </a:t>
            </a:r>
            <a:r>
              <a:rPr lang="cs-CZ" dirty="0" err="1" smtClean="0"/>
              <a:t>c_z_nec</a:t>
            </a:r>
            <a:r>
              <a:rPr lang="cs-CZ" dirty="0" smtClean="0"/>
              <a:t>, </a:t>
            </a:r>
            <a:r>
              <a:rPr lang="cs-CZ" dirty="0" err="1" smtClean="0"/>
              <a:t>skř_van</a:t>
            </a:r>
            <a:r>
              <a:rPr lang="cs-CZ" dirty="0" smtClean="0"/>
              <a:t>, konev, </a:t>
            </a:r>
            <a:r>
              <a:rPr lang="cs-CZ" dirty="0" err="1" smtClean="0"/>
              <a:t>hn_zdo</a:t>
            </a:r>
            <a:r>
              <a:rPr lang="cs-CZ" dirty="0" smtClean="0"/>
              <a:t>, redaktor, </a:t>
            </a:r>
            <a:r>
              <a:rPr lang="cs-CZ" dirty="0" err="1" smtClean="0"/>
              <a:t>nepřátelstv</a:t>
            </a:r>
            <a:r>
              <a:rPr lang="cs-CZ" dirty="0" smtClean="0"/>
              <a:t>_, ovoce, </a:t>
            </a:r>
            <a:r>
              <a:rPr lang="cs-CZ" dirty="0" err="1" smtClean="0"/>
              <a:t>ul_ce</a:t>
            </a:r>
            <a:r>
              <a:rPr lang="cs-CZ" dirty="0" smtClean="0"/>
              <a:t>, koště, </a:t>
            </a:r>
            <a:r>
              <a:rPr lang="cs-CZ" dirty="0" err="1" smtClean="0"/>
              <a:t>f_latel_sta</a:t>
            </a:r>
            <a:r>
              <a:rPr lang="cs-CZ" dirty="0" smtClean="0"/>
              <a:t>, plevel, </a:t>
            </a:r>
            <a:r>
              <a:rPr lang="cs-CZ" dirty="0" err="1" smtClean="0"/>
              <a:t>r_sovadlo</a:t>
            </a:r>
            <a:r>
              <a:rPr lang="cs-CZ" dirty="0" smtClean="0"/>
              <a:t>, obhájce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3645024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2817301"/>
            <a:ext cx="1524000" cy="1381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594101" y="4475500"/>
            <a:ext cx="1409700" cy="1885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567822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620000" cy="4800600"/>
          </a:xfrm>
        </p:spPr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ošile</a:t>
            </a:r>
            <a:r>
              <a:rPr lang="cs-CZ" dirty="0" smtClean="0"/>
              <a:t>-rod ženský, vzor růže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  pytel</a:t>
            </a:r>
            <a:r>
              <a:rPr lang="cs-CZ" dirty="0" smtClean="0"/>
              <a:t>-rod mužský, vzor stroj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step</a:t>
            </a:r>
            <a:r>
              <a:rPr lang="cs-CZ" dirty="0" smtClean="0"/>
              <a:t>-rod ženský, vzor kost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    počítadlo</a:t>
            </a:r>
            <a:r>
              <a:rPr lang="cs-CZ" dirty="0" smtClean="0"/>
              <a:t>-rod střední, vzor město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struh</a:t>
            </a:r>
            <a:r>
              <a:rPr lang="cs-CZ" dirty="0" smtClean="0"/>
              <a:t>- rod mužský, vzor pán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dopisovatel</a:t>
            </a:r>
            <a:r>
              <a:rPr lang="cs-CZ" dirty="0" smtClean="0"/>
              <a:t>-rod </a:t>
            </a:r>
            <a:r>
              <a:rPr lang="cs-CZ" dirty="0" smtClean="0"/>
              <a:t>mužský,vzor </a:t>
            </a:r>
            <a:r>
              <a:rPr lang="cs-CZ" dirty="0" smtClean="0"/>
              <a:t>muž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rba</a:t>
            </a:r>
            <a:r>
              <a:rPr lang="cs-CZ" dirty="0" smtClean="0"/>
              <a:t>- rod ženský, vzor žena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tunel</a:t>
            </a:r>
            <a:r>
              <a:rPr lang="cs-CZ" dirty="0" smtClean="0"/>
              <a:t>- rod mužský, vzor hrad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rní</a:t>
            </a:r>
            <a:r>
              <a:rPr lang="cs-CZ" dirty="0" smtClean="0"/>
              <a:t>-rod střední, vzor stavení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signál</a:t>
            </a:r>
            <a:r>
              <a:rPr lang="cs-CZ" dirty="0" smtClean="0"/>
              <a:t>-rod mužský, vzor hrad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lází</a:t>
            </a:r>
            <a:r>
              <a:rPr lang="cs-CZ" dirty="0" smtClean="0"/>
              <a:t>-rod střední, vzor stavení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dutina</a:t>
            </a:r>
            <a:r>
              <a:rPr lang="cs-CZ" dirty="0" smtClean="0"/>
              <a:t>-rod ženský, vzor žena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izinec</a:t>
            </a:r>
            <a:r>
              <a:rPr lang="cs-CZ" dirty="0" smtClean="0"/>
              <a:t>-rod mužský, vzor muž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skřivan</a:t>
            </a:r>
            <a:r>
              <a:rPr lang="cs-CZ" dirty="0" smtClean="0"/>
              <a:t>-rod mužský, vzor pán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onev-</a:t>
            </a:r>
            <a:r>
              <a:rPr lang="cs-CZ" dirty="0" smtClean="0"/>
              <a:t>rod ženský, vzor píseň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hnízdo</a:t>
            </a:r>
            <a:r>
              <a:rPr lang="cs-CZ" dirty="0" smtClean="0"/>
              <a:t>-rod střední, vzor město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edaktor</a:t>
            </a:r>
            <a:r>
              <a:rPr lang="cs-CZ" dirty="0" smtClean="0"/>
              <a:t>-rod mužský,vzor pán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nepřátelství</a:t>
            </a:r>
            <a:r>
              <a:rPr lang="cs-CZ" dirty="0" smtClean="0"/>
              <a:t>-rod </a:t>
            </a:r>
            <a:r>
              <a:rPr lang="cs-CZ" dirty="0" smtClean="0"/>
              <a:t>stř</a:t>
            </a:r>
            <a:r>
              <a:rPr lang="cs-CZ" dirty="0" smtClean="0"/>
              <a:t>ední</a:t>
            </a:r>
            <a:r>
              <a:rPr lang="cs-CZ" dirty="0" smtClean="0"/>
              <a:t>,vzor </a:t>
            </a:r>
            <a:r>
              <a:rPr lang="cs-CZ" dirty="0" smtClean="0"/>
              <a:t>stavení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voce</a:t>
            </a:r>
            <a:r>
              <a:rPr lang="cs-CZ" dirty="0" smtClean="0"/>
              <a:t>-rod střední</a:t>
            </a:r>
            <a:r>
              <a:rPr lang="cs-CZ" dirty="0" smtClean="0"/>
              <a:t>, vzor </a:t>
            </a:r>
            <a:r>
              <a:rPr lang="cs-CZ" dirty="0" smtClean="0"/>
              <a:t>moře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ulice</a:t>
            </a:r>
            <a:r>
              <a:rPr lang="cs-CZ" dirty="0" smtClean="0"/>
              <a:t>-rod ženský, vzor růže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oště</a:t>
            </a:r>
            <a:r>
              <a:rPr lang="cs-CZ" dirty="0" smtClean="0"/>
              <a:t>-rod střední, vzor kuře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filatelista</a:t>
            </a:r>
            <a:r>
              <a:rPr lang="cs-CZ" dirty="0" smtClean="0"/>
              <a:t>-rod muž.,</a:t>
            </a:r>
            <a:r>
              <a:rPr lang="cs-CZ" dirty="0" smtClean="0"/>
              <a:t>vzor předseda</a:t>
            </a:r>
            <a:endParaRPr lang="cs-CZ" dirty="0" smtClean="0"/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level-</a:t>
            </a:r>
            <a:r>
              <a:rPr lang="cs-CZ" dirty="0" smtClean="0"/>
              <a:t>rod mužský, vzor stroj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rýsovadlo-</a:t>
            </a:r>
            <a:r>
              <a:rPr lang="cs-CZ" dirty="0" smtClean="0"/>
              <a:t>rod střední, </a:t>
            </a:r>
            <a:r>
              <a:rPr lang="cs-CZ" dirty="0" smtClean="0"/>
              <a:t>vzor město</a:t>
            </a:r>
            <a:endParaRPr lang="cs-CZ" dirty="0" smtClean="0"/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bhájce</a:t>
            </a:r>
            <a:r>
              <a:rPr lang="cs-CZ" dirty="0" smtClean="0"/>
              <a:t>-rod mužský, vzor soudce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155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0586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160</TotalTime>
  <Words>477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Sousedství</vt:lpstr>
      <vt:lpstr>Snímek 1</vt:lpstr>
      <vt:lpstr>ROD MUŽSKÝ</vt:lpstr>
      <vt:lpstr>ANOTACE</vt:lpstr>
      <vt:lpstr>PŘEHLED VZORŮ</vt:lpstr>
      <vt:lpstr>TVRDÉ VZORY</vt:lpstr>
      <vt:lpstr>MĚKKÉ VZORY</vt:lpstr>
      <vt:lpstr>PŘEDSEDA            SOUDCE</vt:lpstr>
      <vt:lpstr>URČI VZORY TĚCHTO PODSTATNÝCH JMEN</vt:lpstr>
      <vt:lpstr>DOPLŇ I/Y, URČI ROD A VZOR TĚCHTO PODSTATNÝCH JMEN</vt:lpstr>
      <vt:lpstr>KONTROLA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Dum</cp:lastModifiedBy>
  <cp:revision>29</cp:revision>
  <dcterms:created xsi:type="dcterms:W3CDTF">2012-03-06T18:33:08Z</dcterms:created>
  <dcterms:modified xsi:type="dcterms:W3CDTF">2012-04-05T18:19:08Z</dcterms:modified>
</cp:coreProperties>
</file>