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65" y="-77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1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16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1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003300" y="695325"/>
            <a:ext cx="4841875" cy="342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0050" cy="410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70213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dt"/>
          </p:nvPr>
        </p:nvSpPr>
        <p:spPr bwMode="auto">
          <a:xfrm>
            <a:off x="3881438" y="0"/>
            <a:ext cx="2970212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/>
          </p:nvPr>
        </p:nvSpPr>
        <p:spPr bwMode="auto">
          <a:xfrm>
            <a:off x="0" y="8686800"/>
            <a:ext cx="2970213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ldNum"/>
          </p:nvPr>
        </p:nvSpPr>
        <p:spPr bwMode="auto">
          <a:xfrm>
            <a:off x="3881438" y="8686800"/>
            <a:ext cx="2970212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fld id="{9C991436-508F-4AB5-A494-054F0D3625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41588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362048E-4D10-40B7-97C4-DE5D601CCABB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1</a:t>
            </a:fld>
            <a:endParaRPr lang="cs-CZ" altLang="cs-CZ" sz="1400" smtClean="0"/>
          </a:p>
        </p:txBody>
      </p:sp>
      <p:sp>
        <p:nvSpPr>
          <p:cNvPr id="1433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4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3A2AB87-34F1-432F-B055-30AE6AF258C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2</a:t>
            </a:fld>
            <a:endParaRPr lang="cs-CZ" altLang="cs-CZ" sz="1400" smtClean="0"/>
          </a:p>
        </p:txBody>
      </p:sp>
      <p:sp>
        <p:nvSpPr>
          <p:cNvPr id="153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5E212F-C176-4176-AF75-CBCFE208796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3</a:t>
            </a:fld>
            <a:endParaRPr lang="cs-CZ" altLang="cs-CZ" sz="1400" smtClean="0"/>
          </a:p>
        </p:txBody>
      </p:sp>
      <p:sp>
        <p:nvSpPr>
          <p:cNvPr id="163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5E212F-C176-4176-AF75-CBCFE208796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4</a:t>
            </a:fld>
            <a:endParaRPr lang="cs-CZ" altLang="cs-CZ" sz="1400" smtClean="0"/>
          </a:p>
        </p:txBody>
      </p:sp>
      <p:sp>
        <p:nvSpPr>
          <p:cNvPr id="163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93AAC2-E34E-4FC9-A918-35F1D56BA9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68920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05175-620F-4CDD-8C1E-90D8BB01F21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968652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D25BB4-6ACC-4938-A877-4923654F5D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66368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87375" y="1735138"/>
            <a:ext cx="3856038" cy="3940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95813" y="1735138"/>
            <a:ext cx="3856037" cy="3940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80F045-7F49-44F2-A78E-45997568274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227673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DB73E9-0E53-41D0-B06B-E8CBDEA0C5E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83689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AFB265-E498-4C7D-BD60-2C440F69209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04612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B01CCB-B049-4BF9-89CB-A862587D45B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13305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210874-0D60-4ECA-93A5-9AC848F5932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51542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D8E31D-98BE-49B7-A2B1-F805410BDD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07251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184987-A20C-4184-A5BF-5A3BC0F7A63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53196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4638" y="436563"/>
            <a:ext cx="2055812" cy="52387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36563"/>
            <a:ext cx="6015038" cy="52387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5478BB-83EC-4954-B658-7ACAD006507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710190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36563"/>
            <a:ext cx="8223250" cy="11382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587375" y="1735138"/>
            <a:ext cx="3856038" cy="3940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95813" y="1735138"/>
            <a:ext cx="3856037" cy="3940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081BAC-BAEB-4D04-B9AF-9CFF6D762A5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254780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36563"/>
            <a:ext cx="8223250" cy="11382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587375" y="1735138"/>
            <a:ext cx="3856038" cy="3940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95813" y="1735138"/>
            <a:ext cx="3856037" cy="18938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95813" y="3781425"/>
            <a:ext cx="3856037" cy="18938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588C28-20A0-4E90-BF9F-6F329CE0014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00882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36563"/>
            <a:ext cx="8223250" cy="1138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87375" y="1735138"/>
            <a:ext cx="7864475" cy="394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836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5921375"/>
            <a:ext cx="21240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 sz="1400">
                <a:solidFill>
                  <a:srgbClr val="000000"/>
                </a:solidFill>
                <a:latin typeface="+mn-lt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094038" y="5921375"/>
            <a:ext cx="28924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+mn-lt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491288" y="5921375"/>
            <a:ext cx="21240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 sz="1400">
                <a:solidFill>
                  <a:srgbClr val="000000"/>
                </a:solidFill>
                <a:latin typeface="+mn-lt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fld id="{276A6D26-9554-409E-9D97-2D30F925799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9pPr>
    </p:titleStyle>
    <p:bodyStyle>
      <a:lvl1pPr marL="342900" indent="-342900" algn="l" defTabSz="449263" rtl="0" eaLnBrk="0" fontAlgn="base" hangingPunct="0">
        <a:lnSpc>
          <a:spcPct val="95000"/>
        </a:lnSpc>
        <a:spcBef>
          <a:spcPct val="0"/>
        </a:spcBef>
        <a:spcAft>
          <a:spcPts val="1288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5000"/>
        </a:lnSpc>
        <a:spcBef>
          <a:spcPct val="0"/>
        </a:spcBef>
        <a:spcAft>
          <a:spcPts val="1025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5000"/>
        </a:lnSpc>
        <a:spcBef>
          <a:spcPct val="0"/>
        </a:spcBef>
        <a:spcAft>
          <a:spcPts val="775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5000"/>
        </a:lnSpc>
        <a:spcBef>
          <a:spcPct val="0"/>
        </a:spcBef>
        <a:spcAft>
          <a:spcPts val="51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lnSpc>
                <a:spcPct val="95000"/>
              </a:lnSpc>
              <a:spcAft>
                <a:spcPts val="1288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9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1pPr>
            <a:lvl2pPr eaLnBrk="0" hangingPunct="0">
              <a:lnSpc>
                <a:spcPct val="95000"/>
              </a:lnSpc>
              <a:spcAft>
                <a:spcPts val="10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5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2pPr>
            <a:lvl3pPr eaLnBrk="0" hangingPunct="0">
              <a:lnSpc>
                <a:spcPct val="95000"/>
              </a:lnSpc>
              <a:spcAft>
                <a:spcPts val="77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2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3pPr>
            <a:lvl4pPr eaLnBrk="0" hangingPunct="0">
              <a:lnSpc>
                <a:spcPct val="95000"/>
              </a:lnSpc>
              <a:spcAft>
                <a:spcPts val="513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4pPr>
            <a:lvl5pPr eaLnBrk="0" hangingPunct="0">
              <a:lnSpc>
                <a:spcPct val="95000"/>
              </a:lnSpc>
              <a:spcAft>
                <a:spcPts val="263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5pPr>
            <a:lvl6pPr marL="25146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6pPr>
            <a:lvl7pPr marL="29718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7pPr>
            <a:lvl8pPr marL="34290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8pPr>
            <a:lvl9pPr marL="38862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9pPr>
          </a:lstStyle>
          <a:p>
            <a:pPr algn="ctr" eaLnBrk="1" hangingPunct="1">
              <a:lnSpc>
                <a:spcPct val="100000"/>
              </a:lnSpc>
              <a:spcAft>
                <a:spcPct val="0"/>
              </a:spcAft>
              <a:buClrTx/>
              <a:buFontTx/>
              <a:buNone/>
            </a:pPr>
            <a:r>
              <a:rPr lang="cs-CZ" altLang="cs-CZ" sz="4400" dirty="0" smtClean="0">
                <a:latin typeface="Calibri" pitchFamily="32" charset="0"/>
              </a:rPr>
              <a:t>Spalovací motor</a:t>
            </a:r>
            <a:endParaRPr lang="cs-CZ" altLang="cs-CZ" sz="4400" dirty="0">
              <a:latin typeface="Calibri" pitchFamily="32" charset="0"/>
            </a:endParaRP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eaLnBrk="0" hangingPunct="0">
              <a:lnSpc>
                <a:spcPct val="95000"/>
              </a:lnSpc>
              <a:spcAft>
                <a:spcPts val="1288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 sz="29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1pPr>
            <a:lvl2pPr eaLnBrk="0" hangingPunct="0">
              <a:lnSpc>
                <a:spcPct val="95000"/>
              </a:lnSpc>
              <a:spcAft>
                <a:spcPts val="1025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 sz="25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2pPr>
            <a:lvl3pPr eaLnBrk="0" hangingPunct="0">
              <a:lnSpc>
                <a:spcPct val="95000"/>
              </a:lnSpc>
              <a:spcAft>
                <a:spcPts val="775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 sz="22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3pPr>
            <a:lvl4pPr eaLnBrk="0" hangingPunct="0">
              <a:lnSpc>
                <a:spcPct val="95000"/>
              </a:lnSpc>
              <a:spcAft>
                <a:spcPts val="513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4pPr>
            <a:lvl5pPr eaLnBrk="0" hangingPunct="0">
              <a:lnSpc>
                <a:spcPct val="95000"/>
              </a:lnSpc>
              <a:spcAft>
                <a:spcPts val="263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5pPr>
            <a:lvl6pPr marL="25146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6pPr>
            <a:lvl7pPr marL="29718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7pPr>
            <a:lvl8pPr marL="34290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8pPr>
            <a:lvl9pPr marL="38862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Název školy:  </a:t>
            </a:r>
            <a:r>
              <a:rPr lang="cs-CZ" altLang="cs-CZ" dirty="0">
                <a:latin typeface="Arial" charset="0"/>
              </a:rPr>
              <a:t>	</a:t>
            </a:r>
            <a:r>
              <a:rPr lang="cs-CZ" altLang="cs-CZ" dirty="0">
                <a:latin typeface="Calibri" pitchFamily="32" charset="0"/>
              </a:rPr>
              <a:t>Základní škola Brána Nová Paka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Autor:</a:t>
            </a:r>
            <a:r>
              <a:rPr lang="cs-CZ" altLang="cs-CZ" dirty="0">
                <a:latin typeface="Arial" charset="0"/>
              </a:rPr>
              <a:t>		Bohumír Včelák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Název:  		</a:t>
            </a:r>
            <a:r>
              <a:rPr lang="cs-CZ" altLang="cs-CZ" sz="2100" dirty="0" smtClean="0">
                <a:latin typeface="Calibri" pitchFamily="32" charset="0"/>
              </a:rPr>
              <a:t>VY_32_INOVACE_7_01_FY_Spalovací motor</a:t>
            </a:r>
            <a:endParaRPr lang="cs-CZ" altLang="cs-CZ" sz="2100" dirty="0">
              <a:latin typeface="Calibri" pitchFamily="32" charset="0"/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Téma:			</a:t>
            </a:r>
            <a:r>
              <a:rPr lang="cs-CZ" altLang="cs-CZ" dirty="0" smtClean="0">
                <a:latin typeface="Calibri" pitchFamily="32" charset="0"/>
              </a:rPr>
              <a:t>Práce strojů</a:t>
            </a:r>
            <a:endParaRPr lang="cs-CZ" altLang="cs-CZ" dirty="0">
              <a:latin typeface="Calibri" pitchFamily="32" charset="0"/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Číslo projektu: 	CZ.1.07/1.4.00/21.3750 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endParaRPr lang="cs-CZ" altLang="cs-CZ" dirty="0">
              <a:latin typeface="Calibri" pitchFamily="32" charset="0"/>
            </a:endParaRPr>
          </a:p>
          <a:p>
            <a:pPr algn="ctr"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endParaRPr lang="cs-CZ" altLang="cs-CZ" dirty="0">
              <a:latin typeface="Calibri" pitchFamily="32" charset="0"/>
            </a:endParaRPr>
          </a:p>
        </p:txBody>
      </p:sp>
      <p:pic>
        <p:nvPicPr>
          <p:cNvPr id="307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157788"/>
            <a:ext cx="5761037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1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8810959"/>
              </p:ext>
            </p:extLst>
          </p:nvPr>
        </p:nvGraphicFramePr>
        <p:xfrm>
          <a:off x="1187450" y="981075"/>
          <a:ext cx="7129463" cy="5124611"/>
        </p:xfrm>
        <a:graphic>
          <a:graphicData uri="http://schemas.openxmlformats.org/drawingml/2006/table">
            <a:tbl>
              <a:tblPr/>
              <a:tblGrid>
                <a:gridCol w="2309813"/>
                <a:gridCol w="2162175"/>
                <a:gridCol w="1117600"/>
                <a:gridCol w="1539875"/>
              </a:tblGrid>
              <a:tr h="481013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Autor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Bohumír Včelák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6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Vytvořeno dne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 w="7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10.6.2014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 w="7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6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Odpilotováno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dne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12.6.2014 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90000" marR="90000" marT="255492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9.</a:t>
                      </a:r>
                    </a:p>
                  </a:txBody>
                  <a:tcPr marL="90000" marR="90000" marT="255492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719138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Vzdělávací oblast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1013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Vzdělávací obor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Fyzika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6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Tematický okruh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Práce 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6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Téma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Spalovací motor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Anotace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Pomocí DUM se žák seznámí s druhy spalovacích motorů a jejich principu fungování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Klíčová slova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Vznětový, zážehový motor, sání, zážeh, komprese, výfuk, nafta, benzín, dvoutaktní, čtyřtaktní.</a:t>
                      </a:r>
                    </a:p>
                  </a:txBody>
                  <a:tcPr marL="90000" marR="9000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436563"/>
            <a:ext cx="8223250" cy="1408261"/>
          </a:xfrm>
        </p:spPr>
        <p:txBody>
          <a:bodyPr lIns="90000" tIns="46800" rIns="90000" bIns="46800"/>
          <a:lstStyle/>
          <a:p>
            <a:pPr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b="1" dirty="0" smtClean="0">
                <a:solidFill>
                  <a:schemeClr val="tx1"/>
                </a:solidFill>
              </a:rPr>
              <a:t>Spalovací motor</a:t>
            </a:r>
            <a:r>
              <a:rPr lang="cs-CZ" altLang="cs-CZ" sz="4000" dirty="0" smtClean="0"/>
              <a:t/>
            </a:r>
            <a:br>
              <a:rPr lang="cs-CZ" altLang="cs-CZ" sz="4000" dirty="0" smtClean="0"/>
            </a:br>
            <a:r>
              <a:rPr lang="cs-CZ" altLang="cs-CZ" sz="3200" dirty="0" smtClean="0"/>
              <a:t>dělení podle </a:t>
            </a:r>
            <a:r>
              <a:rPr lang="cs-CZ" altLang="cs-CZ" sz="3200" dirty="0" smtClean="0"/>
              <a:t>paliva:</a:t>
            </a:r>
            <a:endParaRPr lang="cs-CZ" altLang="cs-CZ" sz="32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587375" y="2996951"/>
            <a:ext cx="3856038" cy="2678361"/>
          </a:xfrm>
        </p:spPr>
        <p:txBody>
          <a:bodyPr/>
          <a:lstStyle/>
          <a:p>
            <a:pPr algn="ctr"/>
            <a:r>
              <a:rPr lang="cs-CZ" sz="4000" b="1" u="sng" dirty="0" smtClean="0">
                <a:latin typeface="+mj-lt"/>
                <a:ea typeface="+mj-ea"/>
                <a:cs typeface="+mj-cs"/>
              </a:rPr>
              <a:t>Zážehový</a:t>
            </a:r>
          </a:p>
          <a:p>
            <a:pPr algn="ctr"/>
            <a:r>
              <a:rPr lang="cs-CZ" sz="4000" dirty="0" smtClean="0">
                <a:latin typeface="+mj-lt"/>
                <a:ea typeface="+mj-ea"/>
                <a:cs typeface="+mj-cs"/>
              </a:rPr>
              <a:t>palivem </a:t>
            </a:r>
          </a:p>
          <a:p>
            <a:pPr algn="ctr"/>
            <a:r>
              <a:rPr lang="cs-CZ" sz="4000" dirty="0" smtClean="0">
                <a:latin typeface="+mj-lt"/>
                <a:ea typeface="+mj-ea"/>
                <a:cs typeface="+mj-cs"/>
              </a:rPr>
              <a:t>je benzín</a:t>
            </a:r>
            <a:endParaRPr lang="cs-CZ" sz="40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95813" y="2996951"/>
            <a:ext cx="3856037" cy="2678361"/>
          </a:xfrm>
        </p:spPr>
        <p:txBody>
          <a:bodyPr/>
          <a:lstStyle/>
          <a:p>
            <a:pPr algn="ctr"/>
            <a:r>
              <a:rPr lang="cs-CZ" sz="4000" b="1" u="sng" dirty="0" smtClean="0">
                <a:latin typeface="+mj-lt"/>
                <a:ea typeface="+mj-ea"/>
                <a:cs typeface="+mj-cs"/>
              </a:rPr>
              <a:t>Vznětový</a:t>
            </a:r>
          </a:p>
          <a:p>
            <a:pPr algn="ctr"/>
            <a:r>
              <a:rPr lang="cs-CZ" sz="4000" dirty="0" smtClean="0">
                <a:latin typeface="+mj-lt"/>
                <a:ea typeface="+mj-ea"/>
                <a:cs typeface="+mj-cs"/>
              </a:rPr>
              <a:t>palivem </a:t>
            </a:r>
          </a:p>
          <a:p>
            <a:pPr algn="ctr"/>
            <a:r>
              <a:rPr lang="cs-CZ" sz="4000" dirty="0" smtClean="0">
                <a:latin typeface="+mj-lt"/>
                <a:ea typeface="+mj-ea"/>
                <a:cs typeface="+mj-cs"/>
              </a:rPr>
              <a:t>je nafta</a:t>
            </a:r>
            <a:endParaRPr lang="cs-CZ" sz="4000" dirty="0">
              <a:latin typeface="+mj-lt"/>
              <a:ea typeface="+mj-ea"/>
              <a:cs typeface="+mj-cs"/>
            </a:endParaRPr>
          </a:p>
        </p:txBody>
      </p:sp>
      <p:sp>
        <p:nvSpPr>
          <p:cNvPr id="6" name="Šipka doprava 5"/>
          <p:cNvSpPr/>
          <p:nvPr/>
        </p:nvSpPr>
        <p:spPr bwMode="auto">
          <a:xfrm rot="8788674">
            <a:off x="3181198" y="2317179"/>
            <a:ext cx="1080120" cy="504056"/>
          </a:xfrm>
          <a:prstGeom prst="right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Calibri" pitchFamily="32" charset="0"/>
            </a:endParaRPr>
          </a:p>
        </p:txBody>
      </p:sp>
      <p:sp>
        <p:nvSpPr>
          <p:cNvPr id="9" name="Šipka doprava 8"/>
          <p:cNvSpPr/>
          <p:nvPr/>
        </p:nvSpPr>
        <p:spPr bwMode="auto">
          <a:xfrm rot="2122282">
            <a:off x="4906239" y="2326954"/>
            <a:ext cx="1080120" cy="504056"/>
          </a:xfrm>
          <a:prstGeom prst="right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436563"/>
            <a:ext cx="8223250" cy="1408261"/>
          </a:xfrm>
        </p:spPr>
        <p:txBody>
          <a:bodyPr lIns="90000" tIns="46800" rIns="90000" bIns="46800"/>
          <a:lstStyle/>
          <a:p>
            <a:pPr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b="1" dirty="0" smtClean="0">
                <a:solidFill>
                  <a:schemeClr val="tx1"/>
                </a:solidFill>
              </a:rPr>
              <a:t>Spalovací motor</a:t>
            </a:r>
            <a:r>
              <a:rPr lang="cs-CZ" altLang="cs-CZ" sz="4000" dirty="0" smtClean="0"/>
              <a:t/>
            </a:r>
            <a:br>
              <a:rPr lang="cs-CZ" altLang="cs-CZ" sz="4000" dirty="0" smtClean="0"/>
            </a:br>
            <a:r>
              <a:rPr lang="cs-CZ" altLang="cs-CZ" sz="3200" dirty="0" smtClean="0"/>
              <a:t>dělení podle způsobu </a:t>
            </a:r>
            <a:r>
              <a:rPr lang="cs-CZ" altLang="cs-CZ" sz="3200" dirty="0" smtClean="0"/>
              <a:t>práce:</a:t>
            </a:r>
            <a:endParaRPr lang="cs-CZ" altLang="cs-CZ" sz="32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587375" y="2996951"/>
            <a:ext cx="3856038" cy="2678361"/>
          </a:xfrm>
        </p:spPr>
        <p:txBody>
          <a:bodyPr/>
          <a:lstStyle/>
          <a:p>
            <a:pPr algn="ctr"/>
            <a:r>
              <a:rPr lang="cs-CZ" sz="4000" b="1" u="sng" dirty="0" smtClean="0">
                <a:latin typeface="+mj-lt"/>
                <a:ea typeface="+mj-ea"/>
                <a:cs typeface="+mj-cs"/>
              </a:rPr>
              <a:t>Dvoutaktní</a:t>
            </a:r>
          </a:p>
          <a:p>
            <a:pPr algn="ctr"/>
            <a:r>
              <a:rPr lang="cs-CZ" sz="4000" dirty="0" smtClean="0">
                <a:latin typeface="+mj-lt"/>
                <a:ea typeface="+mj-ea"/>
                <a:cs typeface="+mj-cs"/>
              </a:rPr>
              <a:t>(dvoudobé)</a:t>
            </a:r>
          </a:p>
          <a:p>
            <a:pPr algn="ctr"/>
            <a:r>
              <a:rPr lang="cs-CZ" sz="4000" dirty="0" smtClean="0">
                <a:latin typeface="+mj-lt"/>
                <a:ea typeface="+mj-ea"/>
                <a:cs typeface="+mj-cs"/>
              </a:rPr>
              <a:t>Tento </a:t>
            </a:r>
            <a:r>
              <a:rPr lang="cs-CZ" sz="4000" dirty="0" smtClean="0">
                <a:latin typeface="+mj-lt"/>
                <a:ea typeface="+mj-ea"/>
                <a:cs typeface="+mj-cs"/>
              </a:rPr>
              <a:t>motor pracuje na dvě doby</a:t>
            </a:r>
            <a:endParaRPr lang="cs-CZ" sz="40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95813" y="2996951"/>
            <a:ext cx="3856037" cy="2678361"/>
          </a:xfrm>
        </p:spPr>
        <p:txBody>
          <a:bodyPr/>
          <a:lstStyle/>
          <a:p>
            <a:pPr algn="ctr"/>
            <a:r>
              <a:rPr lang="cs-CZ" sz="4000" b="1" u="sng" dirty="0" smtClean="0">
                <a:latin typeface="+mj-lt"/>
                <a:ea typeface="+mj-ea"/>
                <a:cs typeface="+mj-cs"/>
              </a:rPr>
              <a:t>Čtyřtaktní</a:t>
            </a:r>
          </a:p>
          <a:p>
            <a:pPr algn="ctr"/>
            <a:r>
              <a:rPr lang="cs-CZ" sz="4000" dirty="0" smtClean="0">
                <a:latin typeface="+mj-lt"/>
                <a:ea typeface="+mj-ea"/>
                <a:cs typeface="+mj-cs"/>
              </a:rPr>
              <a:t>(čtyřdobé) Pracuje </a:t>
            </a:r>
            <a:r>
              <a:rPr lang="cs-CZ" sz="4000" dirty="0" smtClean="0">
                <a:latin typeface="+mj-lt"/>
                <a:ea typeface="+mj-ea"/>
                <a:cs typeface="+mj-cs"/>
              </a:rPr>
              <a:t>ve čtyřech dobách</a:t>
            </a:r>
            <a:endParaRPr lang="cs-CZ" sz="4000" dirty="0">
              <a:latin typeface="+mj-lt"/>
              <a:ea typeface="+mj-ea"/>
              <a:cs typeface="+mj-cs"/>
            </a:endParaRPr>
          </a:p>
        </p:txBody>
      </p:sp>
      <p:sp>
        <p:nvSpPr>
          <p:cNvPr id="6" name="Šipka doprava 5"/>
          <p:cNvSpPr/>
          <p:nvPr/>
        </p:nvSpPr>
        <p:spPr bwMode="auto">
          <a:xfrm rot="8788674">
            <a:off x="3181198" y="2317179"/>
            <a:ext cx="1080120" cy="504056"/>
          </a:xfrm>
          <a:prstGeom prst="right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Calibri" pitchFamily="32" charset="0"/>
            </a:endParaRPr>
          </a:p>
        </p:txBody>
      </p:sp>
      <p:sp>
        <p:nvSpPr>
          <p:cNvPr id="9" name="Šipka doprava 8"/>
          <p:cNvSpPr/>
          <p:nvPr/>
        </p:nvSpPr>
        <p:spPr bwMode="auto">
          <a:xfrm rot="2122282">
            <a:off x="4906239" y="2326954"/>
            <a:ext cx="1080120" cy="504056"/>
          </a:xfrm>
          <a:prstGeom prst="right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Calibri" pitchFamily="3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8943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části motoru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Píst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Zapalovací svíčka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Sací ventil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Výfukový ventil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Ojnice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dirty="0">
              <a:latin typeface="+mj-lt"/>
            </a:endParaRPr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556792"/>
            <a:ext cx="2331495" cy="4371553"/>
          </a:xfrm>
        </p:spPr>
      </p:pic>
      <p:sp>
        <p:nvSpPr>
          <p:cNvPr id="14" name="TextovéPole 13"/>
          <p:cNvSpPr txBox="1"/>
          <p:nvPr/>
        </p:nvSpPr>
        <p:spPr>
          <a:xfrm>
            <a:off x="6945660" y="31723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3569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70514" y="16288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34410" y="13407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62602" y="13314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05333" y="42323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49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palovací motor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2348880"/>
            <a:ext cx="7848871" cy="396044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 smtClean="0">
                <a:latin typeface="+mj-lt"/>
              </a:rPr>
              <a:t>Potřebuje </a:t>
            </a:r>
            <a:r>
              <a:rPr lang="cs-CZ" dirty="0" smtClean="0">
                <a:latin typeface="+mj-lt"/>
              </a:rPr>
              <a:t>k práci palivo </a:t>
            </a:r>
            <a:r>
              <a:rPr lang="cs-CZ" dirty="0" smtClean="0">
                <a:latin typeface="+mj-lt"/>
              </a:rPr>
              <a:t>a vzduch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 smtClean="0">
                <a:latin typeface="+mj-lt"/>
              </a:rPr>
              <a:t>Směs vzduchu a paliva zapaluje svíčka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 smtClean="0">
                <a:latin typeface="+mj-lt"/>
              </a:rPr>
              <a:t>Směs zajišťuje karburátor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 smtClean="0">
                <a:latin typeface="+mj-lt"/>
              </a:rPr>
              <a:t>Motor startujeme startérem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9495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činnosti čtyřtaktního motoru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2472457" cy="230425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Sání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Komprese</a:t>
            </a:r>
            <a:endParaRPr lang="cs-CZ" dirty="0"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Výbuch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Výfuk</a:t>
            </a:r>
          </a:p>
          <a:p>
            <a:pPr marL="0" indent="0"/>
            <a:endParaRPr lang="cs-CZ" dirty="0">
              <a:latin typeface="+mj-lt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12776"/>
            <a:ext cx="6152535" cy="2551052"/>
          </a:xfrm>
        </p:spPr>
      </p:pic>
      <p:sp>
        <p:nvSpPr>
          <p:cNvPr id="8" name="TextovéPole 7"/>
          <p:cNvSpPr txBox="1"/>
          <p:nvPr/>
        </p:nvSpPr>
        <p:spPr>
          <a:xfrm>
            <a:off x="467544" y="4149080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tx1"/>
                </a:solidFill>
                <a:latin typeface="+mj-lt"/>
              </a:rPr>
              <a:t>1) sání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 - píst jde do dolní úvrati. Nad pístem vzniká podtlak, který způsobuje, že směs paliva a vzduchu vniká otevřeným sacím ventilem do prostoru válce. </a:t>
            </a:r>
            <a:r>
              <a:rPr lang="cs-CZ" b="1" dirty="0">
                <a:solidFill>
                  <a:schemeClr val="tx1"/>
                </a:solidFill>
                <a:latin typeface="+mj-lt"/>
              </a:rPr>
              <a:t>2) </a:t>
            </a:r>
            <a:r>
              <a:rPr lang="cs-CZ" b="1" dirty="0" smtClean="0">
                <a:solidFill>
                  <a:schemeClr val="tx1"/>
                </a:solidFill>
                <a:latin typeface="+mj-lt"/>
              </a:rPr>
              <a:t>komprese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- píst jde do horní úvrati a směs je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stlačována vysokým tlakem. Když je píst nahoře, přeskočí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na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svíčce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elektrická jiskra, od které se směs zapálí. </a:t>
            </a:r>
            <a:r>
              <a:rPr lang="cs-CZ" b="1" dirty="0">
                <a:solidFill>
                  <a:schemeClr val="tx1"/>
                </a:solidFill>
                <a:latin typeface="+mj-lt"/>
              </a:rPr>
              <a:t>3) </a:t>
            </a:r>
            <a:r>
              <a:rPr lang="cs-CZ" b="1" dirty="0" smtClean="0">
                <a:solidFill>
                  <a:schemeClr val="tx1"/>
                </a:solidFill>
                <a:latin typeface="+mj-lt"/>
              </a:rPr>
              <a:t>výbuch (rozpínání)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- hořením směsi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vzniká vysoká teplota,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která způsobí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další zvýšení tlaku. Ten vytlačuje píst z válce. </a:t>
            </a:r>
            <a:r>
              <a:rPr lang="cs-CZ" b="1" dirty="0">
                <a:solidFill>
                  <a:schemeClr val="tx1"/>
                </a:solidFill>
                <a:latin typeface="+mj-lt"/>
              </a:rPr>
              <a:t>4) výfuk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 - před dolní úvratí se začne otevírat výfukový ventil a spálené plyny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vycházejí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výfukovým potrubím.</a:t>
            </a:r>
            <a:endParaRPr lang="cs-CZ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078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činnosti </a:t>
            </a:r>
            <a:r>
              <a:rPr lang="cs-CZ" dirty="0" smtClean="0"/>
              <a:t>dvoutaktního </a:t>
            </a:r>
            <a:r>
              <a:rPr lang="cs-CZ" dirty="0" smtClean="0"/>
              <a:t>motoru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060848"/>
            <a:ext cx="3696593" cy="122413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Sání a komprese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Výbuch a v</a:t>
            </a:r>
            <a:r>
              <a:rPr lang="cs-CZ" dirty="0" smtClean="0">
                <a:latin typeface="+mj-lt"/>
              </a:rPr>
              <a:t>ýfuk</a:t>
            </a:r>
          </a:p>
          <a:p>
            <a:pPr marL="0" indent="0"/>
            <a:endParaRPr lang="cs-CZ" dirty="0">
              <a:latin typeface="+mj-lt"/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484784"/>
            <a:ext cx="4263930" cy="2717210"/>
          </a:xfrm>
        </p:spPr>
      </p:pic>
      <p:sp>
        <p:nvSpPr>
          <p:cNvPr id="10" name="TextovéPole 9"/>
          <p:cNvSpPr txBox="1"/>
          <p:nvPr/>
        </p:nvSpPr>
        <p:spPr>
          <a:xfrm>
            <a:off x="467633" y="4263574"/>
            <a:ext cx="81369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chemeClr val="tx1"/>
                </a:solidFill>
                <a:latin typeface="+mj-lt"/>
              </a:rPr>
              <a:t>1: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Píst se pohybuje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vzhůru.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Zápalná směs je stlačována pístem. Do prostoru pod pístem se současně nasává další dávka zápalné směsi. 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algn="just"/>
            <a:endParaRPr lang="cs-CZ" dirty="0">
              <a:solidFill>
                <a:schemeClr val="tx1"/>
              </a:solidFill>
              <a:latin typeface="+mj-lt"/>
            </a:endParaRPr>
          </a:p>
          <a:p>
            <a:pPr algn="just"/>
            <a:r>
              <a:rPr lang="cs-CZ" b="1" dirty="0" smtClean="0">
                <a:solidFill>
                  <a:schemeClr val="tx1"/>
                </a:solidFill>
                <a:latin typeface="+mj-lt"/>
              </a:rPr>
              <a:t>2: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Těsně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před horní úvratí dojde k zapálení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směsi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jiskrou a píst je tlačen směrem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dolů.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Pohybem pístu je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současně vytlačena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další dávka směsi přepouštěcím kanálem do prostoru nad píst. Pohonná směs vytlačí z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plodiny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výfukovým kanálem a vzápětí je opět stlačována </a:t>
            </a:r>
          </a:p>
        </p:txBody>
      </p:sp>
    </p:spTree>
    <p:extLst>
      <p:ext uri="{BB962C8B-B14F-4D97-AF65-F5344CB8AC3E}">
        <p14:creationId xmlns:p14="http://schemas.microsoft.com/office/powerpoint/2010/main" val="22318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436563"/>
            <a:ext cx="8223250" cy="544165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87375" y="1124744"/>
            <a:ext cx="7864475" cy="5256584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  <a:latin typeface="+mj-lt"/>
              </a:rPr>
              <a:t>Obrázek části motoru: 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+mj-lt"/>
              </a:rPr>
              <a:t>Autoškola Monika – internetové stránky. </a:t>
            </a:r>
            <a:r>
              <a:rPr lang="cs-CZ" sz="1800" i="1" dirty="0" smtClean="0">
                <a:solidFill>
                  <a:schemeClr val="tx1"/>
                </a:solidFill>
                <a:latin typeface="+mj-lt"/>
              </a:rPr>
              <a:t>Činnost motorů.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[online] [cit. 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2014-06-11] 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URL:</a:t>
            </a:r>
            <a:r>
              <a:rPr lang="cs-CZ" sz="1800" i="1" dirty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1800" i="1" dirty="0" smtClean="0">
                <a:solidFill>
                  <a:schemeClr val="tx1"/>
                </a:solidFill>
                <a:latin typeface="+mj-lt"/>
              </a:rPr>
              <a:t>&lt;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http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://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www.autoskolamonika.estranky.cz/</a:t>
            </a:r>
            <a:r>
              <a:rPr lang="cs-CZ" sz="1800" dirty="0" err="1" smtClean="0">
                <a:solidFill>
                  <a:schemeClr val="tx1"/>
                </a:solidFill>
                <a:latin typeface="+mj-lt"/>
              </a:rPr>
              <a:t>clanky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/cinnost-motoru.html&gt;</a:t>
            </a:r>
          </a:p>
          <a:p>
            <a:endParaRPr lang="cs-CZ" sz="1800" dirty="0" smtClean="0">
              <a:solidFill>
                <a:schemeClr val="tx1"/>
              </a:solidFill>
              <a:latin typeface="+mj-lt"/>
            </a:endParaRPr>
          </a:p>
          <a:p>
            <a:r>
              <a:rPr lang="cs-CZ" sz="1800" dirty="0" smtClean="0">
                <a:solidFill>
                  <a:schemeClr val="tx1"/>
                </a:solidFill>
                <a:latin typeface="+mj-lt"/>
              </a:rPr>
              <a:t>Obrázek čtyřtaktního motoru: </a:t>
            </a:r>
          </a:p>
          <a:p>
            <a:r>
              <a:rPr lang="cs-CZ" sz="1800" dirty="0" err="1" smtClean="0">
                <a:solidFill>
                  <a:schemeClr val="tx1"/>
                </a:solidFill>
                <a:latin typeface="+mj-lt"/>
              </a:rPr>
              <a:t>Energyweb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 - internetové 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stránky. </a:t>
            </a:r>
            <a:r>
              <a:rPr lang="cs-CZ" sz="1800" i="1" dirty="0" smtClean="0">
                <a:solidFill>
                  <a:schemeClr val="tx1"/>
                </a:solidFill>
                <a:latin typeface="+mj-lt"/>
              </a:rPr>
              <a:t>Spalovací motor.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[online] [cit. 2014-06-11] URL:</a:t>
            </a:r>
            <a:r>
              <a:rPr lang="cs-CZ" sz="1800" i="1" dirty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1800" i="1" dirty="0" smtClean="0">
                <a:solidFill>
                  <a:schemeClr val="tx1"/>
                </a:solidFill>
                <a:latin typeface="+mj-lt"/>
              </a:rPr>
              <a:t>&lt;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http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://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www.energyweb.cz/web/</a:t>
            </a:r>
            <a:r>
              <a:rPr lang="cs-CZ" sz="1800" dirty="0" err="1" smtClean="0">
                <a:solidFill>
                  <a:schemeClr val="tx1"/>
                </a:solidFill>
                <a:latin typeface="+mj-lt"/>
              </a:rPr>
              <a:t>index.php?display_page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=2&amp;subitem=1&amp;ee_chapter=2.2.2&gt;</a:t>
            </a:r>
          </a:p>
          <a:p>
            <a:endParaRPr lang="cs-CZ" sz="1800" dirty="0" smtClean="0">
              <a:solidFill>
                <a:schemeClr val="tx1"/>
              </a:solidFill>
              <a:latin typeface="+mj-lt"/>
            </a:endParaRPr>
          </a:p>
          <a:p>
            <a:r>
              <a:rPr lang="cs-CZ" sz="1800" dirty="0" smtClean="0">
                <a:solidFill>
                  <a:schemeClr val="tx1"/>
                </a:solidFill>
                <a:latin typeface="+mj-lt"/>
              </a:rPr>
              <a:t>Obrázek dvoutaktního motoru: </a:t>
            </a:r>
          </a:p>
          <a:p>
            <a:r>
              <a:rPr lang="cs-CZ" sz="1800" dirty="0" err="1" smtClean="0">
                <a:solidFill>
                  <a:schemeClr val="tx1"/>
                </a:solidFill>
                <a:latin typeface="+mj-lt"/>
              </a:rPr>
              <a:t>Itnetwork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 – 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internetové stránky. </a:t>
            </a:r>
            <a:r>
              <a:rPr lang="cs-CZ" sz="1800" i="1" dirty="0" smtClean="0">
                <a:solidFill>
                  <a:schemeClr val="tx1"/>
                </a:solidFill>
                <a:latin typeface="+mj-lt"/>
              </a:rPr>
              <a:t>Tepelné motory.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[online] [cit. 2014-06-11] URL:</a:t>
            </a:r>
            <a:r>
              <a:rPr lang="cs-CZ" sz="1800" i="1" dirty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1800" i="1" dirty="0" smtClean="0">
                <a:solidFill>
                  <a:schemeClr val="tx1"/>
                </a:solidFill>
                <a:latin typeface="+mj-lt"/>
              </a:rPr>
              <a:t>&lt;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http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://www.spalovacimotor.estranky.cz/fotoalbum/dvoutaktni-motor/dvoudoby-motor/dt1.gif.-.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html&gt;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011968"/>
      </p:ext>
    </p:extLst>
  </p:cSld>
  <p:clrMapOvr>
    <a:masterClrMapping/>
  </p:clrMapOvr>
</p:sld>
</file>

<file path=ppt/theme/theme1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"/>
        <a:cs typeface="Arial Unicode MS"/>
      </a:majorFont>
      <a:minorFont>
        <a:latin typeface="Times New Roman"/>
        <a:ea typeface=""/>
        <a:cs typeface="Arial Unicode MS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1018</TotalTime>
  <Words>317</Words>
  <Application>Microsoft Office PowerPoint</Application>
  <PresentationFormat>Předvádění na obrazovce (4:3)</PresentationFormat>
  <Paragraphs>82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1_Motiv systému Office</vt:lpstr>
      <vt:lpstr>Prezentace aplikace PowerPoint</vt:lpstr>
      <vt:lpstr>Prezentace aplikace PowerPoint</vt:lpstr>
      <vt:lpstr>Spalovací motor dělení podle paliva:</vt:lpstr>
      <vt:lpstr>Spalovací motor dělení podle způsobu práce:</vt:lpstr>
      <vt:lpstr>Základní části motoru</vt:lpstr>
      <vt:lpstr>Spalovací motor</vt:lpstr>
      <vt:lpstr>Popis činnosti čtyřtaktního motoru</vt:lpstr>
      <vt:lpstr>Popis činnosti dvoutaktního motoru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Motory</dc:title>
  <dc:creator>Bohumír Včelák</dc:creator>
  <cp:lastModifiedBy>Bohumír Včelák</cp:lastModifiedBy>
  <cp:revision>122</cp:revision>
  <cp:lastPrinted>1601-01-01T00:00:00Z</cp:lastPrinted>
  <dcterms:created xsi:type="dcterms:W3CDTF">2012-02-11T16:37:46Z</dcterms:created>
  <dcterms:modified xsi:type="dcterms:W3CDTF">2014-06-11T21:45:34Z</dcterms:modified>
</cp:coreProperties>
</file>