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3" r:id="rId2"/>
    <p:sldId id="264" r:id="rId3"/>
    <p:sldId id="260" r:id="rId4"/>
    <p:sldId id="261" r:id="rId5"/>
    <p:sldId id="256" r:id="rId6"/>
    <p:sldId id="257" r:id="rId7"/>
    <p:sldId id="258" r:id="rId8"/>
    <p:sldId id="259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73" autoAdjust="0"/>
    <p:restoredTop sz="94660"/>
  </p:normalViewPr>
  <p:slideViewPr>
    <p:cSldViewPr>
      <p:cViewPr varScale="1">
        <p:scale>
          <a:sx n="99" d="100"/>
          <a:sy n="99" d="100"/>
        </p:scale>
        <p:origin x="-1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2D3CB1-A322-4EA5-819D-B420A11A8704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A8A27A-21BA-4D22-873E-EAB1A06F1D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A8A27A-21BA-4D22-873E-EAB1A06F1D9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6C7C88-D6A2-40BE-90E8-32FBA0F16900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A89F7-C8F8-4FAB-9ABE-39CB727B0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211– Pokladna, charakteristika VY_32_INOVACE_01.02.02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íjen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 – 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Charakteristika účtu 211 -  Pokladna, příklady analytických účtů, odpovědnost za vedení pokladny, pokladní kniha, procvičení.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jana\AppData\Local\Microsoft\Windows\Temporary Internet Files\Content.IE5\CD2DOIT9\MP9004337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1033" name="Picture 9" descr="C:\Users\jana\AppData\Local\Microsoft\Windows\Temporary Internet Files\Content.IE5\CD2DOIT9\MP9004337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bg1"/>
                </a:solidFill>
              </a:rPr>
              <a:t>211  - Pokladna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charakteristika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charakteristika</a:t>
            </a:r>
          </a:p>
          <a:p>
            <a:r>
              <a:rPr lang="cs-CZ" dirty="0" smtClean="0"/>
              <a:t>2) analytické účty</a:t>
            </a:r>
          </a:p>
          <a:p>
            <a:r>
              <a:rPr lang="cs-CZ" dirty="0" smtClean="0"/>
              <a:t>3) kdo vede pokladnu</a:t>
            </a:r>
          </a:p>
          <a:p>
            <a:r>
              <a:rPr lang="cs-CZ" dirty="0" smtClean="0"/>
              <a:t>4) pokladní kniha</a:t>
            </a:r>
          </a:p>
          <a:p>
            <a:r>
              <a:rPr lang="cs-CZ" dirty="0" smtClean="0"/>
              <a:t>5)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211 – Pokladna </a:t>
            </a:r>
            <a:r>
              <a:rPr lang="cs-CZ" sz="2700" dirty="0" smtClean="0"/>
              <a:t>(charakteristika)</a:t>
            </a:r>
            <a:endParaRPr lang="cs-CZ" sz="27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Zde účtujeme o:</a:t>
            </a:r>
          </a:p>
          <a:p>
            <a:r>
              <a:rPr lang="cs-CZ" dirty="0" smtClean="0"/>
              <a:t>1) pohybu hotovosti (Kč, valut)</a:t>
            </a:r>
          </a:p>
          <a:p>
            <a:r>
              <a:rPr lang="cs-CZ" dirty="0" smtClean="0"/>
              <a:t>2) šecích</a:t>
            </a:r>
          </a:p>
          <a:p>
            <a:r>
              <a:rPr lang="cs-CZ" dirty="0" smtClean="0"/>
              <a:t>3) poukázkách na odběr zboží</a:t>
            </a:r>
          </a:p>
          <a:p>
            <a:r>
              <a:rPr lang="cs-CZ" dirty="0" smtClean="0"/>
              <a:t>4) nasáčkovaných výplatách, které nebyly vyzvednuty v den výplaty ….</a:t>
            </a:r>
          </a:p>
          <a:p>
            <a:endParaRPr lang="cs-CZ" dirty="0" smtClean="0"/>
          </a:p>
          <a:p>
            <a:r>
              <a:rPr lang="cs-CZ" dirty="0" smtClean="0"/>
              <a:t>5) jedná se o účet aktivní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ANALYTICKÉ ÚČTY: </a:t>
            </a:r>
            <a:r>
              <a:rPr lang="cs-CZ" sz="2400" dirty="0" smtClean="0"/>
              <a:t>(např.)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1) KORUNOVÁ pokladna  211.100 – CZK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2) VALUTOVÁ pokladna:</a:t>
            </a:r>
            <a:br>
              <a:rPr lang="cs-CZ" dirty="0" smtClean="0"/>
            </a:br>
            <a:r>
              <a:rPr lang="cs-CZ" dirty="0" smtClean="0"/>
              <a:t>    211.200 - EUR</a:t>
            </a:r>
          </a:p>
          <a:p>
            <a:pPr>
              <a:buNone/>
            </a:pPr>
            <a:r>
              <a:rPr lang="cs-CZ" dirty="0" smtClean="0"/>
              <a:t>        211.300 - USD</a:t>
            </a:r>
          </a:p>
          <a:p>
            <a:pPr>
              <a:buNone/>
            </a:pPr>
            <a:r>
              <a:rPr lang="cs-CZ" dirty="0" smtClean="0"/>
              <a:t>	    211.400 - SKK</a:t>
            </a:r>
          </a:p>
          <a:p>
            <a:pPr>
              <a:buNone/>
            </a:pPr>
            <a:r>
              <a:rPr lang="cs-CZ" dirty="0" smtClean="0"/>
              <a:t>	    211.500 - CHF…..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3) Podle HMOTNĚ ODPOVĚDNÝCH OSOB</a:t>
            </a:r>
          </a:p>
          <a:p>
            <a:pPr lvl="8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KDO VEDE POKLADNU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 vede ji </a:t>
            </a:r>
            <a:r>
              <a:rPr lang="cs-CZ" u="sng" dirty="0" smtClean="0"/>
              <a:t>POKLADNÍK</a:t>
            </a:r>
            <a:r>
              <a:rPr lang="cs-CZ" dirty="0" smtClean="0"/>
              <a:t>, který je hmotně odpovědný za peněžní prostředky v pokladně</a:t>
            </a:r>
          </a:p>
          <a:p>
            <a:r>
              <a:rPr lang="cs-CZ" dirty="0" smtClean="0"/>
              <a:t> - je s ním sepsána </a:t>
            </a:r>
            <a:r>
              <a:rPr lang="cs-CZ" u="sng" dirty="0" smtClean="0"/>
              <a:t>DOHODA</a:t>
            </a:r>
            <a:r>
              <a:rPr lang="cs-CZ" dirty="0" smtClean="0"/>
              <a:t>                   	        </a:t>
            </a:r>
            <a:r>
              <a:rPr lang="cs-CZ" u="sng" dirty="0" smtClean="0"/>
              <a:t>o</a:t>
            </a:r>
            <a:r>
              <a:rPr lang="cs-CZ" dirty="0" smtClean="0"/>
              <a:t> (HMOTNÉ)</a:t>
            </a:r>
            <a:r>
              <a:rPr lang="cs-CZ" u="sng" dirty="0" smtClean="0"/>
              <a:t>ODPOVĚDNOSTI</a:t>
            </a:r>
          </a:p>
          <a:p>
            <a:r>
              <a:rPr lang="cs-CZ" dirty="0" smtClean="0"/>
              <a:t> - příjem a výdej peněžních prostředků            na základě </a:t>
            </a:r>
            <a:r>
              <a:rPr lang="cs-CZ" u="sng" dirty="0" smtClean="0"/>
              <a:t>2 účetních dokladů – VPD, PPD </a:t>
            </a:r>
            <a:r>
              <a:rPr lang="cs-CZ" dirty="0" smtClean="0"/>
              <a:t>(vystavte tyto doklady, zopakujte náležitosti)</a:t>
            </a:r>
          </a:p>
          <a:p>
            <a:r>
              <a:rPr lang="cs-CZ" dirty="0" smtClean="0"/>
              <a:t> záznamy o pohybu peněžních prostředků se vedou </a:t>
            </a:r>
            <a:r>
              <a:rPr lang="cs-CZ" u="sng" dirty="0" smtClean="0"/>
              <a:t>v POKLADNÍ KNIZE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POKLADNÍ KNIHA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2060850"/>
          <a:ext cx="7024688" cy="39204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1191076"/>
                <a:gridCol w="1473220"/>
                <a:gridCol w="1224136"/>
                <a:gridCol w="936104"/>
                <a:gridCol w="1264048"/>
              </a:tblGrid>
              <a:tr h="448055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DOKLAD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TEXT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PŘÍJMY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VÝDAJ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ZŮSTAT.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00812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4.1.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PPD  13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Osobní vklad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2.000,-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------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2.000,-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4561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5.</a:t>
                      </a:r>
                      <a:r>
                        <a:rPr lang="cs-CZ" sz="2000" baseline="0" dirty="0" smtClean="0"/>
                        <a:t>1.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VPD  10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Zaplaceno</a:t>
                      </a:r>
                    </a:p>
                    <a:p>
                      <a:r>
                        <a:rPr lang="cs-CZ" sz="2000" dirty="0" smtClean="0"/>
                        <a:t>poštovné</a:t>
                      </a:r>
                    </a:p>
                    <a:p>
                      <a:endParaRPr lang="cs-CZ" sz="2000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--------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100,-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 900,-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00812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6.1.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PPD 14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Prodej zboží</a:t>
                      </a:r>
                      <a:endParaRPr lang="cs-CZ" sz="20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5 000,-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------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6.900,-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Navrhněte jinou tvorbu analytických účtů </a:t>
            </a:r>
          </a:p>
          <a:p>
            <a:pPr>
              <a:buNone/>
            </a:pPr>
            <a:r>
              <a:rPr lang="cs-CZ" dirty="0" smtClean="0"/>
              <a:t>k účtu 211 – Pokladna.</a:t>
            </a:r>
          </a:p>
          <a:p>
            <a:r>
              <a:rPr lang="cs-CZ" dirty="0" smtClean="0"/>
              <a:t>2)  Proč při vystavování příjmového                   a výdajového dokladu musíme psát peněžní částku slovy?</a:t>
            </a:r>
          </a:p>
          <a:p>
            <a:r>
              <a:rPr lang="cs-CZ" dirty="0" smtClean="0"/>
              <a:t>3) Jak byste opravili na příjmovém pokladním dokladu chybné datum?  </a:t>
            </a:r>
            <a:r>
              <a:rPr lang="cs-CZ" sz="2400" dirty="0" smtClean="0"/>
              <a:t>(opravy účetních dokladů)</a:t>
            </a:r>
          </a:p>
          <a:p>
            <a:r>
              <a:rPr lang="cs-CZ" dirty="0" smtClean="0"/>
              <a:t>4) Jak dlouho se uchovávají tyto účetní doklady?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Zákon o účetnictví č. 563/1991 Sb.,    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pro střední školy a veřejnost, 1. díl. Znojmo, 2013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</TotalTime>
  <Words>359</Words>
  <Application>Microsoft Office PowerPoint</Application>
  <PresentationFormat>Předvádění na obrazovce (4:3)</PresentationFormat>
  <Paragraphs>90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211  - Pokladna</vt:lpstr>
      <vt:lpstr>Osnova:</vt:lpstr>
      <vt:lpstr>211 – Pokladna (charakteristika)</vt:lpstr>
      <vt:lpstr>ANALYTICKÉ ÚČTY: (např.)</vt:lpstr>
      <vt:lpstr>KDO VEDE POKLADNU</vt:lpstr>
      <vt:lpstr>POKLADNÍ KNIHA</vt:lpstr>
      <vt:lpstr>Procvičení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211 - Pokladna</dc:title>
  <dc:creator>jana</dc:creator>
  <cp:lastModifiedBy>Dum</cp:lastModifiedBy>
  <cp:revision>18</cp:revision>
  <dcterms:created xsi:type="dcterms:W3CDTF">2010-01-16T18:56:40Z</dcterms:created>
  <dcterms:modified xsi:type="dcterms:W3CDTF">2014-06-12T11:42:08Z</dcterms:modified>
</cp:coreProperties>
</file>