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handoutMasterIdLst>
    <p:handoutMasterId r:id="rId11"/>
  </p:handoutMasterIdLst>
  <p:sldIdLst>
    <p:sldId id="264" r:id="rId2"/>
    <p:sldId id="261" r:id="rId3"/>
    <p:sldId id="256" r:id="rId4"/>
    <p:sldId id="257" r:id="rId5"/>
    <p:sldId id="258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97F86E-3634-47F7-BE38-1E7901AD56AB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5C2DC-21B6-4E25-9575-2D7FFD4D0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C9C31F-45DF-463E-98DB-BD83E94DDBB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9EA40C-4CA6-439F-ACC3-81E87C30A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3417AEA-22E9-46E1-B706-445CB1FC2BB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4A53FF-F7CF-455B-B983-873D4413C0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357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870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211 – Pokladna, účtování - VY_32_INOVACE_01.02.03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2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6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Opakování a procvičení základů účtování na aktivním účtu 211 – Pokladna,  zaúčtování účetních případů, vysvětlení předkontací.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211 - Pokladna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Příklady k zaúčtování</a:t>
            </a:r>
            <a:endParaRPr lang="cs-CZ" b="1" dirty="0"/>
          </a:p>
        </p:txBody>
      </p:sp>
      <p:pic>
        <p:nvPicPr>
          <p:cNvPr id="2052" name="Picture 4" descr="C:\Users\jana\AppData\Local\Microsoft\Windows\Temporary Internet Files\Content.IE5\HPUBA5B1\MC900250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2719388" cy="17160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Opakujeme:  </a:t>
            </a:r>
            <a:r>
              <a:rPr lang="cs-CZ" sz="2400" b="1" dirty="0" smtClean="0"/>
              <a:t>1. příklad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211 – Pokladna (vytvořte pomocí T)</a:t>
            </a:r>
          </a:p>
          <a:p>
            <a:endParaRPr lang="cs-CZ" b="1" dirty="0" smtClean="0"/>
          </a:p>
          <a:p>
            <a:r>
              <a:rPr lang="cs-CZ" b="1" dirty="0" smtClean="0"/>
              <a:t>2) P.S. je 32 000 Kč</a:t>
            </a:r>
          </a:p>
          <a:p>
            <a:r>
              <a:rPr lang="cs-CZ" b="1" dirty="0" smtClean="0"/>
              <a:t>3) V hotovosti bylo zaplaceno za nákupy ve výši    65 300 Kč</a:t>
            </a:r>
          </a:p>
          <a:p>
            <a:r>
              <a:rPr lang="cs-CZ" b="1" dirty="0" smtClean="0"/>
              <a:t>4) V hotovosti bylo prodáno v částce 77 500 Kč</a:t>
            </a:r>
          </a:p>
          <a:p>
            <a:r>
              <a:rPr lang="cs-CZ" b="1" dirty="0" smtClean="0"/>
              <a:t>5) K. Z. = ????</a:t>
            </a:r>
          </a:p>
          <a:p>
            <a:r>
              <a:rPr lang="cs-CZ" b="1" dirty="0" smtClean="0"/>
              <a:t>6) PKZ = ???</a:t>
            </a:r>
          </a:p>
          <a:p>
            <a:r>
              <a:rPr lang="cs-CZ" b="1" dirty="0" smtClean="0"/>
              <a:t>7) Kam převádíme konečný zůstatek účtu na konci účetního období???? </a:t>
            </a:r>
            <a:endParaRPr lang="cs-CZ" b="1" dirty="0"/>
          </a:p>
        </p:txBody>
      </p:sp>
      <p:pic>
        <p:nvPicPr>
          <p:cNvPr id="3077" name="Picture 5" descr="C:\Users\jana\AppData\Local\Microsoft\Windows\Temporary Internet Files\Content.IE5\HO1TEOS2\MC9002510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3263" y="101600"/>
            <a:ext cx="1452562" cy="22717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Zaúčtujte následující účetní případy: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u="sng" dirty="0" smtClean="0"/>
              <a:t>2. příklad</a:t>
            </a:r>
            <a:endParaRPr lang="cs-CZ" dirty="0" smtClean="0"/>
          </a:p>
          <a:p>
            <a:r>
              <a:rPr lang="cs-CZ" b="1" dirty="0" smtClean="0"/>
              <a:t>1) VÚD1 – PS stav v pokladně 		 24 000,</a:t>
            </a:r>
            <a:r>
              <a:rPr lang="cs-CZ" dirty="0" smtClean="0"/>
              <a:t>- 	…</a:t>
            </a:r>
          </a:p>
          <a:p>
            <a:endParaRPr lang="cs-CZ" b="1" dirty="0" smtClean="0"/>
          </a:p>
          <a:p>
            <a:r>
              <a:rPr lang="cs-CZ" b="1" dirty="0" smtClean="0"/>
              <a:t>2) PPD1 – osobní vklad společníka do společnosti                    s ručením omezeným			 65 000,-	…</a:t>
            </a:r>
          </a:p>
          <a:p>
            <a:endParaRPr lang="cs-CZ" b="1" dirty="0" smtClean="0"/>
          </a:p>
          <a:p>
            <a:r>
              <a:rPr lang="cs-CZ" b="1" dirty="0" smtClean="0"/>
              <a:t>3) PPD2 – prodej zboží v hotovosti 	 15 200,-	…	</a:t>
            </a:r>
          </a:p>
          <a:p>
            <a:r>
              <a:rPr lang="cs-CZ" b="1" dirty="0" smtClean="0"/>
              <a:t>4) PPD3 – úhrada FAV od odběratele 11 800,-          …	</a:t>
            </a:r>
          </a:p>
          <a:p>
            <a:r>
              <a:rPr lang="cs-CZ" b="1" dirty="0" smtClean="0"/>
              <a:t>5) VPD1 – nákup kancelářských potřeb  3 500,-	…</a:t>
            </a:r>
          </a:p>
          <a:p>
            <a:endParaRPr lang="cs-CZ" b="1" dirty="0" smtClean="0"/>
          </a:p>
          <a:p>
            <a:r>
              <a:rPr lang="cs-CZ" b="1" dirty="0" smtClean="0"/>
              <a:t>6) VPD2 – zaplacení FAP		     2 000,-		</a:t>
            </a:r>
            <a:endParaRPr lang="cs-CZ" b="1" dirty="0"/>
          </a:p>
        </p:txBody>
      </p:sp>
      <p:pic>
        <p:nvPicPr>
          <p:cNvPr id="4098" name="Picture 2" descr="C:\Users\jana\AppData\Local\Microsoft\Windows\Temporary Internet Files\Content.IE5\9J1A9LY3\MC9002510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42200" y="4438650"/>
            <a:ext cx="1963738" cy="230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647" y="1148517"/>
            <a:ext cx="8229600" cy="4782223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7) VPD3 – výplata mzdy zaměstnanci  10 200,-	 …	</a:t>
            </a:r>
          </a:p>
          <a:p>
            <a:r>
              <a:rPr lang="cs-CZ" sz="2400" b="1" dirty="0" smtClean="0"/>
              <a:t>8) VPD4 – nákup počítače 		  41 000,-	…	</a:t>
            </a:r>
          </a:p>
          <a:p>
            <a:r>
              <a:rPr lang="cs-CZ" sz="2400" b="1" dirty="0" smtClean="0"/>
              <a:t>9) VPD5 – nákup materiálu v hotovosti  4 000,-       …	</a:t>
            </a:r>
          </a:p>
          <a:p>
            <a:r>
              <a:rPr lang="cs-CZ" sz="2400" b="1" dirty="0" smtClean="0"/>
              <a:t>10) VPD6 – výběr pro osobní spotřebu společníka společnosti s . r.  o. 			18 000,-	…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11) PPD4 – podnik uskutečnil dopravu pro zákazníka za 12 000,-   ….</a:t>
            </a: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0" name="Picture 6" descr="C:\Users\jana\AppData\Local\Microsoft\Windows\Temporary Internet Files\Content.IE5\HO1TEOS2\MC9002506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5373216"/>
            <a:ext cx="1990725" cy="1841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Vysvětlete následující předkontace: </a:t>
            </a:r>
            <a:r>
              <a:rPr lang="cs-CZ" sz="2200" b="1" dirty="0" smtClean="0"/>
              <a:t>3. příklad</a:t>
            </a: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	211/601			6) 	211/642</a:t>
            </a:r>
          </a:p>
          <a:p>
            <a:endParaRPr lang="cs-CZ" b="1" dirty="0" smtClean="0"/>
          </a:p>
          <a:p>
            <a:r>
              <a:rPr lang="cs-CZ" b="1" dirty="0" smtClean="0"/>
              <a:t>2) 	511/211			7) 	211/602</a:t>
            </a:r>
          </a:p>
          <a:p>
            <a:endParaRPr lang="cs-CZ" b="1" dirty="0" smtClean="0"/>
          </a:p>
          <a:p>
            <a:r>
              <a:rPr lang="cs-CZ" b="1" dirty="0" smtClean="0"/>
              <a:t>3) 	111/211			8) 	131/211</a:t>
            </a:r>
          </a:p>
          <a:p>
            <a:endParaRPr lang="cs-CZ" b="1" dirty="0" smtClean="0"/>
          </a:p>
          <a:p>
            <a:r>
              <a:rPr lang="cs-CZ" b="1" dirty="0" smtClean="0"/>
              <a:t>4) 	501/211			9) 	211/602</a:t>
            </a:r>
          </a:p>
          <a:p>
            <a:endParaRPr lang="cs-CZ" b="1" dirty="0" smtClean="0"/>
          </a:p>
          <a:p>
            <a:r>
              <a:rPr lang="cs-CZ" b="1" dirty="0" smtClean="0"/>
              <a:t>5) 	042/211			10)     502/211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Zákon o účetnictví č. 563/1991 Sb.,                          novela č. 503/2012 Sb.</a:t>
            </a:r>
          </a:p>
          <a:p>
            <a:endParaRPr lang="cs-CZ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endParaRPr lang="cs-CZ" dirty="0" smtClean="0"/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</a:t>
            </a:r>
          </a:p>
          <a:p>
            <a:r>
              <a:rPr lang="cs-CZ" dirty="0" smtClean="0"/>
              <a:t>pro střední školy a veřejnost, 1. díl. Znojmo, 2013</a:t>
            </a:r>
          </a:p>
          <a:p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172</TotalTime>
  <Words>257</Words>
  <Application>Microsoft Office PowerPoint</Application>
  <PresentationFormat>Předvádění na obrazovce (4:3)</PresentationFormat>
  <Paragraphs>69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Snímek 1</vt:lpstr>
      <vt:lpstr>Anotace:</vt:lpstr>
      <vt:lpstr>211 - Pokladna</vt:lpstr>
      <vt:lpstr>Opakujeme:  1. příklad</vt:lpstr>
      <vt:lpstr>Zaúčtujte následující účetní případy:</vt:lpstr>
      <vt:lpstr>Snímek 6</vt:lpstr>
      <vt:lpstr> Vysvětlete následující předkontace: 3. příklad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211 - Pokladna</dc:title>
  <dc:creator>jana</dc:creator>
  <cp:lastModifiedBy>Dum</cp:lastModifiedBy>
  <cp:revision>23</cp:revision>
  <dcterms:created xsi:type="dcterms:W3CDTF">2012-11-29T18:43:52Z</dcterms:created>
  <dcterms:modified xsi:type="dcterms:W3CDTF">2014-06-12T11:43:27Z</dcterms:modified>
</cp:coreProperties>
</file>