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2" r:id="rId2"/>
    <p:sldId id="261" r:id="rId3"/>
    <p:sldId id="260" r:id="rId4"/>
    <p:sldId id="265" r:id="rId5"/>
    <p:sldId id="256" r:id="rId6"/>
    <p:sldId id="257" r:id="rId7"/>
    <p:sldId id="258" r:id="rId8"/>
    <p:sldId id="259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0" autoAdjust="0"/>
    <p:restoredTop sz="94660"/>
  </p:normalViewPr>
  <p:slideViewPr>
    <p:cSldViewPr>
      <p:cViewPr varScale="1">
        <p:scale>
          <a:sx n="99" d="100"/>
          <a:sy n="99" d="100"/>
        </p:scale>
        <p:origin x="-25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409B2D-02CC-4823-B097-2FAADF5589D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9631CD-706D-4A35-ADC8-0513F5ED5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CD07-FE40-4481-A66A-2CD0F33E4EE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AFBAABA-8EAD-490C-9C7E-C713F8D384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CD07-FE40-4481-A66A-2CD0F33E4EE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AFBAABA-8EAD-490C-9C7E-C713F8D384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CD07-FE40-4481-A66A-2CD0F33E4EE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AABA-8EAD-490C-9C7E-C713F8D384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CD07-FE40-4481-A66A-2CD0F33E4EE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AABA-8EAD-490C-9C7E-C713F8D384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CD07-FE40-4481-A66A-2CD0F33E4EE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AFBAABA-8EAD-490C-9C7E-C713F8D384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CD07-FE40-4481-A66A-2CD0F33E4EE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AABA-8EAD-490C-9C7E-C713F8D384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CD07-FE40-4481-A66A-2CD0F33E4EE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AABA-8EAD-490C-9C7E-C713F8D384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CD07-FE40-4481-A66A-2CD0F33E4EE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AABA-8EAD-490C-9C7E-C713F8D384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CD07-FE40-4481-A66A-2CD0F33E4EE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AABA-8EAD-490C-9C7E-C713F8D384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CD07-FE40-4481-A66A-2CD0F33E4EE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AABA-8EAD-490C-9C7E-C713F8D384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CD07-FE40-4481-A66A-2CD0F33E4EE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BAABA-8EAD-490C-9C7E-C713F8D384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CFCD07-FE40-4481-A66A-2CD0F33E4EE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AFBAABA-8EAD-490C-9C7E-C713F8D384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760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261 – Peníze na cestě - VY_32_INOVACE_01.02.04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Vysvětlení zásad, procvičení účtování na účtu   261 - Peníze na cestě.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latin typeface="Arial Black" pitchFamily="34" charset="0"/>
              </a:rPr>
              <a:t>261 – Peníze na cestě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1000" y="4852988"/>
            <a:ext cx="8458200" cy="122237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pic>
        <p:nvPicPr>
          <p:cNvPr id="1033" name="Picture 9" descr="C:\Users\jana\AppData\Local\Microsoft\Windows\Temporary Internet Files\Content.IE5\KDLCEYYY\MP9004009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2504661" cy="3131591"/>
          </a:xfrm>
          <a:prstGeom prst="rect">
            <a:avLst/>
          </a:prstGeom>
          <a:noFill/>
        </p:spPr>
      </p:pic>
      <p:pic>
        <p:nvPicPr>
          <p:cNvPr id="1034" name="Picture 10" descr="C:\Users\jana\AppData\Local\Microsoft\Windows\Temporary Internet Files\Content.IE5\KDLCEYYY\MP9004009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556792"/>
            <a:ext cx="2505075" cy="31321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Osnova: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charakteristika účtu</a:t>
            </a:r>
          </a:p>
          <a:p>
            <a:r>
              <a:rPr lang="cs-CZ" dirty="0" smtClean="0"/>
              <a:t>2) zásady účtování</a:t>
            </a:r>
          </a:p>
          <a:p>
            <a:r>
              <a:rPr lang="cs-CZ" dirty="0" smtClean="0"/>
              <a:t>3) příklady k procvičení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261 – PENÍZE NA CESTĚ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357298"/>
            <a:ext cx="8686800" cy="4525963"/>
          </a:xfrm>
        </p:spPr>
        <p:txBody>
          <a:bodyPr/>
          <a:lstStyle/>
          <a:p>
            <a:r>
              <a:rPr lang="cs-CZ" u="sng" dirty="0" smtClean="0"/>
              <a:t>CHARAKTERISTIKA</a:t>
            </a:r>
            <a:r>
              <a:rPr lang="cs-CZ" dirty="0" smtClean="0"/>
              <a:t>:</a:t>
            </a:r>
          </a:p>
          <a:p>
            <a:r>
              <a:rPr lang="cs-CZ" u="sng" dirty="0" smtClean="0"/>
              <a:t>Účtujeme o</a:t>
            </a:r>
            <a:r>
              <a:rPr lang="cs-CZ" dirty="0" smtClean="0"/>
              <a:t>:</a:t>
            </a:r>
          </a:p>
          <a:p>
            <a:r>
              <a:rPr lang="cs-CZ" dirty="0" smtClean="0"/>
              <a:t>1) výběru peněz z BÚ do pokladny</a:t>
            </a:r>
          </a:p>
          <a:p>
            <a:r>
              <a:rPr lang="cs-CZ" dirty="0" smtClean="0"/>
              <a:t>2) odvodu hotovosti na BÚ</a:t>
            </a:r>
          </a:p>
          <a:p>
            <a:r>
              <a:rPr lang="cs-CZ" dirty="0" smtClean="0"/>
              <a:t>3) převodu mezi 2 bankovními účty</a:t>
            </a:r>
          </a:p>
          <a:p>
            <a:r>
              <a:rPr lang="cs-CZ" dirty="0" smtClean="0"/>
              <a:t>4) převodu mezi bankovním a úvěrovým účtem </a:t>
            </a:r>
            <a:endParaRPr lang="cs-CZ" dirty="0"/>
          </a:p>
        </p:txBody>
      </p:sp>
      <p:pic>
        <p:nvPicPr>
          <p:cNvPr id="3074" name="Picture 2" descr="C:\Users\jana\AppData\Local\Microsoft\Windows\Temporary Internet Files\Content.IE5\UER6ISWH\MC9002950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72275" y="623888"/>
            <a:ext cx="1816100" cy="18446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účet slouží  k překlenutí časového nesouladu mezi </a:t>
            </a:r>
            <a:r>
              <a:rPr lang="cs-CZ" b="1" dirty="0" smtClean="0"/>
              <a:t>VÝPISEM Z BÚ </a:t>
            </a:r>
          </a:p>
          <a:p>
            <a:r>
              <a:rPr lang="cs-CZ" b="1" smtClean="0"/>
              <a:t>a  </a:t>
            </a:r>
            <a:r>
              <a:rPr lang="cs-CZ" b="1" dirty="0" smtClean="0"/>
              <a:t>POKLADNÍMI DOKLADY.</a:t>
            </a:r>
          </a:p>
          <a:p>
            <a:endParaRPr lang="cs-CZ" b="1" dirty="0" smtClean="0"/>
          </a:p>
          <a:p>
            <a:r>
              <a:rPr lang="cs-CZ" dirty="0" smtClean="0"/>
              <a:t>Tento účet je povahy </a:t>
            </a:r>
            <a:r>
              <a:rPr lang="cs-CZ" b="1" dirty="0" smtClean="0"/>
              <a:t>AKTIVNÍ i PASIVNÍ.</a:t>
            </a:r>
            <a:endParaRPr lang="cs-CZ" b="1" dirty="0"/>
          </a:p>
        </p:txBody>
      </p:sp>
      <p:pic>
        <p:nvPicPr>
          <p:cNvPr id="4" name="Picture 2" descr="C:\Users\jana\AppData\Local\Microsoft\Windows\Temporary Internet Files\Content.IE5\CD2DOIT9\MC9002801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1613" y="5000625"/>
            <a:ext cx="1862137" cy="1403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ZÁSADY ÚČTOVÁNÍ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VŽDY ÚČTUJTE PODLE ÚČETNÍHO DOKLADU!!!!</a:t>
            </a:r>
          </a:p>
          <a:p>
            <a:endParaRPr lang="cs-CZ" dirty="0" smtClean="0"/>
          </a:p>
          <a:p>
            <a:r>
              <a:rPr lang="cs-CZ" b="1" u="sng" dirty="0" smtClean="0"/>
              <a:t>Výběr peněz z BÚ do pokladny:</a:t>
            </a:r>
          </a:p>
          <a:p>
            <a:r>
              <a:rPr lang="cs-CZ" dirty="0" smtClean="0"/>
              <a:t>1) PPD - výběr hotovosti z BÚ    15 000,-	…..   </a:t>
            </a:r>
          </a:p>
          <a:p>
            <a:endParaRPr lang="cs-CZ" dirty="0" smtClean="0"/>
          </a:p>
          <a:p>
            <a:r>
              <a:rPr lang="cs-CZ" dirty="0" smtClean="0"/>
              <a:t>2) VBÚ – na vybranou hotovost  15 000,-  …..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000240"/>
            <a:ext cx="8624918" cy="4079885"/>
          </a:xfrm>
        </p:spPr>
        <p:txBody>
          <a:bodyPr/>
          <a:lstStyle/>
          <a:p>
            <a:r>
              <a:rPr lang="cs-CZ" b="1" u="sng" dirty="0" smtClean="0"/>
              <a:t>Odvod hotovosti na BÚ:</a:t>
            </a:r>
          </a:p>
          <a:p>
            <a:r>
              <a:rPr lang="cs-CZ" dirty="0" smtClean="0"/>
              <a:t>1) VPD - odvod hotovosti na BÚ  22 000,- …..</a:t>
            </a:r>
          </a:p>
          <a:p>
            <a:endParaRPr lang="cs-CZ" dirty="0" smtClean="0"/>
          </a:p>
          <a:p>
            <a:r>
              <a:rPr lang="cs-CZ" dirty="0" smtClean="0"/>
              <a:t>2) VBÚ- připsaná hotovost na BÚ 22 000,- …..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Procvičení: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1. příklad </a:t>
            </a:r>
          </a:p>
          <a:p>
            <a:r>
              <a:rPr lang="cs-CZ" dirty="0" smtClean="0"/>
              <a:t>Podnik má počáteční stav na BÚ 456 000 Kč,      v pokladně je počáteční stav 6 900 Kč.                 Pro výplatu čistých mezd v hotovosti je nutné vybrat z BÚ 98 600 Kč. Tato hotovost byla vybrána dnes z BÚ, výpis z BÚ podnik obdržel do 7 dnů.</a:t>
            </a:r>
          </a:p>
          <a:p>
            <a:endParaRPr lang="cs-CZ" dirty="0" smtClean="0"/>
          </a:p>
          <a:p>
            <a:r>
              <a:rPr lang="cs-CZ" b="1" dirty="0" smtClean="0"/>
              <a:t>Zaúčtujte!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2. příklad</a:t>
            </a:r>
          </a:p>
          <a:p>
            <a:r>
              <a:rPr lang="cs-CZ" dirty="0" smtClean="0"/>
              <a:t>Prodejna se smíšeným zbožím má počáteční stav na BÚ 342 900 Kč, v pokladně je počáteční stav 5 400 Kč. V pondělí bylo prodáno zboží               v hotovosti ve výši 26 700 Kč. Tyto tržby byly odneseny do banky.  VBÚ prodejna obdržela druhý den.</a:t>
            </a:r>
          </a:p>
          <a:p>
            <a:endParaRPr lang="cs-CZ" dirty="0" smtClean="0"/>
          </a:p>
          <a:p>
            <a:r>
              <a:rPr lang="cs-CZ" b="1" dirty="0" smtClean="0"/>
              <a:t>Zaúčtujte!</a:t>
            </a:r>
          </a:p>
          <a:p>
            <a:endParaRPr lang="cs-CZ" dirty="0" smtClean="0"/>
          </a:p>
          <a:p>
            <a:endParaRPr lang="cs-CZ" b="1" u="sng" dirty="0" smtClean="0"/>
          </a:p>
          <a:p>
            <a:pPr>
              <a:buNone/>
            </a:pP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       pro střední školy a veřejnost, 1. díl. Znojmo, 2013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69</TotalTime>
  <Words>384</Words>
  <Application>Microsoft Office PowerPoint</Application>
  <PresentationFormat>Předvádění na obrazovce (4:3)</PresentationFormat>
  <Paragraphs>65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Anotace</vt:lpstr>
      <vt:lpstr>261 – Peníze na cestě</vt:lpstr>
      <vt:lpstr>Osnova:</vt:lpstr>
      <vt:lpstr>261 – PENÍZE NA CESTĚ</vt:lpstr>
      <vt:lpstr>Snímek 6</vt:lpstr>
      <vt:lpstr>ZÁSADY ÚČTOVÁNÍ:</vt:lpstr>
      <vt:lpstr>Snímek 8</vt:lpstr>
      <vt:lpstr>Procvičení:</vt:lpstr>
      <vt:lpstr>Snímek 10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261 – PENÍZE NA CESTĚ</dc:title>
  <dc:creator>jana</dc:creator>
  <cp:lastModifiedBy>Dum</cp:lastModifiedBy>
  <cp:revision>13</cp:revision>
  <dcterms:created xsi:type="dcterms:W3CDTF">2010-01-17T08:42:37Z</dcterms:created>
  <dcterms:modified xsi:type="dcterms:W3CDTF">2014-06-12T11:54:06Z</dcterms:modified>
</cp:coreProperties>
</file>