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4" r:id="rId2"/>
    <p:sldId id="265" r:id="rId3"/>
    <p:sldId id="256" r:id="rId4"/>
    <p:sldId id="266" r:id="rId5"/>
    <p:sldId id="257" r:id="rId6"/>
    <p:sldId id="258" r:id="rId7"/>
    <p:sldId id="259" r:id="rId8"/>
    <p:sldId id="260" r:id="rId9"/>
    <p:sldId id="261" r:id="rId10"/>
    <p:sldId id="262" r:id="rId11"/>
    <p:sldId id="268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34CCDB-3019-4C17-AB62-0EB9F96CA3CB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BCF5E3-77D4-4822-AA72-76D134E3F39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C8EF1E-2F48-4C06-B6FE-98FB813D5BC7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2F31-3C4B-4BB5-BDDF-EA86BF429A9D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41106-36D8-4D44-88A2-0D5078010C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2F31-3C4B-4BB5-BDDF-EA86BF429A9D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41106-36D8-4D44-88A2-0D5078010C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2F31-3C4B-4BB5-BDDF-EA86BF429A9D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41106-36D8-4D44-88A2-0D5078010C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2F31-3C4B-4BB5-BDDF-EA86BF429A9D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41106-36D8-4D44-88A2-0D5078010C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2F31-3C4B-4BB5-BDDF-EA86BF429A9D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41106-36D8-4D44-88A2-0D5078010C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2F31-3C4B-4BB5-BDDF-EA86BF429A9D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41106-36D8-4D44-88A2-0D5078010C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2F31-3C4B-4BB5-BDDF-EA86BF429A9D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41106-36D8-4D44-88A2-0D5078010C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2F31-3C4B-4BB5-BDDF-EA86BF429A9D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41106-36D8-4D44-88A2-0D5078010C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E142F31-3C4B-4BB5-BDDF-EA86BF429A9D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84641106-36D8-4D44-88A2-0D5078010C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2F31-3C4B-4BB5-BDDF-EA86BF429A9D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41106-36D8-4D44-88A2-0D5078010C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2F31-3C4B-4BB5-BDDF-EA86BF429A9D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41106-36D8-4D44-88A2-0D5078010C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E142F31-3C4B-4BB5-BDDF-EA86BF429A9D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84641106-36D8-4D44-88A2-0D5078010C7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2133600"/>
          <a:ext cx="6697662" cy="436218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211 – Pokladna, inventarizace - VY_32_INOVACE_01.02.05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Jana Kulhavá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Účetnictví pro OA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Třetí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Říjen 2013 – únor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výuku tematického celku základy účetnictví pro podnikatele a podniky…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výklad, příklady k procvičení, písemné práce.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Vysvětlení zásad účtování, procvičení účtování inventarizačních rozdílů v pokladně.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jana\AppData\Local\Microsoft\Windows\Temporary Internet Files\Content.IE5\HO1TEOS2\MP90040253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31640"/>
            <a:ext cx="9468544" cy="9753601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6700" dirty="0" smtClean="0">
                <a:solidFill>
                  <a:schemeClr val="bg1"/>
                </a:solidFill>
                <a:latin typeface="Arial Black" pitchFamily="34" charset="0"/>
              </a:rPr>
              <a:t>211 – Pokladna</a:t>
            </a:r>
            <a:br>
              <a:rPr lang="cs-CZ" sz="6700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cs-CZ" sz="6700" dirty="0" smtClean="0">
                <a:solidFill>
                  <a:schemeClr val="bg1"/>
                </a:solidFill>
                <a:latin typeface="Arial Black" pitchFamily="34" charset="0"/>
              </a:rPr>
              <a:t>			</a:t>
            </a:r>
            <a:r>
              <a:rPr lang="cs-CZ" dirty="0" smtClean="0">
                <a:solidFill>
                  <a:schemeClr val="bg1"/>
                </a:solidFill>
                <a:latin typeface="Arial Black" pitchFamily="34" charset="0"/>
              </a:rPr>
              <a:t>	INVENTARIZACE</a:t>
            </a:r>
            <a:endParaRPr lang="cs-CZ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Osnova: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zásady účtování</a:t>
            </a:r>
          </a:p>
          <a:p>
            <a:r>
              <a:rPr lang="cs-CZ" dirty="0" smtClean="0"/>
              <a:t>2) pokladní schodek (manko), způsobené pokladníkem</a:t>
            </a:r>
          </a:p>
          <a:p>
            <a:r>
              <a:rPr lang="cs-CZ" dirty="0" smtClean="0"/>
              <a:t>3) pokladní schodek (manko), cizí zavinění</a:t>
            </a:r>
          </a:p>
          <a:p>
            <a:r>
              <a:rPr lang="cs-CZ" dirty="0" smtClean="0"/>
              <a:t>4) škoda na pokladní hotovosti</a:t>
            </a:r>
          </a:p>
          <a:p>
            <a:r>
              <a:rPr lang="cs-CZ" dirty="0" smtClean="0"/>
              <a:t>5) pokladní přebytek</a:t>
            </a:r>
          </a:p>
          <a:p>
            <a:r>
              <a:rPr lang="cs-CZ" dirty="0" smtClean="0"/>
              <a:t>6) procvičení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Zásady: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Inventarizace peněžních prostředků se musí provádět podle </a:t>
            </a:r>
            <a:r>
              <a:rPr lang="cs-CZ" b="1" u="sng" dirty="0" smtClean="0"/>
              <a:t>ZÁKONA o účetnictví</a:t>
            </a:r>
          </a:p>
          <a:p>
            <a:endParaRPr lang="cs-CZ" b="1" dirty="0" smtClean="0"/>
          </a:p>
          <a:p>
            <a:r>
              <a:rPr lang="cs-CZ" b="1" u="sng" dirty="0" smtClean="0"/>
              <a:t>Minimálně 1x </a:t>
            </a:r>
            <a:r>
              <a:rPr lang="cs-CZ" b="1" dirty="0" smtClean="0"/>
              <a:t>za účetní období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b="1" u="sng" dirty="0" smtClean="0"/>
              <a:t>Inventarizace =</a:t>
            </a:r>
            <a:r>
              <a:rPr lang="cs-CZ" b="1" dirty="0" smtClean="0"/>
              <a:t> …………………..</a:t>
            </a:r>
          </a:p>
          <a:p>
            <a:endParaRPr lang="cs-CZ" b="1" dirty="0" smtClean="0"/>
          </a:p>
          <a:p>
            <a:r>
              <a:rPr lang="cs-CZ" b="1" dirty="0" smtClean="0"/>
              <a:t>O provedené inventarizaci se vyhotovuje </a:t>
            </a:r>
            <a:r>
              <a:rPr lang="cs-CZ" b="1" u="sng" dirty="0" smtClean="0"/>
              <a:t>písemný zápis</a:t>
            </a:r>
            <a:endParaRPr lang="cs-CZ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Pokladní schodek, </a:t>
            </a:r>
            <a:r>
              <a:rPr lang="cs-CZ" sz="2400" dirty="0" smtClean="0"/>
              <a:t>způsobený </a:t>
            </a:r>
            <a:r>
              <a:rPr lang="cs-CZ" sz="2400" u="sng" dirty="0" smtClean="0"/>
              <a:t>pokladníkem</a:t>
            </a:r>
            <a:endParaRPr lang="cs-CZ" sz="24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1) … Pokladní schodek</a:t>
            </a:r>
            <a:r>
              <a:rPr lang="cs-CZ" sz="2000" b="1" dirty="0" smtClean="0"/>
              <a:t>(manko)</a:t>
            </a:r>
            <a:r>
              <a:rPr lang="cs-CZ" b="1" dirty="0" smtClean="0"/>
              <a:t> 	520,-		…</a:t>
            </a:r>
          </a:p>
          <a:p>
            <a:endParaRPr lang="cs-CZ" b="1" dirty="0" smtClean="0"/>
          </a:p>
          <a:p>
            <a:r>
              <a:rPr lang="cs-CZ" b="1" dirty="0" smtClean="0"/>
              <a:t>2) … Předpis schodku k náhradě odpovědné osobě					520,- 	…</a:t>
            </a:r>
          </a:p>
          <a:p>
            <a:endParaRPr lang="cs-CZ" b="1" dirty="0" smtClean="0"/>
          </a:p>
          <a:p>
            <a:r>
              <a:rPr lang="cs-CZ" b="1" dirty="0" smtClean="0"/>
              <a:t>3) … Úhrada schodku		520,-</a:t>
            </a:r>
          </a:p>
          <a:p>
            <a:r>
              <a:rPr lang="cs-CZ" b="1" dirty="0" smtClean="0"/>
              <a:t>	    a)…………………</a:t>
            </a:r>
          </a:p>
          <a:p>
            <a:r>
              <a:rPr lang="cs-CZ" b="1" dirty="0" smtClean="0"/>
              <a:t>	    b)………………..</a:t>
            </a:r>
          </a:p>
          <a:p>
            <a:r>
              <a:rPr lang="cs-CZ" b="1" dirty="0" smtClean="0"/>
              <a:t>	    c)………………..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Pokladní schodek, </a:t>
            </a:r>
            <a:r>
              <a:rPr lang="cs-CZ" sz="2000" dirty="0" smtClean="0"/>
              <a:t>způsobený </a:t>
            </a:r>
            <a:r>
              <a:rPr lang="cs-CZ" sz="2000" u="sng" dirty="0" smtClean="0"/>
              <a:t>cizím pachatelem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/>
              <a:t>- musí být potvrzení od policie</a:t>
            </a:r>
          </a:p>
          <a:p>
            <a:endParaRPr lang="cs-CZ" b="1" dirty="0" smtClean="0"/>
          </a:p>
          <a:p>
            <a:r>
              <a:rPr lang="cs-CZ" b="1" dirty="0" smtClean="0"/>
              <a:t>1)… Manko, cizí zavinění	       15 000,- …</a:t>
            </a:r>
          </a:p>
          <a:p>
            <a:endParaRPr lang="cs-CZ" b="1" dirty="0" smtClean="0"/>
          </a:p>
          <a:p>
            <a:r>
              <a:rPr lang="cs-CZ" b="1" dirty="0" smtClean="0"/>
              <a:t>2)… Předpis manka pojišťovně    15 000,- …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b="1" dirty="0" smtClean="0"/>
              <a:t>3)… Úhrada manka pojišťovnou   15 000,- …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Škoda pokladní hotovosti, </a:t>
            </a:r>
            <a:r>
              <a:rPr lang="cs-CZ" sz="2000" u="sng" dirty="0" smtClean="0"/>
              <a:t>živelná katastrofa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Jedná se </a:t>
            </a:r>
            <a:r>
              <a:rPr lang="cs-CZ" b="1" u="sng" dirty="0" smtClean="0"/>
              <a:t>o škodu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b="1" dirty="0" smtClean="0"/>
              <a:t>1) … Pokladní hotovost zničena živelnou katastrofou 				  32 700,- …</a:t>
            </a:r>
          </a:p>
          <a:p>
            <a:endParaRPr lang="cs-CZ" b="1" dirty="0" smtClean="0"/>
          </a:p>
          <a:p>
            <a:r>
              <a:rPr lang="cs-CZ" b="1" dirty="0" smtClean="0"/>
              <a:t>2) … Předpis škody pojišťovně 32 700,- …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b="1" dirty="0" smtClean="0"/>
              <a:t>3) … Úhrada škody od pojišťovny ………….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Pokladní přebytek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625609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1)…. Přebytek v pokladně 	  340,- ……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1. příklad</a:t>
            </a:r>
          </a:p>
          <a:p>
            <a:endParaRPr lang="cs-CZ" b="1" u="sng" dirty="0" smtClean="0"/>
          </a:p>
          <a:p>
            <a:r>
              <a:rPr lang="cs-CZ" dirty="0" smtClean="0"/>
              <a:t>Podnik má v pokladně hotovost 34 910 Kč. Vlivem záplav byla hotovost zničena. Podnik má majetek pojištěn. Pojišťovna mu plnou výši uhradila a převedla na běžný účet.</a:t>
            </a:r>
          </a:p>
          <a:p>
            <a:endParaRPr lang="cs-CZ" dirty="0" smtClean="0"/>
          </a:p>
          <a:p>
            <a:r>
              <a:rPr lang="cs-CZ" b="1" dirty="0" smtClean="0"/>
              <a:t>Zaúčtujte!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2. příklad</a:t>
            </a:r>
          </a:p>
          <a:p>
            <a:endParaRPr lang="cs-CZ" dirty="0" smtClean="0"/>
          </a:p>
          <a:p>
            <a:r>
              <a:rPr lang="cs-CZ" dirty="0" smtClean="0"/>
              <a:t>Podnik má v pokladně hotovost ve výši             3 520 Kč. Pokladní svou nedbalostí nechal otevřenou pokladnu. Chybí mu hotovost ve výši 2 000 Kč. Pokladník je hmotně odpovědný.</a:t>
            </a:r>
          </a:p>
          <a:p>
            <a:endParaRPr lang="cs-CZ" dirty="0" smtClean="0"/>
          </a:p>
          <a:p>
            <a:r>
              <a:rPr lang="cs-CZ" b="1" dirty="0" smtClean="0"/>
              <a:t>Zaúčtujte!</a:t>
            </a:r>
            <a:r>
              <a:rPr lang="cs-CZ" dirty="0" smtClean="0"/>
              <a:t>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b="1" dirty="0" smtClean="0"/>
          </a:p>
          <a:p>
            <a:endParaRPr lang="cs-CZ" b="1" dirty="0" smtClean="0"/>
          </a:p>
          <a:p>
            <a:r>
              <a:rPr lang="cs-CZ" dirty="0" smtClean="0"/>
              <a:t>Zákon o účetnictví č. 563/1991 Sb.,           novela č. 503/2012 Sb.</a:t>
            </a:r>
          </a:p>
          <a:p>
            <a:r>
              <a:rPr lang="cs-CZ" dirty="0" smtClean="0"/>
              <a:t>Vzorový účtový rozvrh 2013</a:t>
            </a:r>
          </a:p>
          <a:p>
            <a:r>
              <a:rPr lang="cs-CZ" dirty="0" smtClean="0"/>
              <a:t>Rozvaha a výsledovka 2013</a:t>
            </a:r>
          </a:p>
          <a:p>
            <a:r>
              <a:rPr lang="cs-CZ" dirty="0" smtClean="0"/>
              <a:t>Pavel </a:t>
            </a:r>
            <a:r>
              <a:rPr lang="cs-CZ" dirty="0" err="1" smtClean="0"/>
              <a:t>Štohl</a:t>
            </a:r>
            <a:r>
              <a:rPr lang="cs-CZ" dirty="0" smtClean="0"/>
              <a:t>,Učebnice účetnictví 2013             pro střední školy a veřejnost, 1. díl. Znojmo, 2013</a:t>
            </a:r>
          </a:p>
          <a:p>
            <a:r>
              <a:rPr lang="cs-CZ" dirty="0" smtClean="0"/>
              <a:t>Obrázek </a:t>
            </a:r>
            <a:r>
              <a:rPr lang="cs-CZ" dirty="0" smtClean="0"/>
              <a:t>– www.office.</a:t>
            </a:r>
            <a:r>
              <a:rPr lang="cs-CZ" smtClean="0"/>
              <a:t>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52</TotalTime>
  <Words>331</Words>
  <Application>Microsoft Office PowerPoint</Application>
  <PresentationFormat>Předvádění na obrazovce (4:3)</PresentationFormat>
  <Paragraphs>85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Modul</vt:lpstr>
      <vt:lpstr>Snímek 1</vt:lpstr>
      <vt:lpstr>Anotace</vt:lpstr>
      <vt:lpstr>211 – Pokladna     INVENTARIZACE</vt:lpstr>
      <vt:lpstr>Osnova:</vt:lpstr>
      <vt:lpstr>Zásady:</vt:lpstr>
      <vt:lpstr>Pokladní schodek, způsobený pokladníkem</vt:lpstr>
      <vt:lpstr>Pokladní schodek, způsobený cizím pachatelem</vt:lpstr>
      <vt:lpstr>Škoda pokladní hotovosti, živelná katastrofa</vt:lpstr>
      <vt:lpstr>Pokladní přebytek</vt:lpstr>
      <vt:lpstr>Procvičení:</vt:lpstr>
      <vt:lpstr>Snímek 11</vt:lpstr>
      <vt:lpstr>Použité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Dum</cp:lastModifiedBy>
  <cp:revision>11</cp:revision>
  <dcterms:created xsi:type="dcterms:W3CDTF">2012-12-09T20:24:51Z</dcterms:created>
  <dcterms:modified xsi:type="dcterms:W3CDTF">2014-06-12T11:52:37Z</dcterms:modified>
</cp:coreProperties>
</file>