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63" r:id="rId2"/>
    <p:sldId id="261" r:id="rId3"/>
    <p:sldId id="264" r:id="rId4"/>
    <p:sldId id="265" r:id="rId5"/>
    <p:sldId id="256" r:id="rId6"/>
    <p:sldId id="257" r:id="rId7"/>
    <p:sldId id="258" r:id="rId8"/>
    <p:sldId id="259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19" autoAdjust="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1170E3-B444-4150-8795-8BDA23B4F1DE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3503EA-1EDF-4245-9793-21D4DC36D90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DC8EF1E-2F48-4C06-B6FE-98FB813D5BC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4F8F0-ECF4-4D08-87E3-F51E07EF047A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78B343-37F1-4051-A551-BB5DCEE993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4F8F0-ECF4-4D08-87E3-F51E07EF047A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78B343-37F1-4051-A551-BB5DCEE993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4F8F0-ECF4-4D08-87E3-F51E07EF047A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78B343-37F1-4051-A551-BB5DCEE993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4F8F0-ECF4-4D08-87E3-F51E07EF047A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78B343-37F1-4051-A551-BB5DCEE993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4F8F0-ECF4-4D08-87E3-F51E07EF047A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678B343-37F1-4051-A551-BB5DCEE993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4F8F0-ECF4-4D08-87E3-F51E07EF047A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78B343-37F1-4051-A551-BB5DCEE993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4F8F0-ECF4-4D08-87E3-F51E07EF047A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78B343-37F1-4051-A551-BB5DCEE993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4F8F0-ECF4-4D08-87E3-F51E07EF047A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78B343-37F1-4051-A551-BB5DCEE993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4F8F0-ECF4-4D08-87E3-F51E07EF047A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78B343-37F1-4051-A551-BB5DCEE993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4F8F0-ECF4-4D08-87E3-F51E07EF047A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78B343-37F1-4051-A551-BB5DCEE993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4F8F0-ECF4-4D08-87E3-F51E07EF047A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78B343-37F1-4051-A551-BB5DCEE993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BD4F8F0-ECF4-4D08-87E3-F51E07EF047A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678B343-37F1-4051-A551-BB5DCEE993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36218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211.200  - Pokladna valutová  -VY_32_INOVACE_01.02.07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Jana Kulhavá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Účetnictví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Říjen 2013 – únor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základy účetnictví pro podnikatele a podniky…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výklad, příklady k procvičení, písemné práce.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Vysvětlit základní zásady účtování ve valutové pokladně, přepočet cizí měny na českou.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jana\AppData\Local\Microsoft\Windows\Temporary Internet Files\Content.IE5\CD2DOIT9\MC90038258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43200" y="-747464"/>
            <a:ext cx="6400800" cy="64008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Arial Black" pitchFamily="34" charset="0"/>
              </a:rPr>
              <a:t>211.200</a:t>
            </a:r>
            <a:r>
              <a:rPr lang="cs-CZ" b="1" dirty="0" smtClean="0">
                <a:latin typeface="Arial Black" pitchFamily="34" charset="0"/>
              </a:rPr>
              <a:t> – </a:t>
            </a:r>
            <a:r>
              <a:rPr lang="cs-CZ" b="1" dirty="0" smtClean="0">
                <a:solidFill>
                  <a:schemeClr val="tx1"/>
                </a:solidFill>
                <a:latin typeface="Arial Black" pitchFamily="34" charset="0"/>
              </a:rPr>
              <a:t>Pokladna </a:t>
            </a:r>
            <a:r>
              <a:rPr lang="cs-CZ" b="1" cap="none" dirty="0" smtClean="0">
                <a:solidFill>
                  <a:schemeClr val="tx1"/>
                </a:solidFill>
                <a:latin typeface="Arial Black" pitchFamily="34" charset="0"/>
              </a:rPr>
              <a:t>valutová</a:t>
            </a:r>
            <a:endParaRPr lang="cs-CZ" b="1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Osnova: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charakteristika</a:t>
            </a:r>
          </a:p>
          <a:p>
            <a:r>
              <a:rPr lang="cs-CZ" dirty="0" smtClean="0"/>
              <a:t>2) přepočet cizí měny</a:t>
            </a:r>
          </a:p>
          <a:p>
            <a:r>
              <a:rPr lang="cs-CZ" dirty="0" smtClean="0"/>
              <a:t>3) zásady účtování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211.200 – VALUTOVÁ POKLADNA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u="sng" dirty="0" smtClean="0">
                <a:solidFill>
                  <a:schemeClr val="tx1"/>
                </a:solidFill>
              </a:rPr>
              <a:t>CHARAKTERISTIKA: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1) vede ji ta účetní jednotka, která obchoduje se zahraničím, vysílá zaměstnance na služební cesty do zahraničí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2) účtování je shodné jako v pokladně korunové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3) peněžní údaje musí být vedeny  v (Kč i zahraniční měně)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4) AÚ musí být pro každou měnu.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jana\AppData\Local\Microsoft\Windows\Temporary Internet Files\Content.IE5\3CZKW860\MCj0440394000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15140" y="-214338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Přepočet cizí měny na českou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b="1" dirty="0" smtClean="0">
                <a:solidFill>
                  <a:schemeClr val="tx1"/>
                </a:solidFill>
              </a:rPr>
              <a:t>valuty x devizy</a:t>
            </a:r>
          </a:p>
          <a:p>
            <a:endParaRPr lang="cs-CZ" dirty="0" smtClean="0"/>
          </a:p>
          <a:p>
            <a:r>
              <a:rPr lang="cs-CZ" b="1" u="sng" dirty="0" smtClean="0">
                <a:solidFill>
                  <a:schemeClr val="tx1"/>
                </a:solidFill>
              </a:rPr>
              <a:t>V PRŮBĚHU ÚČETNÍHO OBDOBÍ</a:t>
            </a:r>
            <a:r>
              <a:rPr lang="cs-CZ" dirty="0" smtClean="0">
                <a:solidFill>
                  <a:schemeClr val="tx1"/>
                </a:solidFill>
              </a:rPr>
              <a:t>:</a:t>
            </a:r>
          </a:p>
          <a:p>
            <a:r>
              <a:rPr lang="cs-CZ" b="1" u="sng" dirty="0" smtClean="0">
                <a:solidFill>
                  <a:schemeClr val="tx1"/>
                </a:solidFill>
                <a:latin typeface="Arial Black" pitchFamily="34" charset="0"/>
              </a:rPr>
              <a:t>1) aktuální (denní) kurs </a:t>
            </a:r>
            <a:r>
              <a:rPr lang="cs-CZ" dirty="0" smtClean="0">
                <a:solidFill>
                  <a:schemeClr val="tx1"/>
                </a:solidFill>
              </a:rPr>
              <a:t>– platný v den uskutečnění účetního případu (u dodavatele = den vystavení FA, u odběratele = den doručení FA)</a:t>
            </a:r>
          </a:p>
          <a:p>
            <a:r>
              <a:rPr lang="cs-CZ" b="1" u="sng" dirty="0" smtClean="0">
                <a:solidFill>
                  <a:schemeClr val="tx1"/>
                </a:solidFill>
                <a:latin typeface="Arial Black" pitchFamily="34" charset="0"/>
              </a:rPr>
              <a:t>2) pevný kurs…….</a:t>
            </a:r>
            <a:endParaRPr lang="cs-CZ" b="1" u="sng" dirty="0">
              <a:solidFill>
                <a:schemeClr val="tx1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K ROZVAHOVÉMU DNI = ke dni účetní závěrky: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Se přepočítávají zůstatky ve valutové pokladně aktuálním kursem ke dni účetní závěrky.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jana\AppData\Local\Microsoft\Windows\Temporary Internet Files\Content.IE5\7FKV4EQB\MCj0441324000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29190" y="3786190"/>
            <a:ext cx="2428892" cy="24288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smtClean="0"/>
              <a:t>Zásady účtování: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1) VÚD – kurzový </a:t>
            </a:r>
            <a:r>
              <a:rPr lang="cs-CZ" b="1" u="sng" dirty="0" smtClean="0">
                <a:solidFill>
                  <a:schemeClr val="tx1"/>
                </a:solidFill>
              </a:rPr>
              <a:t>zisk </a:t>
            </a:r>
            <a:r>
              <a:rPr lang="cs-CZ" u="sng" dirty="0" smtClean="0">
                <a:solidFill>
                  <a:schemeClr val="tx1"/>
                </a:solidFill>
              </a:rPr>
              <a:t>-</a:t>
            </a:r>
            <a:r>
              <a:rPr lang="cs-CZ" dirty="0" smtClean="0">
                <a:solidFill>
                  <a:schemeClr val="tx1"/>
                </a:solidFill>
              </a:rPr>
              <a:t> na DAL </a:t>
            </a:r>
            <a:r>
              <a:rPr lang="cs-CZ" b="1" dirty="0" smtClean="0">
                <a:solidFill>
                  <a:schemeClr val="tx1"/>
                </a:solidFill>
              </a:rPr>
              <a:t>663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2) VÚD – kurzová </a:t>
            </a:r>
            <a:r>
              <a:rPr lang="cs-CZ" b="1" u="sng" dirty="0" smtClean="0">
                <a:solidFill>
                  <a:schemeClr val="tx1"/>
                </a:solidFill>
              </a:rPr>
              <a:t>ztráta</a:t>
            </a:r>
            <a:r>
              <a:rPr lang="cs-CZ" u="sng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- na MD </a:t>
            </a:r>
            <a:r>
              <a:rPr lang="cs-CZ" b="1" dirty="0" smtClean="0">
                <a:solidFill>
                  <a:schemeClr val="tx1"/>
                </a:solidFill>
              </a:rPr>
              <a:t>563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3) VBÚ – poplatky bance za výměnu valut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		</a:t>
            </a:r>
            <a:r>
              <a:rPr lang="cs-CZ" b="1" dirty="0" smtClean="0">
                <a:solidFill>
                  <a:schemeClr val="tx1"/>
                </a:solidFill>
              </a:rPr>
              <a:t>MD	568 </a:t>
            </a:r>
            <a:r>
              <a:rPr lang="cs-CZ" dirty="0" smtClean="0">
                <a:solidFill>
                  <a:schemeClr val="tx1"/>
                </a:solidFill>
              </a:rPr>
              <a:t>– Ostatní finanční N. /221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b="1" dirty="0" smtClean="0"/>
          </a:p>
          <a:p>
            <a:endParaRPr lang="cs-CZ" b="1" dirty="0" smtClean="0"/>
          </a:p>
          <a:p>
            <a:r>
              <a:rPr lang="cs-CZ" dirty="0" smtClean="0"/>
              <a:t>Zákon o účetnictví č. 563/1991 Sb.,               novela č. 503/2012 Sb.</a:t>
            </a:r>
          </a:p>
          <a:p>
            <a:r>
              <a:rPr lang="cs-CZ" dirty="0" smtClean="0"/>
              <a:t>Vzorový účtový rozvrh 2013</a:t>
            </a:r>
          </a:p>
          <a:p>
            <a:r>
              <a:rPr lang="cs-CZ" dirty="0" smtClean="0"/>
              <a:t>Rozvaha a výsledovka 2013</a:t>
            </a:r>
          </a:p>
          <a:p>
            <a:r>
              <a:rPr lang="cs-CZ" dirty="0" smtClean="0"/>
              <a:t>Pavel </a:t>
            </a:r>
            <a:r>
              <a:rPr lang="cs-CZ" dirty="0" err="1" smtClean="0"/>
              <a:t>Štohl</a:t>
            </a:r>
            <a:r>
              <a:rPr lang="cs-CZ" dirty="0" smtClean="0"/>
              <a:t>,Učebnice účetnictví 2013                   pro střední školy a veřejnost, 1. díl. Znojmo, 2013</a:t>
            </a:r>
          </a:p>
          <a:p>
            <a:r>
              <a:rPr lang="cs-CZ" dirty="0" smtClean="0"/>
              <a:t>Obrázek </a:t>
            </a:r>
            <a:r>
              <a:rPr lang="cs-CZ" dirty="0" smtClean="0"/>
              <a:t>– www.office.</a:t>
            </a:r>
            <a:r>
              <a:rPr lang="cs-CZ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87</TotalTime>
  <Words>314</Words>
  <Application>Microsoft Office PowerPoint</Application>
  <PresentationFormat>Předvádění na obrazovce (4:3)</PresentationFormat>
  <Paragraphs>55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Snímek 1</vt:lpstr>
      <vt:lpstr>Anotace</vt:lpstr>
      <vt:lpstr>211.200 – Pokladna valutová</vt:lpstr>
      <vt:lpstr>Osnova:</vt:lpstr>
      <vt:lpstr>211.200 – VALUTOVÁ POKLADNA</vt:lpstr>
      <vt:lpstr>Přepočet cizí měny na českou</vt:lpstr>
      <vt:lpstr>Snímek 7</vt:lpstr>
      <vt:lpstr>Zásady účtování: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211.200 – VALUTOVÁ POKLADNA</dc:title>
  <dc:creator>jana</dc:creator>
  <cp:lastModifiedBy>Dum</cp:lastModifiedBy>
  <cp:revision>14</cp:revision>
  <dcterms:created xsi:type="dcterms:W3CDTF">2010-01-17T11:18:57Z</dcterms:created>
  <dcterms:modified xsi:type="dcterms:W3CDTF">2014-06-12T11:49:42Z</dcterms:modified>
</cp:coreProperties>
</file>