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6" r:id="rId1"/>
  </p:sldMasterIdLst>
  <p:notesMasterIdLst>
    <p:notesMasterId r:id="rId15"/>
  </p:notesMasterIdLst>
  <p:sldIdLst>
    <p:sldId id="274" r:id="rId2"/>
    <p:sldId id="272" r:id="rId3"/>
    <p:sldId id="269" r:id="rId4"/>
    <p:sldId id="270" r:id="rId5"/>
    <p:sldId id="256" r:id="rId6"/>
    <p:sldId id="257" r:id="rId7"/>
    <p:sldId id="258" r:id="rId8"/>
    <p:sldId id="259" r:id="rId9"/>
    <p:sldId id="265" r:id="rId10"/>
    <p:sldId id="266" r:id="rId11"/>
    <p:sldId id="267" r:id="rId12"/>
    <p:sldId id="268" r:id="rId13"/>
    <p:sldId id="273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B15F0B-44AB-4CBE-ABBC-F55CB6AB413D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4B149A-9837-440F-A5ED-14813E20C69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DC8EF1E-2F48-4C06-B6FE-98FB813D5BC7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4B149A-9837-440F-A5ED-14813E20C694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DCA8CC3-281E-41CC-A1F1-302F21E10D11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AE11F8-2D9A-4413-BB10-C3F40ED565E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DCA8CC3-281E-41CC-A1F1-302F21E10D11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AE11F8-2D9A-4413-BB10-C3F40ED565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DCA8CC3-281E-41CC-A1F1-302F21E10D11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AE11F8-2D9A-4413-BB10-C3F40ED565E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DCA8CC3-281E-41CC-A1F1-302F21E10D11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AE11F8-2D9A-4413-BB10-C3F40ED565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DCA8CC3-281E-41CC-A1F1-302F21E10D11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AE11F8-2D9A-4413-BB10-C3F40ED565E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DCA8CC3-281E-41CC-A1F1-302F21E10D11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AE11F8-2D9A-4413-BB10-C3F40ED565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DCA8CC3-281E-41CC-A1F1-302F21E10D11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AE11F8-2D9A-4413-BB10-C3F40ED565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DCA8CC3-281E-41CC-A1F1-302F21E10D11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AE11F8-2D9A-4413-BB10-C3F40ED565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ADCA8CC3-281E-41CC-A1F1-302F21E10D11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EEAE11F8-2D9A-4413-BB10-C3F40ED565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DCA8CC3-281E-41CC-A1F1-302F21E10D11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AE11F8-2D9A-4413-BB10-C3F40ED565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DCA8CC3-281E-41CC-A1F1-302F21E10D11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AE11F8-2D9A-4413-BB10-C3F40ED565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ADCA8CC3-281E-41CC-A1F1-302F21E10D11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EEAE11F8-2D9A-4413-BB10-C3F40ED565E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8888" y="2133600"/>
          <a:ext cx="6697662" cy="427602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213 – Ceniny - VY_32_INOVACE_01.02.08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Jana Kulhavá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Účetnictví pro OA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Třetí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Říjen 2013 – únor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pro výuku tematického celku základy účetnictví pro podnikatele a podniky…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výklad, příklady k procvičení, písemné práce.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Vysvětlit členění cenin, zásady účtování, problematiku stravenek do provozoven veřejného stravování.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213 - Ceniny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32" name="Picture 8" descr="C:\Users\jana\AppData\Local\Microsoft\Windows\Temporary Internet Files\Content.IE5\CD2DOIT9\MP90044865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-1755576"/>
            <a:ext cx="9144000" cy="6096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Osnova: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členění cenin</a:t>
            </a:r>
          </a:p>
          <a:p>
            <a:r>
              <a:rPr lang="cs-CZ" dirty="0" smtClean="0"/>
              <a:t>2) zásady účtování</a:t>
            </a:r>
          </a:p>
          <a:p>
            <a:r>
              <a:rPr lang="cs-CZ" dirty="0" smtClean="0"/>
              <a:t>3) stravenky do provozoven veřejného účtování</a:t>
            </a:r>
          </a:p>
          <a:p>
            <a:r>
              <a:rPr lang="cs-CZ" dirty="0" smtClean="0"/>
              <a:t>4) procvičení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857224" y="428604"/>
            <a:ext cx="7772400" cy="914400"/>
          </a:xfrm>
        </p:spPr>
        <p:txBody>
          <a:bodyPr/>
          <a:lstStyle/>
          <a:p>
            <a:r>
              <a:rPr lang="cs-CZ" dirty="0" smtClean="0">
                <a:latin typeface="Arial Black" pitchFamily="34" charset="0"/>
                <a:cs typeface="Aharoni" pitchFamily="2" charset="-79"/>
              </a:rPr>
              <a:t>213 - CENINY</a:t>
            </a:r>
            <a:endParaRPr lang="cs-CZ" dirty="0">
              <a:latin typeface="Arial Black" pitchFamily="34" charset="0"/>
              <a:cs typeface="Aharoni" pitchFamily="2" charset="-79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u="sng" dirty="0" smtClean="0"/>
              <a:t>Členění:  </a:t>
            </a:r>
            <a:r>
              <a:rPr lang="cs-CZ" dirty="0" smtClean="0"/>
              <a:t> 	             		</a:t>
            </a:r>
            <a:r>
              <a:rPr lang="cs-CZ" b="1" dirty="0" smtClean="0"/>
              <a:t>AÚ</a:t>
            </a:r>
            <a:endParaRPr lang="cs-CZ" b="1" u="sng" dirty="0" smtClean="0"/>
          </a:p>
          <a:p>
            <a:r>
              <a:rPr lang="cs-CZ" b="1" dirty="0" smtClean="0"/>
              <a:t>1) poštovní známky  	    213.100</a:t>
            </a:r>
          </a:p>
          <a:p>
            <a:r>
              <a:rPr lang="cs-CZ" b="1" dirty="0" smtClean="0"/>
              <a:t>2) dálniční kupóny	    	    213.200</a:t>
            </a:r>
          </a:p>
          <a:p>
            <a:r>
              <a:rPr lang="cs-CZ" b="1" dirty="0" smtClean="0"/>
              <a:t>3) kolky				    213.300</a:t>
            </a:r>
          </a:p>
          <a:p>
            <a:r>
              <a:rPr lang="cs-CZ" b="1" dirty="0" smtClean="0"/>
              <a:t>4) telefonní karty		    213.400</a:t>
            </a:r>
          </a:p>
          <a:p>
            <a:r>
              <a:rPr lang="cs-CZ" b="1" dirty="0" smtClean="0"/>
              <a:t>5) karty na PHM		    213.500</a:t>
            </a:r>
          </a:p>
          <a:p>
            <a:r>
              <a:rPr lang="cs-CZ" b="1" dirty="0" smtClean="0"/>
              <a:t>6) stravenky do provozoven veřejného stravování			    213.600</a:t>
            </a:r>
          </a:p>
          <a:p>
            <a:endParaRPr lang="cs-CZ" b="1" dirty="0" smtClean="0"/>
          </a:p>
          <a:p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 Black" pitchFamily="34" charset="0"/>
              </a:rPr>
              <a:t>Zásady účtování: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VPD – </a:t>
            </a:r>
            <a:r>
              <a:rPr lang="cs-CZ" u="sng" dirty="0" smtClean="0"/>
              <a:t>nákup cenin </a:t>
            </a:r>
            <a:r>
              <a:rPr lang="cs-CZ" dirty="0" smtClean="0"/>
              <a:t>(obecně)		213/211</a:t>
            </a:r>
          </a:p>
          <a:p>
            <a:endParaRPr lang="cs-CZ" dirty="0" smtClean="0"/>
          </a:p>
          <a:p>
            <a:r>
              <a:rPr lang="cs-CZ" dirty="0" smtClean="0"/>
              <a:t>2) nákup </a:t>
            </a:r>
            <a:r>
              <a:rPr lang="cs-CZ" u="sng" dirty="0" smtClean="0">
                <a:solidFill>
                  <a:srgbClr val="FF0000"/>
                </a:solidFill>
              </a:rPr>
              <a:t>poštovních známek </a:t>
            </a:r>
            <a:r>
              <a:rPr lang="cs-CZ" dirty="0" smtClean="0"/>
              <a:t>je možný 2 cestami:</a:t>
            </a:r>
          </a:p>
          <a:p>
            <a:r>
              <a:rPr lang="cs-CZ" dirty="0" smtClean="0"/>
              <a:t>a) nákup 213/211 a následně spotřeba </a:t>
            </a:r>
            <a:r>
              <a:rPr lang="cs-CZ" dirty="0" smtClean="0">
                <a:solidFill>
                  <a:srgbClr val="FF0000"/>
                </a:solidFill>
              </a:rPr>
              <a:t>518</a:t>
            </a:r>
            <a:r>
              <a:rPr lang="cs-CZ" dirty="0" smtClean="0"/>
              <a:t>/213</a:t>
            </a:r>
          </a:p>
          <a:p>
            <a:r>
              <a:rPr lang="cs-CZ" dirty="0" smtClean="0"/>
              <a:t>b) při nákupu přímo do </a:t>
            </a:r>
            <a:r>
              <a:rPr lang="cs-CZ" smtClean="0"/>
              <a:t>spotřeby            518/211                   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3)  VÚD - </a:t>
            </a:r>
            <a:r>
              <a:rPr lang="cs-CZ" dirty="0" smtClean="0">
                <a:solidFill>
                  <a:srgbClr val="92D050"/>
                </a:solidFill>
              </a:rPr>
              <a:t>spotřeba  kolků</a:t>
            </a:r>
            <a:r>
              <a:rPr lang="cs-CZ" dirty="0" smtClean="0"/>
              <a:t>		</a:t>
            </a:r>
            <a:r>
              <a:rPr lang="cs-CZ" dirty="0" smtClean="0">
                <a:solidFill>
                  <a:srgbClr val="92D050"/>
                </a:solidFill>
              </a:rPr>
              <a:t>538</a:t>
            </a:r>
            <a:r>
              <a:rPr lang="cs-CZ" dirty="0" smtClean="0"/>
              <a:t>/213</a:t>
            </a:r>
          </a:p>
          <a:p>
            <a:r>
              <a:rPr lang="cs-CZ" dirty="0" smtClean="0"/>
              <a:t>4) VÚD -  spotřeba kupónů, telefon. karet, </a:t>
            </a:r>
            <a:r>
              <a:rPr lang="cs-CZ" dirty="0" err="1" smtClean="0"/>
              <a:t>karet</a:t>
            </a:r>
            <a:r>
              <a:rPr lang="cs-CZ" dirty="0" smtClean="0"/>
              <a:t> na PHM				 518/213</a:t>
            </a:r>
          </a:p>
          <a:p>
            <a:endParaRPr lang="cs-CZ" dirty="0" smtClean="0"/>
          </a:p>
          <a:p>
            <a:r>
              <a:rPr lang="cs-CZ" dirty="0" smtClean="0"/>
              <a:t>5) VÚD – schodek (manko)		</a:t>
            </a:r>
            <a:r>
              <a:rPr lang="cs-CZ" u="sng" dirty="0" smtClean="0">
                <a:solidFill>
                  <a:srgbClr val="00B0F0"/>
                </a:solidFill>
              </a:rPr>
              <a:t>56</a:t>
            </a:r>
            <a:r>
              <a:rPr lang="cs-CZ" dirty="0" smtClean="0"/>
              <a:t>9/213</a:t>
            </a:r>
          </a:p>
          <a:p>
            <a:r>
              <a:rPr lang="cs-CZ" dirty="0" smtClean="0"/>
              <a:t>6) VÚD – předpis schodku		335/</a:t>
            </a:r>
            <a:r>
              <a:rPr lang="cs-CZ" u="sng" dirty="0" smtClean="0">
                <a:solidFill>
                  <a:srgbClr val="00B0F0"/>
                </a:solidFill>
              </a:rPr>
              <a:t>66</a:t>
            </a:r>
            <a:r>
              <a:rPr lang="cs-CZ" dirty="0" smtClean="0"/>
              <a:t>8</a:t>
            </a:r>
          </a:p>
          <a:p>
            <a:r>
              <a:rPr lang="cs-CZ" dirty="0" smtClean="0"/>
              <a:t>7) …… - úhrada schodku	211,221,331/335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8) VÚD - přebytek cenin		213/668</a:t>
            </a:r>
          </a:p>
          <a:p>
            <a:endParaRPr lang="cs-CZ" dirty="0" smtClean="0"/>
          </a:p>
          <a:p>
            <a:r>
              <a:rPr lang="cs-CZ" dirty="0" smtClean="0"/>
              <a:t>9) VÚD - živelnou katastrofou zničeny ceniny </a:t>
            </a:r>
          </a:p>
          <a:p>
            <a:pPr>
              <a:buNone/>
            </a:pPr>
            <a:r>
              <a:rPr lang="cs-CZ" dirty="0" smtClean="0"/>
              <a:t>			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58</a:t>
            </a:r>
            <a:r>
              <a:rPr lang="cs-CZ" dirty="0" smtClean="0"/>
              <a:t>2/213</a:t>
            </a:r>
          </a:p>
          <a:p>
            <a:r>
              <a:rPr lang="cs-CZ" dirty="0" smtClean="0"/>
              <a:t>10) VÚD - předpis pojišťovně 	378/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68</a:t>
            </a:r>
            <a:r>
              <a:rPr lang="cs-CZ" dirty="0" smtClean="0"/>
              <a:t>8</a:t>
            </a:r>
          </a:p>
          <a:p>
            <a:r>
              <a:rPr lang="cs-CZ" dirty="0" smtClean="0"/>
              <a:t>11) VBÚ - úhrada od pojišťovny   221/378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Arial Black" pitchFamily="34" charset="0"/>
              </a:rPr>
              <a:t>STRAVENKY do provozoven veřejného stravování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latin typeface="Arial Black" pitchFamily="34" charset="0"/>
              </a:rPr>
              <a:t>Zásady účtování: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 - v podnikové praxi složité účtování  (DPH, provize ….)</a:t>
            </a:r>
          </a:p>
          <a:p>
            <a:r>
              <a:rPr lang="cs-CZ" b="1" dirty="0" smtClean="0"/>
              <a:t> - </a:t>
            </a:r>
            <a:r>
              <a:rPr lang="cs-CZ" b="1" dirty="0" smtClean="0">
                <a:solidFill>
                  <a:srgbClr val="FF0000"/>
                </a:solidFill>
              </a:rPr>
              <a:t>právo zaměstnavatele  </a:t>
            </a:r>
            <a:r>
              <a:rPr lang="cs-CZ" b="1" dirty="0" smtClean="0"/>
              <a:t>(nikoliv povinnost)</a:t>
            </a:r>
          </a:p>
          <a:p>
            <a:r>
              <a:rPr lang="cs-CZ" b="1" dirty="0" smtClean="0"/>
              <a:t>-  ZL může hradit celou či část stravenky</a:t>
            </a:r>
          </a:p>
          <a:p>
            <a:endParaRPr lang="cs-CZ" b="1" dirty="0" smtClean="0"/>
          </a:p>
          <a:p>
            <a:r>
              <a:rPr lang="cs-CZ" b="1" dirty="0" smtClean="0"/>
              <a:t>- </a:t>
            </a:r>
            <a:r>
              <a:rPr lang="cs-CZ" b="1" u="sng" dirty="0" smtClean="0"/>
              <a:t>právní úprava: </a:t>
            </a:r>
          </a:p>
          <a:p>
            <a:pPr lvl="1"/>
            <a:r>
              <a:rPr lang="cs-CZ" b="1" dirty="0" smtClean="0"/>
              <a:t>a) zákonem o daních z příjmů</a:t>
            </a:r>
          </a:p>
          <a:p>
            <a:pPr lvl="1"/>
            <a:r>
              <a:rPr lang="cs-CZ" b="1" dirty="0" smtClean="0"/>
              <a:t>b) zákoníkem práce (vyhláška k výši stravného)</a:t>
            </a:r>
          </a:p>
          <a:p>
            <a:pPr lvl="1"/>
            <a:r>
              <a:rPr lang="cs-CZ" b="1" dirty="0" smtClean="0"/>
              <a:t>c) zákonem o účetnictví</a:t>
            </a:r>
          </a:p>
          <a:p>
            <a:endParaRPr lang="cs-CZ" b="1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u="sng" dirty="0" smtClean="0"/>
              <a:t>ZL účtuje: </a:t>
            </a:r>
          </a:p>
          <a:p>
            <a:r>
              <a:rPr lang="cs-CZ" sz="2800" b="1" dirty="0" smtClean="0"/>
              <a:t>a) 55 % hodnoty stravenky do daňově uznaných nákladů 		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B0F0"/>
                </a:solidFill>
              </a:rPr>
              <a:t>                   na MD 527 – Zákonné sociální náklady</a:t>
            </a:r>
          </a:p>
          <a:p>
            <a:pPr>
              <a:buNone/>
            </a:pPr>
            <a:endParaRPr lang="cs-CZ" sz="2800" b="1" dirty="0" smtClean="0"/>
          </a:p>
          <a:p>
            <a:r>
              <a:rPr lang="cs-CZ" sz="2800" b="1" dirty="0" smtClean="0"/>
              <a:t>b) nad 55 % hodnoty stravenky do daňově Neuznaných nákladů 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B0F0"/>
                </a:solidFill>
              </a:rPr>
              <a:t>                     na MD 528 – Ostatní sociální náklady</a:t>
            </a:r>
          </a:p>
          <a:p>
            <a:endParaRPr lang="cs-CZ" sz="2800" b="1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u="sng" dirty="0" smtClean="0"/>
              <a:t>1. příklad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cs-CZ" sz="3600" b="1" dirty="0" smtClean="0"/>
              <a:t>Podnik nakoupil na fakturu 900 ks stravenek, hodnota 1 stravenky je 75 Kč.</a:t>
            </a:r>
          </a:p>
          <a:p>
            <a:r>
              <a:rPr lang="cs-CZ" sz="3600" b="1" dirty="0" smtClean="0"/>
              <a:t>A) ZL hradí 40 % hodnoty stravenky,    60 % si hradí sám ZC</a:t>
            </a:r>
          </a:p>
          <a:p>
            <a:r>
              <a:rPr lang="cs-CZ" sz="3600" b="1" dirty="0" smtClean="0"/>
              <a:t>B) ZL hradí 70 %  hodnoty stravenky,   30 % hradí  sám ZC</a:t>
            </a:r>
          </a:p>
          <a:p>
            <a:r>
              <a:rPr lang="cs-CZ" sz="3600" b="1" dirty="0" smtClean="0"/>
              <a:t>C) ZL hradí 100 % hodnoty stravenky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endParaRPr lang="cs-CZ" b="1" dirty="0" smtClean="0"/>
          </a:p>
          <a:p>
            <a:endParaRPr lang="cs-CZ" b="1" dirty="0" smtClean="0"/>
          </a:p>
          <a:p>
            <a:r>
              <a:rPr lang="cs-CZ" dirty="0" smtClean="0"/>
              <a:t>Zákon o účetnictví č. 563/1991 Sb.,novela č. 503/2012 Sb.</a:t>
            </a:r>
          </a:p>
          <a:p>
            <a:r>
              <a:rPr lang="cs-CZ" dirty="0" smtClean="0"/>
              <a:t>Vzorový účtový rozvrh 2013</a:t>
            </a:r>
          </a:p>
          <a:p>
            <a:r>
              <a:rPr lang="cs-CZ" dirty="0" smtClean="0"/>
              <a:t>Rozvaha a výsledovka 2013</a:t>
            </a:r>
          </a:p>
          <a:p>
            <a:r>
              <a:rPr lang="cs-CZ" dirty="0" smtClean="0"/>
              <a:t>Pavel </a:t>
            </a:r>
            <a:r>
              <a:rPr lang="cs-CZ" dirty="0" err="1" smtClean="0"/>
              <a:t>Štohl</a:t>
            </a:r>
            <a:r>
              <a:rPr lang="cs-CZ" dirty="0" smtClean="0"/>
              <a:t>,Učebnice účetnictví 2013                    pro střední školy a veřejnost, 1. díl. Znojmo, 2013</a:t>
            </a:r>
          </a:p>
          <a:p>
            <a:r>
              <a:rPr lang="cs-CZ" dirty="0" smtClean="0"/>
              <a:t>Obrázek </a:t>
            </a:r>
            <a:r>
              <a:rPr lang="cs-CZ" dirty="0" smtClean="0"/>
              <a:t>– www.office.</a:t>
            </a:r>
            <a:r>
              <a:rPr lang="cs-CZ" smtClean="0"/>
              <a:t>microsoft.com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135</TotalTime>
  <Words>320</Words>
  <Application>Microsoft Office PowerPoint</Application>
  <PresentationFormat>Předvádění na obrazovce (4:3)</PresentationFormat>
  <Paragraphs>85</Paragraphs>
  <Slides>13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Metro</vt:lpstr>
      <vt:lpstr>Snímek 1</vt:lpstr>
      <vt:lpstr>Anotace:</vt:lpstr>
      <vt:lpstr>213 - Ceniny</vt:lpstr>
      <vt:lpstr>Osnova:</vt:lpstr>
      <vt:lpstr>213 - CENINY</vt:lpstr>
      <vt:lpstr>Zásady účtování:</vt:lpstr>
      <vt:lpstr>Snímek 7</vt:lpstr>
      <vt:lpstr>Snímek 8</vt:lpstr>
      <vt:lpstr>   </vt:lpstr>
      <vt:lpstr>Zásady účtování:</vt:lpstr>
      <vt:lpstr>Snímek 11</vt:lpstr>
      <vt:lpstr>1. příklad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</dc:creator>
  <cp:lastModifiedBy>Dum</cp:lastModifiedBy>
  <cp:revision>22</cp:revision>
  <dcterms:created xsi:type="dcterms:W3CDTF">2010-01-17T12:30:12Z</dcterms:created>
  <dcterms:modified xsi:type="dcterms:W3CDTF">2014-06-12T11:48:19Z</dcterms:modified>
</cp:coreProperties>
</file>