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3" r:id="rId2"/>
    <p:sldId id="268" r:id="rId3"/>
    <p:sldId id="269" r:id="rId4"/>
    <p:sldId id="266" r:id="rId5"/>
    <p:sldId id="256" r:id="rId6"/>
    <p:sldId id="257" r:id="rId7"/>
    <p:sldId id="258" r:id="rId8"/>
    <p:sldId id="259" r:id="rId9"/>
    <p:sldId id="263" r:id="rId10"/>
    <p:sldId id="264" r:id="rId11"/>
    <p:sldId id="260" r:id="rId12"/>
    <p:sldId id="261" r:id="rId13"/>
    <p:sldId id="262" r:id="rId14"/>
    <p:sldId id="265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7A2219-8C43-486C-A342-8EA704D763AC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F667DA-0B82-4F7B-9909-86F6136F3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2BB89C3-1359-4348-A073-63494F8CD0C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704EE01-1A4C-4312-B857-AD1D20019E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621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Účtová třída 0-DLOUHODOBÝ MAJETEK – VY_32_INOVACE_01.02.12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		Účtová třída 0  </a:t>
            </a:r>
            <a:r>
              <a:rPr lang="cs-CZ" b="1" dirty="0" smtClean="0"/>
              <a:t>Dlouhodobý majetek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548680"/>
            <a:ext cx="1824038" cy="1120775"/>
          </a:xfrm>
          <a:prstGeom prst="rect">
            <a:avLst/>
          </a:prstGeom>
          <a:noFill/>
        </p:spPr>
      </p:pic>
      <p:pic>
        <p:nvPicPr>
          <p:cNvPr id="2051" name="Picture 3" descr="C:\Users\jana\AppData\Local\Microsoft\Windows\Temporary Internet Files\Content.IE5\UER6ISWH\MC9003182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941168"/>
            <a:ext cx="1649413" cy="1209675"/>
          </a:xfrm>
          <a:prstGeom prst="rect">
            <a:avLst/>
          </a:prstGeom>
          <a:noFill/>
        </p:spPr>
      </p:pic>
      <p:pic>
        <p:nvPicPr>
          <p:cNvPr id="2056" name="Picture 8" descr="C:\Users\jana\AppData\Local\Microsoft\Windows\Temporary Internet Files\Content.IE5\UER6ISWH\MM90028322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3861048"/>
            <a:ext cx="1428750" cy="1019175"/>
          </a:xfrm>
          <a:prstGeom prst="rect">
            <a:avLst/>
          </a:prstGeom>
          <a:noFill/>
        </p:spPr>
      </p:pic>
      <p:pic>
        <p:nvPicPr>
          <p:cNvPr id="2057" name="Picture 9" descr="C:\Users\jana\AppData\Local\Microsoft\Windows\Temporary Internet Files\Content.IE5\CD2DOIT9\MC90044173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49289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Opakování charakteristických znaků dlouhodobého majetku a jeho členění. Vysvětlit, jak se člení dlouhodobý majetek v podnikové praxi, přehled jednotlivých účtů.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Účt</a:t>
            </a:r>
            <a:r>
              <a:rPr lang="cs-CZ" dirty="0" smtClean="0"/>
              <a:t>. tř. 0 – Dlouhodobý majetek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Osnova:</a:t>
            </a:r>
          </a:p>
          <a:p>
            <a:r>
              <a:rPr lang="cs-CZ" dirty="0" smtClean="0"/>
              <a:t>1) charakteristika</a:t>
            </a:r>
          </a:p>
          <a:p>
            <a:r>
              <a:rPr lang="cs-CZ" dirty="0" smtClean="0"/>
              <a:t>2) členění DM</a:t>
            </a:r>
          </a:p>
          <a:p>
            <a:r>
              <a:rPr lang="cs-CZ" dirty="0" smtClean="0"/>
              <a:t>3) přehled účtů</a:t>
            </a:r>
          </a:p>
        </p:txBody>
      </p:sp>
      <p:pic>
        <p:nvPicPr>
          <p:cNvPr id="4" name="Picture 3" descr="C:\Users\jana\AppData\Local\Microsoft\Windows\Temporary Internet Files\Content.IE5\UER6ISWH\MC9002401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340768"/>
            <a:ext cx="1812925" cy="1400175"/>
          </a:xfrm>
          <a:prstGeom prst="rect">
            <a:avLst/>
          </a:prstGeom>
          <a:noFill/>
        </p:spPr>
      </p:pic>
      <p:pic>
        <p:nvPicPr>
          <p:cNvPr id="5" name="Picture 4" descr="C:\Users\jana\AppData\Local\Microsoft\Windows\Temporary Internet Files\Content.IE5\UER6ISWH\MC9004160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356992"/>
            <a:ext cx="1841500" cy="847725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CAGCAT10\j0233312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077072"/>
            <a:ext cx="2381061" cy="2426329"/>
          </a:xfrm>
          <a:prstGeom prst="rect">
            <a:avLst/>
          </a:prstGeom>
          <a:noFill/>
        </p:spPr>
      </p:pic>
      <p:pic>
        <p:nvPicPr>
          <p:cNvPr id="1031" name="Picture 7" descr="C:\Users\jana\AppData\Local\Microsoft\Windows\Temporary Internet Files\Content.IE5\CD2DOIT9\MC90044174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411480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ad 1)  Charakteristika DM: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1) </a:t>
            </a:r>
            <a:r>
              <a:rPr lang="cs-CZ" sz="3600" i="1" dirty="0" smtClean="0"/>
              <a:t>účtová tř. 0</a:t>
            </a:r>
          </a:p>
          <a:p>
            <a:r>
              <a:rPr lang="cs-CZ" sz="3600" i="1" dirty="0" smtClean="0"/>
              <a:t>2) aktiva</a:t>
            </a:r>
          </a:p>
          <a:p>
            <a:r>
              <a:rPr lang="cs-CZ" sz="3600" i="1" dirty="0" smtClean="0"/>
              <a:t>3) doba životnosti delší jak 1 rok</a:t>
            </a:r>
          </a:p>
          <a:p>
            <a:r>
              <a:rPr lang="cs-CZ" sz="3600" i="1" dirty="0" smtClean="0"/>
              <a:t>4) opotřebení majetku vyjadřujeme pomocí odpisů (v Kč)</a:t>
            </a:r>
          </a:p>
          <a:p>
            <a:r>
              <a:rPr lang="cs-CZ" sz="3600" i="1" dirty="0" smtClean="0"/>
              <a:t>5) pořizovací cena (vstupní cena) záleží na druhu majetku, hranici si stanoví sama účetní jednotka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ad 2): Členění DM: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u="sng" dirty="0" smtClean="0"/>
              <a:t>01. – DNM</a:t>
            </a:r>
          </a:p>
          <a:p>
            <a:r>
              <a:rPr lang="cs-CZ" sz="3600" u="sng" dirty="0" smtClean="0"/>
              <a:t>02. – DHM </a:t>
            </a:r>
            <a:r>
              <a:rPr lang="cs-CZ" dirty="0" smtClean="0"/>
              <a:t>odpisovaný</a:t>
            </a:r>
          </a:p>
          <a:p>
            <a:r>
              <a:rPr lang="cs-CZ" sz="3600" u="sng" dirty="0" smtClean="0"/>
              <a:t>03. – DHN </a:t>
            </a:r>
            <a:r>
              <a:rPr lang="cs-CZ" dirty="0" smtClean="0"/>
              <a:t>neodpisovaný</a:t>
            </a:r>
          </a:p>
          <a:p>
            <a:r>
              <a:rPr lang="cs-CZ" sz="3600" u="sng" dirty="0" smtClean="0"/>
              <a:t>06. – DFM </a:t>
            </a:r>
            <a:r>
              <a:rPr lang="cs-CZ" dirty="0" smtClean="0"/>
              <a:t>(představuje dočasně volné  peněžní prostředky, které neslouží podniku k jeho činnosti, ale slouží             k obchodování - především cenné papíry, podíly v jiných účetních jednotkách)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 3) Přehled účtů: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u="sng" dirty="0" smtClean="0"/>
              <a:t>011 – Zřizovací výdaje </a:t>
            </a:r>
            <a:r>
              <a:rPr lang="cs-CZ" dirty="0" smtClean="0"/>
              <a:t>(výdaje spojené se založením nového podniku - soudní          a notářské poplatky, nájemné, provize, náklady na služební cesty, </a:t>
            </a:r>
            <a:r>
              <a:rPr lang="cs-CZ" u="sng" dirty="0" smtClean="0"/>
              <a:t>NESMÍ TO BÝT </a:t>
            </a:r>
            <a:r>
              <a:rPr lang="cs-CZ" dirty="0" smtClean="0"/>
              <a:t>výdaje na:</a:t>
            </a:r>
          </a:p>
          <a:p>
            <a:r>
              <a:rPr lang="cs-CZ" dirty="0" smtClean="0"/>
              <a:t>pořízení DM, zásob, na reprezentaci</a:t>
            </a:r>
          </a:p>
          <a:p>
            <a:r>
              <a:rPr lang="cs-CZ" u="sng" dirty="0" smtClean="0"/>
              <a:t>012 – Nehmotné výsledky výzkumu          a vývoje</a:t>
            </a:r>
            <a:r>
              <a:rPr lang="cs-CZ" dirty="0" smtClean="0"/>
              <a:t> (technologie, receptury, projekty)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u="sng" dirty="0" smtClean="0"/>
              <a:t>013 – Software </a:t>
            </a:r>
            <a:r>
              <a:rPr lang="cs-CZ" dirty="0" smtClean="0"/>
              <a:t>(programové vybavení)</a:t>
            </a:r>
          </a:p>
          <a:p>
            <a:r>
              <a:rPr lang="cs-CZ" u="sng" dirty="0" smtClean="0"/>
              <a:t>014 – Ocenitelná práva </a:t>
            </a:r>
            <a:r>
              <a:rPr lang="cs-CZ" dirty="0" smtClean="0"/>
              <a:t>(autorská práva, licence, ochranné známky, výrobně technické poznatky „</a:t>
            </a:r>
            <a:r>
              <a:rPr lang="cs-CZ" dirty="0" err="1" smtClean="0"/>
              <a:t>know</a:t>
            </a:r>
            <a:r>
              <a:rPr lang="cs-CZ" dirty="0" smtClean="0"/>
              <a:t> – </a:t>
            </a:r>
            <a:r>
              <a:rPr lang="cs-CZ" dirty="0" err="1" smtClean="0"/>
              <a:t>how</a:t>
            </a:r>
            <a:r>
              <a:rPr lang="cs-CZ" dirty="0" smtClean="0"/>
              <a:t>“)</a:t>
            </a:r>
          </a:p>
          <a:p>
            <a:r>
              <a:rPr lang="cs-CZ" u="sng" dirty="0" smtClean="0"/>
              <a:t>017 – Goodwill </a:t>
            </a:r>
            <a:r>
              <a:rPr lang="cs-CZ" dirty="0" smtClean="0"/>
              <a:t>(kladný nebo záporný rozdíl mezi kupní cenou a cenou              na základě znaleckého posudku, při nákupu nebo vkladu podniku, odepisuji 60 měsíců)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NEJSOU  V  ÚČTOVÉ osnově!!!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/>
              <a:t>Záleží na účetní jednotce</a:t>
            </a:r>
            <a:r>
              <a:rPr lang="cs-CZ" sz="4000" dirty="0" smtClean="0"/>
              <a:t>, zda vytvoří samostatné účty pro:</a:t>
            </a:r>
            <a:endParaRPr lang="cs-CZ" sz="4000" u="sng" dirty="0" smtClean="0"/>
          </a:p>
          <a:p>
            <a:r>
              <a:rPr lang="cs-CZ" sz="4000" u="sng" dirty="0" smtClean="0"/>
              <a:t>018.1 – Povolenky na emise  </a:t>
            </a:r>
            <a:r>
              <a:rPr lang="cs-CZ" sz="4000" dirty="0" smtClean="0"/>
              <a:t>(skleníkové plyny…, bez ocenění)</a:t>
            </a:r>
            <a:endParaRPr lang="cs-CZ" sz="4000" u="sng" dirty="0" smtClean="0"/>
          </a:p>
          <a:p>
            <a:r>
              <a:rPr lang="cs-CZ" sz="4000" u="sng" dirty="0" smtClean="0"/>
              <a:t>018.2 – Preferenční limity </a:t>
            </a:r>
            <a:r>
              <a:rPr lang="cs-CZ" sz="4000" dirty="0" smtClean="0"/>
              <a:t> (zejména limity mléka….)</a:t>
            </a:r>
          </a:p>
          <a:p>
            <a:endParaRPr lang="cs-CZ" sz="4000" u="sng" dirty="0" smtClean="0"/>
          </a:p>
          <a:p>
            <a:pPr>
              <a:buNone/>
            </a:pPr>
            <a:endParaRPr lang="cs-CZ" sz="40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u="sng" dirty="0" smtClean="0"/>
              <a:t>019  - Jiný DNM</a:t>
            </a:r>
          </a:p>
          <a:p>
            <a:r>
              <a:rPr lang="cs-CZ" sz="4000" dirty="0" smtClean="0"/>
              <a:t>- </a:t>
            </a:r>
            <a:r>
              <a:rPr lang="cs-CZ" sz="4000" smtClean="0"/>
              <a:t>ostatní DNM, </a:t>
            </a:r>
            <a:r>
              <a:rPr lang="cs-CZ" sz="4000" dirty="0" smtClean="0"/>
              <a:t>drobný, který má nižší pořizovací cenu než je cena pro stanovení DNM</a:t>
            </a:r>
          </a:p>
          <a:p>
            <a:r>
              <a:rPr lang="cs-CZ" sz="4000" dirty="0" smtClean="0"/>
              <a:t>- či povolenky, preferenční limity (když nejsou na samostatných účtech)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02. – DHM – odpisovaný: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021 – Stavby </a:t>
            </a:r>
            <a:r>
              <a:rPr lang="cs-CZ" dirty="0" smtClean="0"/>
              <a:t>(NEMOVITOSTI)</a:t>
            </a:r>
          </a:p>
          <a:p>
            <a:r>
              <a:rPr lang="cs-CZ" dirty="0" smtClean="0"/>
              <a:t>-  bez ohledu na pořizovací cenu</a:t>
            </a:r>
          </a:p>
          <a:p>
            <a:r>
              <a:rPr lang="cs-CZ" dirty="0" smtClean="0"/>
              <a:t>-  budovy, haly, stavby, </a:t>
            </a:r>
            <a:r>
              <a:rPr lang="cs-CZ" dirty="0" err="1" smtClean="0"/>
              <a:t>otevírky</a:t>
            </a:r>
            <a:r>
              <a:rPr lang="cs-CZ" dirty="0" smtClean="0"/>
              <a:t> nových lomů, pískoven, hliniště, technické rekultivace, byty a nebytové prostory</a:t>
            </a:r>
          </a:p>
          <a:p>
            <a:r>
              <a:rPr lang="cs-CZ" u="sng" dirty="0" smtClean="0"/>
              <a:t>022 – Samostatné movité věci a soubory movitých věcí</a:t>
            </a:r>
            <a:r>
              <a:rPr lang="cs-CZ" dirty="0" smtClean="0"/>
              <a:t> (MOVITOSTI)</a:t>
            </a:r>
          </a:p>
          <a:p>
            <a:r>
              <a:rPr lang="cs-CZ" dirty="0" smtClean="0"/>
              <a:t>- předměty z drahých kovů, dop. </a:t>
            </a:r>
            <a:r>
              <a:rPr lang="cs-CZ" dirty="0" err="1" smtClean="0"/>
              <a:t>prostř</a:t>
            </a:r>
            <a:r>
              <a:rPr lang="cs-CZ" dirty="0" smtClean="0"/>
              <a:t>., stroje, přístroje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u="sng" dirty="0" smtClean="0"/>
              <a:t>025 – Pěstitelské celky trvalých porostů  </a:t>
            </a:r>
            <a:r>
              <a:rPr lang="cs-CZ" sz="3600" dirty="0" smtClean="0"/>
              <a:t>  - ovocné stromy, keře – výměra více jak 0,25 ha o hustotě 90 stromů nebo 1000keřů na 1 ha</a:t>
            </a:r>
          </a:p>
          <a:p>
            <a:r>
              <a:rPr lang="cs-CZ" sz="3600" dirty="0" smtClean="0"/>
              <a:t>- vinice, chmelnice</a:t>
            </a:r>
          </a:p>
          <a:p>
            <a:r>
              <a:rPr lang="cs-CZ" sz="3600" u="sng" dirty="0" smtClean="0"/>
              <a:t>026 – Základní stádo a tažná zvířata</a:t>
            </a:r>
          </a:p>
          <a:p>
            <a:r>
              <a:rPr lang="cs-CZ" sz="3600" dirty="0" smtClean="0"/>
              <a:t>- dospělá zvířata</a:t>
            </a:r>
          </a:p>
          <a:p>
            <a:r>
              <a:rPr lang="cs-CZ" sz="3600" dirty="0" smtClean="0"/>
              <a:t>- ocenění účetní jednotkou</a:t>
            </a:r>
          </a:p>
          <a:p>
            <a:pPr>
              <a:buNone/>
            </a:pPr>
            <a:endParaRPr lang="cs-CZ" dirty="0" smtClean="0"/>
          </a:p>
          <a:p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u="sng" dirty="0" smtClean="0"/>
              <a:t>027 – Oceňovací rozdíl k nabytému majetku </a:t>
            </a:r>
            <a:r>
              <a:rPr lang="cs-CZ" sz="3600" dirty="0" smtClean="0"/>
              <a:t>(rozdíl mezi kupní cenou     a účetní hodnotou, při nákupu či vkladu podniku či jeho části, odepisujeme rovnoměrně                180 měsíců)</a:t>
            </a:r>
          </a:p>
          <a:p>
            <a:r>
              <a:rPr lang="cs-CZ" sz="3600" u="sng" dirty="0" smtClean="0"/>
              <a:t>029 - Jiný DHM </a:t>
            </a:r>
          </a:p>
          <a:p>
            <a:r>
              <a:rPr lang="cs-CZ" sz="3600" dirty="0" smtClean="0"/>
              <a:t>- drobný majetek…..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DHM  </a:t>
            </a:r>
            <a:r>
              <a:rPr lang="cs-CZ" smtClean="0"/>
              <a:t>- neodpisovaný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u="sng" dirty="0" smtClean="0"/>
              <a:t>031 – Pozemky</a:t>
            </a:r>
          </a:p>
          <a:p>
            <a:r>
              <a:rPr lang="cs-CZ" sz="4000" dirty="0" smtClean="0"/>
              <a:t>- účtujeme pozemky, bez ohledu na pořizovací cenu, pokud nejsou zbožím </a:t>
            </a:r>
            <a:r>
              <a:rPr lang="cs-CZ" sz="2000" smtClean="0"/>
              <a:t>(právní úprava </a:t>
            </a:r>
            <a:r>
              <a:rPr lang="cs-CZ" sz="2000" dirty="0" smtClean="0"/>
              <a:t>od roku 2014 aktualizace!!!)</a:t>
            </a:r>
          </a:p>
          <a:p>
            <a:endParaRPr lang="cs-CZ" sz="4000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r>
              <a:rPr lang="cs-CZ" u="sng" dirty="0" smtClean="0">
                <a:solidFill>
                  <a:schemeClr val="accent5"/>
                </a:solidFill>
                <a:latin typeface="Arial Black" pitchFamily="34" charset="0"/>
              </a:rPr>
              <a:t> </a:t>
            </a:r>
            <a:endParaRPr lang="cs-CZ" u="sng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pro střední školy a veřejnost, 1. díl. Znojmo, 2013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277</TotalTime>
  <Words>636</Words>
  <Application>Microsoft Office PowerPoint</Application>
  <PresentationFormat>Předvádění na obrazovce (4:3)</PresentationFormat>
  <Paragraphs>81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Lití písma</vt:lpstr>
      <vt:lpstr>Snímek 1</vt:lpstr>
      <vt:lpstr>  Účtová třída 0  Dlouhodobý majetek</vt:lpstr>
      <vt:lpstr>Anotace</vt:lpstr>
      <vt:lpstr>Účt. tř. 0 – Dlouhodobý majetek</vt:lpstr>
      <vt:lpstr> ad 1)  Charakteristika DM:</vt:lpstr>
      <vt:lpstr>ad 2): Členění DM:</vt:lpstr>
      <vt:lpstr>ad 3) Přehled účtů:</vt:lpstr>
      <vt:lpstr>Snímek 8</vt:lpstr>
      <vt:lpstr>NEJSOU  V  ÚČTOVÉ osnově!!!</vt:lpstr>
      <vt:lpstr>Snímek 10</vt:lpstr>
      <vt:lpstr>02. – DHM – odpisovaný:</vt:lpstr>
      <vt:lpstr>Snímek 12</vt:lpstr>
      <vt:lpstr>Snímek 13</vt:lpstr>
      <vt:lpstr>DHM  - neodpisovaný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DLOUHODOBÝ MAJETEK</dc:title>
  <dc:creator>jana</dc:creator>
  <cp:lastModifiedBy>Dum</cp:lastModifiedBy>
  <cp:revision>33</cp:revision>
  <dcterms:created xsi:type="dcterms:W3CDTF">2010-02-28T15:03:06Z</dcterms:created>
  <dcterms:modified xsi:type="dcterms:W3CDTF">2014-06-12T11:36:37Z</dcterms:modified>
</cp:coreProperties>
</file>