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  <p:sldMasterId id="2147483762" r:id="rId2"/>
  </p:sldMasterIdLst>
  <p:sldIdLst>
    <p:sldId id="269" r:id="rId3"/>
    <p:sldId id="256" r:id="rId4"/>
    <p:sldId id="261" r:id="rId5"/>
    <p:sldId id="262" r:id="rId6"/>
    <p:sldId id="263" r:id="rId7"/>
    <p:sldId id="258" r:id="rId8"/>
    <p:sldId id="259" r:id="rId9"/>
    <p:sldId id="264" r:id="rId10"/>
    <p:sldId id="266" r:id="rId11"/>
    <p:sldId id="267" r:id="rId12"/>
    <p:sldId id="268" r:id="rId13"/>
    <p:sldId id="265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7906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9012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6511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757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6511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8979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021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4509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7542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3767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669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63DBAF1-20FD-4698-A524-16542BB299BA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4A2B97C-3D7F-4A3E-87E6-625DD03E1E6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217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emf"/><Relationship Id="rId4" Type="http://schemas.openxmlformats.org/officeDocument/2006/relationships/package" Target="../embeddings/Dokument_aplikace_Microsoft_Word1.docx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1.emf"/><Relationship Id="rId4" Type="http://schemas.openxmlformats.org/officeDocument/2006/relationships/package" Target="../embeddings/Dokument_aplikace_Microsoft_Word2.docx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489283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 Výchovné styly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476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620688"/>
            <a:ext cx="6400816" cy="4320480"/>
          </a:xfrm>
        </p:spPr>
        <p:txBody>
          <a:bodyPr/>
          <a:lstStyle/>
          <a:p>
            <a:r>
              <a:rPr lang="cs-CZ" sz="72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Výchovné </a:t>
            </a:r>
            <a:br>
              <a:rPr lang="cs-CZ" sz="72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72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sz="72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72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styly</a:t>
            </a:r>
            <a:endParaRPr lang="cs-CZ" sz="7200" b="1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7559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Demokratická výchova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772816"/>
            <a:ext cx="849694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b="1" dirty="0"/>
              <a:t>Umožňuje příznivý rozvoj dítěte. Rodiče mají přiměřené požadavky na dítě, jsou ale důslední a při kontrole dítěte nenarušují jeho </a:t>
            </a:r>
            <a:r>
              <a:rPr lang="cs-CZ" sz="3200" b="1" dirty="0" smtClean="0"/>
              <a:t>sebedůvěru </a:t>
            </a:r>
            <a:r>
              <a:rPr lang="cs-CZ" sz="3200" b="1" dirty="0"/>
              <a:t>a sebejistotu. </a:t>
            </a:r>
          </a:p>
        </p:txBody>
      </p:sp>
      <p:pic>
        <p:nvPicPr>
          <p:cNvPr id="1035" name="Picture 11" descr="C:\Users\OEM\AppData\Local\Microsoft\Windows\Temporary Internet Files\Content.IE5\B4A6B7Q4\MP90040683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8" b="4664"/>
          <a:stretch/>
        </p:blipFill>
        <p:spPr bwMode="auto">
          <a:xfrm>
            <a:off x="3347864" y="3834920"/>
            <a:ext cx="2952328" cy="29758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11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Autokratická výchova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69831" y="2089465"/>
            <a:ext cx="813690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Rodiče příliš tvrdě prosazují svou autoritu (příkazy, tresty), na potřeby dítěte neberou ohledy. </a:t>
            </a:r>
            <a:endParaRPr lang="cs-CZ" sz="3200" b="1" dirty="0"/>
          </a:p>
        </p:txBody>
      </p:sp>
      <p:pic>
        <p:nvPicPr>
          <p:cNvPr id="2050" name="Picture 2" descr="C:\Users\OEM\AppData\Local\Microsoft\Windows\Temporary Internet Files\Content.IE5\B4A6B7Q4\MP9001788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645024"/>
            <a:ext cx="3657600" cy="280831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060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Liberální výchova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3373" y="1988840"/>
            <a:ext cx="769304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b="1" dirty="0" smtClean="0"/>
              <a:t>Je založena </a:t>
            </a:r>
            <a:r>
              <a:rPr lang="cs-CZ" sz="3200" b="1" dirty="0"/>
              <a:t>na přirozené autoritě, rodiče nepoučují, ale spoléhají se, že dítě samo přijde na to, co je správné a potřebné.</a:t>
            </a:r>
            <a:r>
              <a:rPr lang="cs-CZ" sz="3200" dirty="0"/>
              <a:t> </a:t>
            </a:r>
          </a:p>
          <a:p>
            <a:pPr algn="just"/>
            <a:endParaRPr lang="cs-CZ" sz="3200" b="1" dirty="0"/>
          </a:p>
        </p:txBody>
      </p:sp>
      <p:pic>
        <p:nvPicPr>
          <p:cNvPr id="3075" name="Picture 3" descr="C:\Users\OEM\AppData\Local\Microsoft\Windows\Temporary Internet Files\Content.IE5\ACJE728X\MP90040972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619" b="14459"/>
          <a:stretch/>
        </p:blipFill>
        <p:spPr bwMode="auto">
          <a:xfrm>
            <a:off x="3131840" y="3381807"/>
            <a:ext cx="2389887" cy="345218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13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36712"/>
            <a:ext cx="8589640" cy="1440160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4000" b="1" dirty="0"/>
              <a:t/>
            </a:r>
            <a:br>
              <a:rPr lang="cs-CZ" sz="4000" b="1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3600" b="1" i="1" dirty="0" smtClean="0">
                <a:solidFill>
                  <a:srgbClr val="002060"/>
                </a:solidFill>
              </a:rPr>
              <a:t>Reakce rodičů na nepovedenou čtvrtletní práci z matematiky</a:t>
            </a:r>
            <a:endParaRPr lang="cs-CZ" sz="3600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367240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800" b="1" dirty="0"/>
          </a:p>
          <a:p>
            <a:pPr marL="0" indent="0" algn="just">
              <a:buNone/>
            </a:pPr>
            <a:r>
              <a:rPr lang="cs-CZ" sz="2800" b="1" i="1" dirty="0"/>
              <a:t>     </a:t>
            </a:r>
            <a:r>
              <a:rPr lang="cs-CZ" sz="2800" b="1" i="1" dirty="0" smtClean="0"/>
              <a:t>    </a:t>
            </a:r>
            <a:r>
              <a:rPr lang="cs-CZ" sz="2800" b="1" i="1" dirty="0" smtClean="0">
                <a:solidFill>
                  <a:srgbClr val="FF0000"/>
                </a:solidFill>
              </a:rPr>
              <a:t>Petr</a:t>
            </a:r>
            <a:r>
              <a:rPr lang="cs-CZ" sz="2800" b="1" dirty="0" smtClean="0"/>
              <a:t> </a:t>
            </a:r>
            <a:r>
              <a:rPr lang="cs-CZ" sz="2800" b="1" dirty="0"/>
              <a:t>má ve škole potíže, přestože se pravidelně učí, má čtyřky. Rodiče nechápou, že už více udělat nemůže. Mnohdy místo soustředění na test, myslí na to, jak přijde domů a zase uslyší: „Jsi k ničemu, nikdo nemá tak hloupé dítě jako my, jediné, co si zasloužíš, je pořádně potrestat!!!“</a:t>
            </a:r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9097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856895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 smtClean="0"/>
              <a:t>           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Ani </a:t>
            </a:r>
            <a:r>
              <a:rPr lang="cs-CZ" sz="2800" b="1" dirty="0" smtClean="0">
                <a:solidFill>
                  <a:srgbClr val="FF0000"/>
                </a:solidFill>
              </a:rPr>
              <a:t>Janě 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se matematika nepovedla. Mrzelo jí to, ale věděla, že je čistě na ní, jak bude situaci řešit, i když to nechá  „plavat“,  mamka jí řekne: „Je to tvoje rozhodnutí, jsi už dost velká, abys poznala, co je pro tebe důležité!“</a:t>
            </a:r>
          </a:p>
          <a:p>
            <a:pPr algn="just"/>
            <a:endParaRPr lang="cs-CZ" sz="2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just"/>
            <a:endParaRPr lang="cs-CZ" sz="2800" b="1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just"/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    </a:t>
            </a:r>
            <a:r>
              <a:rPr lang="cs-CZ" sz="2800" b="1" dirty="0" smtClean="0">
                <a:solidFill>
                  <a:srgbClr val="FF0000"/>
                </a:solidFill>
              </a:rPr>
              <a:t>Patrik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je jedničkář, přesto práci také pokazil. Dnes se dal přezkoušet. Vyprávěl Petrovi, že se tatínkovi přiznal, že se moc nepřipravoval, jak se s ním taťka učil a jak mu říkal, že opravu určitě zvládne. Petr si pomyslel: „To můj táta nikdy neudělal!“</a:t>
            </a:r>
            <a:endParaRPr lang="cs-CZ" sz="2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324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80920" cy="2059632"/>
          </a:xfrm>
        </p:spPr>
        <p:txBody>
          <a:bodyPr/>
          <a:lstStyle/>
          <a:p>
            <a:pPr algn="l"/>
            <a:r>
              <a:rPr lang="cs-CZ" sz="3200" b="1" i="1" dirty="0" smtClean="0">
                <a:solidFill>
                  <a:srgbClr val="002060"/>
                </a:solidFill>
              </a:rPr>
              <a:t>Doplň k názvům stylů </a:t>
            </a:r>
            <a:r>
              <a:rPr lang="cs-CZ" sz="3200" b="1" i="1" dirty="0" smtClean="0">
                <a:solidFill>
                  <a:srgbClr val="FF0000"/>
                </a:solidFill>
              </a:rPr>
              <a:t>jméno dítěte </a:t>
            </a:r>
            <a:r>
              <a:rPr lang="cs-CZ" sz="3200" b="1" i="1" dirty="0" smtClean="0">
                <a:solidFill>
                  <a:srgbClr val="002060"/>
                </a:solidFill>
              </a:rPr>
              <a:t>a český výraz pro styl výchovy – </a:t>
            </a:r>
            <a:r>
              <a:rPr lang="cs-CZ" sz="3200" b="1" i="1" dirty="0" smtClean="0">
                <a:solidFill>
                  <a:srgbClr val="FF0000"/>
                </a:solidFill>
              </a:rPr>
              <a:t>mírná, důsledná, přísná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10004077"/>
              </p:ext>
            </p:extLst>
          </p:nvPr>
        </p:nvGraphicFramePr>
        <p:xfrm>
          <a:off x="1259632" y="3068960"/>
          <a:ext cx="6696744" cy="26786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Dokument" r:id="rId4" imgW="5902889" imgH="1613209" progId="Word.Document.12">
                  <p:embed/>
                </p:oleObj>
              </mc:Choice>
              <mc:Fallback>
                <p:oleObj name="Dokument" r:id="rId4" imgW="5902889" imgH="16132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59632" y="3068960"/>
                        <a:ext cx="6696744" cy="26786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0935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97511"/>
            <a:ext cx="835292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ct val="20000"/>
              </a:spcBef>
            </a:pPr>
            <a:r>
              <a:rPr lang="cs-CZ" sz="2800" b="1" i="1" dirty="0" smtClean="0">
                <a:solidFill>
                  <a:srgbClr val="FF0000"/>
                </a:solidFill>
                <a:latin typeface="Century Gothic"/>
              </a:rPr>
              <a:t>       Petr</a:t>
            </a:r>
            <a:r>
              <a:rPr lang="cs-CZ" sz="2800" b="1" dirty="0" smtClean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 </a:t>
            </a:r>
            <a:r>
              <a:rPr lang="cs-CZ" sz="2800" b="1" dirty="0">
                <a:solidFill>
                  <a:prstClr val="black">
                    <a:lumMod val="50000"/>
                    <a:lumOff val="50000"/>
                  </a:prstClr>
                </a:solidFill>
                <a:latin typeface="Century Gothic"/>
              </a:rPr>
              <a:t>má ve škole potíže, přestože se pravidelně učí, má čtyřky. Rodiče nechápou, že už více udělat nemůže. Mnohdy místo soustředění na test, myslí na to, jak přijde domů a zase uslyší: „Jsi k ničemu, nikdo nemá tak hloupé dítě jako my, jediné, co si zasloužíš, je pořádně potrestat!!!“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71800" y="4797152"/>
            <a:ext cx="50289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utokratická - přísná</a:t>
            </a:r>
            <a:endParaRPr lang="cs-CZ" sz="40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6146" name="Picture 2" descr="C:\Users\OEM\AppData\Local\Microsoft\Windows\Temporary Internet Files\Content.IE5\S2OJ9WZ5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338" y="4450995"/>
            <a:ext cx="1400200" cy="14002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570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268760"/>
            <a:ext cx="813690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800" b="1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        Ani </a:t>
            </a:r>
            <a:r>
              <a:rPr lang="cs-CZ" sz="2800" b="1" dirty="0">
                <a:solidFill>
                  <a:srgbClr val="FF0000"/>
                </a:solidFill>
              </a:rPr>
              <a:t>Janě </a:t>
            </a:r>
            <a:r>
              <a:rPr lang="cs-CZ" sz="280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se matematika nepovedla. Mrzelo jí to, ale věděla, že je čistě na ní, jak bude situaci řešit, i když to nechá  „plavat“,  mamka jí řekne: „Je to tvoje rozhodnutí, jsi už dost velká, abys poznala, co je pro tebe důležité!“</a:t>
            </a:r>
          </a:p>
        </p:txBody>
      </p:sp>
      <p:pic>
        <p:nvPicPr>
          <p:cNvPr id="7170" name="Picture 2" descr="C:\Users\OEM\AppData\Local\Microsoft\Windows\Temporary Internet Files\Content.IE5\B4A6B7Q4\MC9004332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2108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15816" y="4695237"/>
            <a:ext cx="59458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>
                  <a:solidFill>
                    <a:schemeClr val="tx1"/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l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iberální  - mírná (volná)</a:t>
            </a:r>
            <a:endParaRPr lang="cs-CZ" sz="4000" b="1" dirty="0">
              <a:ln>
                <a:solidFill>
                  <a:schemeClr val="tx1"/>
                </a:solidFill>
              </a:ln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800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012954"/>
            <a:ext cx="763284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800" b="1" dirty="0" smtClean="0">
                <a:solidFill>
                  <a:srgbClr val="FF0000"/>
                </a:solidFill>
              </a:rPr>
              <a:t>       Patrik</a:t>
            </a:r>
            <a:r>
              <a:rPr lang="cs-CZ" sz="2800" b="1" dirty="0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 </a:t>
            </a:r>
            <a:r>
              <a:rPr lang="cs-CZ" sz="2800" b="1" dirty="0">
                <a:solidFill>
                  <a:prstClr val="black">
                    <a:lumMod val="65000"/>
                    <a:lumOff val="35000"/>
                  </a:prstClr>
                </a:solidFill>
              </a:rPr>
              <a:t>je jedničkář, přesto práci také pokazil. Dnes se dal přezkoušet. Vyprávěl Petrovi, že se tatínkovi přiznal, že se moc nepřipravoval, jak se s ním taťka učil a jak mu říkal, že opravu určitě zvládne. Petr si pomyslel: „To můj táta nikdy neudělal!“</a:t>
            </a:r>
          </a:p>
        </p:txBody>
      </p:sp>
      <p:pic>
        <p:nvPicPr>
          <p:cNvPr id="8194" name="Picture 2" descr="C:\Users\OEM\AppData\Local\Microsoft\Windows\Temporary Internet Files\Content.IE5\ACJE728X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05064"/>
            <a:ext cx="1517002" cy="158417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20442" y="4549646"/>
            <a:ext cx="61237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>
                  <a:solidFill>
                    <a:schemeClr val="tx1"/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d</a:t>
            </a:r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>emokratická  - důsledná</a:t>
            </a:r>
            <a:endParaRPr lang="cs-CZ" sz="4000" b="1" dirty="0">
              <a:ln>
                <a:solidFill>
                  <a:schemeClr val="tx1"/>
                </a:solidFill>
              </a:ln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39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4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Řešení</a:t>
            </a:r>
            <a:endParaRPr lang="cs-CZ" b="1" i="1" dirty="0">
              <a:solidFill>
                <a:srgbClr val="002060"/>
              </a:solidFill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5972576"/>
              </p:ext>
            </p:extLst>
          </p:nvPr>
        </p:nvGraphicFramePr>
        <p:xfrm>
          <a:off x="899592" y="2622550"/>
          <a:ext cx="7344816" cy="30386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" name="Dokument" r:id="rId4" imgW="5902889" imgH="1613209" progId="Word.Document.12">
                  <p:embed/>
                </p:oleObj>
              </mc:Choice>
              <mc:Fallback>
                <p:oleObj name="Dokument" r:id="rId4" imgW="5902889" imgH="16132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99592" y="2622550"/>
                        <a:ext cx="7344816" cy="30386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Zaoblený obdélník 3"/>
          <p:cNvSpPr/>
          <p:nvPr/>
        </p:nvSpPr>
        <p:spPr>
          <a:xfrm>
            <a:off x="3347864" y="3356992"/>
            <a:ext cx="2376264" cy="1728192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5877272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7030A0"/>
                </a:solidFill>
              </a:rPr>
              <a:t>česky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24128" y="3356992"/>
            <a:ext cx="2448272" cy="1728192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5877272"/>
            <a:ext cx="10743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jméno</a:t>
            </a:r>
            <a:endParaRPr lang="cs-CZ" sz="2400" b="1" dirty="0">
              <a:ln>
                <a:solidFill>
                  <a:schemeClr val="tx1"/>
                </a:solidFill>
              </a:ln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5816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Zdroje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258280"/>
            <a:ext cx="33153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Vlastní </a:t>
            </a:r>
            <a:r>
              <a:rPr lang="cs-CZ" sz="2400" dirty="0" smtClean="0"/>
              <a:t>zdroje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5083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149</TotalTime>
  <Words>440</Words>
  <Application>Microsoft Office PowerPoint</Application>
  <PresentationFormat>Předvádění na obrazovce (4:3)</PresentationFormat>
  <Paragraphs>35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Exekutivní</vt:lpstr>
      <vt:lpstr>Motiv sady Office</vt:lpstr>
      <vt:lpstr>Dokument</vt:lpstr>
      <vt:lpstr>Prezentace aplikace PowerPoint</vt:lpstr>
      <vt:lpstr>Výchovné   styly</vt:lpstr>
      <vt:lpstr>Demokratická výchova</vt:lpstr>
      <vt:lpstr>Autokratická výchova</vt:lpstr>
      <vt:lpstr>Liberální výchova</vt:lpstr>
      <vt:lpstr>       Reakce rodičů na nepovedenou čtvrtletní práci z matematiky</vt:lpstr>
      <vt:lpstr>Prezentace aplikace PowerPoint</vt:lpstr>
      <vt:lpstr>Doplň k názvům stylů jméno dítěte a český výraz pro styl výchovy – mírná, důsledná, přísná</vt:lpstr>
      <vt:lpstr>Prezentace aplikace PowerPoint</vt:lpstr>
      <vt:lpstr>Prezentace aplikace PowerPoint</vt:lpstr>
      <vt:lpstr>Prezentace aplikace PowerPoint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Výchovné styly</dc:title>
  <dc:creator>OEM</dc:creator>
  <cp:lastModifiedBy>OEM</cp:lastModifiedBy>
  <cp:revision>16</cp:revision>
  <dcterms:created xsi:type="dcterms:W3CDTF">2011-09-08T20:29:34Z</dcterms:created>
  <dcterms:modified xsi:type="dcterms:W3CDTF">2011-11-21T14:18:06Z</dcterms:modified>
</cp:coreProperties>
</file>