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7" r:id="rId2"/>
    <p:sldId id="268" r:id="rId3"/>
    <p:sldId id="256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9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2DE360-5130-4E2B-B7FF-3AB8911E2FE9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52F1A-9B1A-4EA5-A381-E02F3AE47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AF69F-7277-4DB2-A8CE-CCF715B5AB7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72A27-CE0E-4C31-BBF3-CDC22B40E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Oceňování dlouhodobého majetku – VY_32_INOVACE_01.02.13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Zopakovat jednotlivé způsoby oceňování majetku (obecně). Vysvětlit způsoby oceňování dlouhodobého majetku                   na konkrétních příkladech.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3600451"/>
          </a:xfrm>
        </p:spPr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Oceňování </a:t>
            </a:r>
            <a:r>
              <a:rPr lang="cs-CZ" dirty="0" smtClean="0">
                <a:latin typeface="Arial Black" pitchFamily="34" charset="0"/>
              </a:rPr>
              <a:t>dlouhodobého majetku          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 descr="C:\Users\jana\AppData\Local\Microsoft\Windows\Temporary Internet Files\Content.IE5\KDLCEYYY\MC9003331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149080"/>
            <a:ext cx="1828800" cy="1044575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UER6ISWH\MC9003331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284984"/>
            <a:ext cx="1830388" cy="792163"/>
          </a:xfrm>
          <a:prstGeom prst="rect">
            <a:avLst/>
          </a:prstGeom>
          <a:noFill/>
        </p:spPr>
      </p:pic>
      <p:pic>
        <p:nvPicPr>
          <p:cNvPr id="1033" name="Picture 9" descr="C:\Users\jana\AppData\Local\Microsoft\Windows\Temporary Internet Files\Content.IE5\UER6ISWH\MC9003119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581128"/>
            <a:ext cx="1830387" cy="1147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opakování způsobů oceňování</a:t>
            </a:r>
          </a:p>
          <a:p>
            <a:r>
              <a:rPr lang="cs-CZ" dirty="0" smtClean="0"/>
              <a:t>2) výklad </a:t>
            </a:r>
          </a:p>
          <a:p>
            <a:r>
              <a:rPr lang="cs-CZ" dirty="0" smtClean="0"/>
              <a:t>3)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Způsoby oceňování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>
                <a:latin typeface="Arial Black" pitchFamily="34" charset="0"/>
              </a:rPr>
              <a:t>OPAKUJEME:</a:t>
            </a:r>
          </a:p>
          <a:p>
            <a:r>
              <a:rPr lang="cs-CZ" dirty="0" smtClean="0"/>
              <a:t>1) Vyjmenujte, jakými cenami je možné oceňovat majetek.</a:t>
            </a:r>
          </a:p>
          <a:p>
            <a:r>
              <a:rPr lang="cs-CZ" dirty="0" smtClean="0"/>
              <a:t>2) Který zákon upravuje oceňování pro potřeby účetnictví?</a:t>
            </a:r>
          </a:p>
          <a:p>
            <a:r>
              <a:rPr lang="cs-CZ" dirty="0" smtClean="0"/>
              <a:t>3) Charakterizujte jednotlivé způsoby oceňování.</a:t>
            </a:r>
          </a:p>
          <a:p>
            <a:r>
              <a:rPr lang="cs-CZ" dirty="0" smtClean="0"/>
              <a:t>4) Které způsoby oceňování, je možné použít pro účtovou tř. 0?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Výklad nové látky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latin typeface="Arial Black" pitchFamily="34" charset="0"/>
              </a:rPr>
              <a:t>1. POŘIZOVACÍ CENA (PC)</a:t>
            </a:r>
            <a:endParaRPr lang="cs-CZ" u="sng" dirty="0">
              <a:latin typeface="Arial Black" pitchFamily="34" charset="0"/>
            </a:endParaRPr>
          </a:p>
          <a:p>
            <a:r>
              <a:rPr lang="cs-CZ" dirty="0" smtClean="0"/>
              <a:t>a)  PC = ……………..</a:t>
            </a:r>
          </a:p>
          <a:p>
            <a:r>
              <a:rPr lang="cs-CZ" dirty="0" smtClean="0"/>
              <a:t>b) Jmenujte vedlejší pořizovací výdaje.</a:t>
            </a:r>
          </a:p>
          <a:p>
            <a:r>
              <a:rPr lang="cs-CZ" dirty="0" smtClean="0"/>
              <a:t>c) Co se nezahrnuje do pořizovací ceny???</a:t>
            </a:r>
          </a:p>
          <a:p>
            <a:endParaRPr lang="cs-CZ" dirty="0" smtClean="0"/>
          </a:p>
          <a:p>
            <a:r>
              <a:rPr lang="cs-CZ" dirty="0" smtClean="0"/>
              <a:t>(práce s učebnicí)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latin typeface="Arial Black" pitchFamily="34" charset="0"/>
              </a:rPr>
              <a:t>2. CENA NA ÚROVNI VLASTNÍCH NÁKLADŮ</a:t>
            </a:r>
          </a:p>
          <a:p>
            <a:endParaRPr lang="cs-CZ" u="sng" dirty="0" smtClean="0">
              <a:latin typeface="Arial Black" pitchFamily="34" charset="0"/>
            </a:endParaRPr>
          </a:p>
          <a:p>
            <a:r>
              <a:rPr lang="cs-CZ" dirty="0" smtClean="0"/>
              <a:t>a) cena je tvořena…………..</a:t>
            </a:r>
          </a:p>
          <a:p>
            <a:r>
              <a:rPr lang="cs-CZ" dirty="0"/>
              <a:t>b</a:t>
            </a:r>
            <a:r>
              <a:rPr lang="cs-CZ" dirty="0" smtClean="0"/>
              <a:t>) konkrétní příklad……….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3</a:t>
            </a:r>
            <a:r>
              <a:rPr lang="cs-CZ" dirty="0" smtClean="0"/>
              <a:t>) </a:t>
            </a:r>
            <a:r>
              <a:rPr lang="cs-CZ" u="sng" dirty="0" smtClean="0">
                <a:latin typeface="Arial Black" pitchFamily="34" charset="0"/>
              </a:rPr>
              <a:t>REPRODUKČNÍ POŘIZOVACÍ CENA (RPC)</a:t>
            </a:r>
          </a:p>
          <a:p>
            <a:r>
              <a:rPr lang="cs-CZ" dirty="0"/>
              <a:t>a</a:t>
            </a:r>
            <a:r>
              <a:rPr lang="cs-CZ" dirty="0" smtClean="0"/>
              <a:t>) RPC = …………………</a:t>
            </a:r>
          </a:p>
          <a:p>
            <a:r>
              <a:rPr lang="cs-CZ" dirty="0" smtClean="0"/>
              <a:t>b) Kdy je možné tuto cenu použít???</a:t>
            </a:r>
          </a:p>
          <a:p>
            <a:endParaRPr lang="cs-CZ" dirty="0"/>
          </a:p>
          <a:p>
            <a:r>
              <a:rPr lang="cs-CZ" dirty="0" smtClean="0">
                <a:latin typeface="Arial Black" pitchFamily="34" charset="0"/>
              </a:rPr>
              <a:t>4</a:t>
            </a:r>
            <a:r>
              <a:rPr lang="cs-CZ" dirty="0" smtClean="0"/>
              <a:t>) </a:t>
            </a:r>
            <a:r>
              <a:rPr lang="cs-CZ" u="sng" dirty="0" smtClean="0">
                <a:latin typeface="Arial Black" pitchFamily="34" charset="0"/>
              </a:rPr>
              <a:t>Tržní hodnota  </a:t>
            </a:r>
            <a:r>
              <a:rPr lang="cs-CZ" dirty="0" smtClean="0"/>
              <a:t>se používá pro DFM (06.), v období účetní závěrky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Zásady pro oceňování DM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Otázky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1)podnik dostal dotaci na pořízení výrobní linky. (výrobní linka stojí 3 mil Kč, dotace činila 1 mil Kč). Jaká je pořizovací cena výrobní linky???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2) budova byla  zvýšena o 1 patro, jakou bude mít hodnotu????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Procvičování</a:t>
            </a:r>
            <a:br>
              <a:rPr lang="cs-CZ" dirty="0" smtClean="0">
                <a:latin typeface="Arial Black" pitchFamily="34" charset="0"/>
              </a:rPr>
            </a:b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1</a:t>
            </a:r>
            <a:r>
              <a:rPr lang="cs-CZ" dirty="0" smtClean="0"/>
              <a:t>) Podnik se rozhodl postavit  administrativní budovu na pozemku, který je  již vlastnictvím podniku. Před vlastní výstavbou nejprve byly provedeny stavební úpravy na pozemku za          54 700,- Kč. Projekt na výstavbu nové budovy stál 135 000,-Kč. Stavební práce celkem byly                3 540 000,- Kč. Vlastní zaměstnanci podniku provedli úpravy uvnitř nové budovy v hodnotě   55 600,- Kč. Za kolaudaci zaplatili 2 500,- Kč. Zápis do katastru nemovitostí, (list vlastnictví) 1 500,- Kč. </a:t>
            </a:r>
            <a:r>
              <a:rPr lang="cs-CZ" b="1" dirty="0" smtClean="0"/>
              <a:t>Kolik Kč je pořizovací cena nové budovy???    </a:t>
            </a:r>
            <a:r>
              <a:rPr lang="cs-CZ" sz="900" b="1" dirty="0" smtClean="0"/>
              <a:t>(3 789 300,-)</a:t>
            </a:r>
            <a:endParaRPr lang="cs-CZ" sz="4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Procvičování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2)</a:t>
            </a:r>
            <a:r>
              <a:rPr lang="cs-CZ" dirty="0" smtClean="0"/>
              <a:t>Podnik se rozhodl nakoupit výrobní linku mimo EU. Hodnota výrobní linky v přepočtu na Kč je 2 560 000,- Kč. Clo činilo 125 000 Kč. Doprava částečně byla uskutečněna vlastními zaměstnanci za 32 400,- Kč. Montáž byla provedena </a:t>
            </a:r>
            <a:r>
              <a:rPr lang="cs-CZ" smtClean="0"/>
              <a:t>tuzemským dodavatelem                 </a:t>
            </a:r>
            <a:r>
              <a:rPr lang="cs-CZ" dirty="0" smtClean="0"/>
              <a:t>v hodnotě 29 000,- Kč. Kursové rozdíly činily       1 300,- Kč. </a:t>
            </a:r>
            <a:r>
              <a:rPr lang="cs-CZ" b="1" dirty="0" smtClean="0"/>
              <a:t>Kolik je pořizovací cena výrobní linky??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PROCVIČOVÁNÍ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3</a:t>
            </a:r>
            <a:r>
              <a:rPr lang="cs-CZ" dirty="0" smtClean="0"/>
              <a:t>) Jmenujte 4  příklady výdajů, které se NEZAHRNUJÍ  do pořizovací ceny DM.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4</a:t>
            </a:r>
            <a:r>
              <a:rPr lang="cs-CZ" dirty="0" smtClean="0"/>
              <a:t>) Jmenujte 7 příkladů výdajů, které jsou součástí pořizovací ceny DM.</a:t>
            </a:r>
          </a:p>
          <a:p>
            <a:endParaRPr lang="cs-CZ" dirty="0" smtClean="0"/>
          </a:p>
          <a:p>
            <a:r>
              <a:rPr lang="cs-CZ" b="1" dirty="0" smtClean="0"/>
              <a:t>5</a:t>
            </a:r>
            <a:r>
              <a:rPr lang="cs-CZ" dirty="0" smtClean="0"/>
              <a:t>) Kam zaúčtujete úroky z úvěru na pořízení DM????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514</Words>
  <Application>Microsoft Office PowerPoint</Application>
  <PresentationFormat>Předvádění na obrazovce (4:3)</PresentationFormat>
  <Paragraphs>70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Oceňování dlouhodobého majetku             </vt:lpstr>
      <vt:lpstr>Osnova:</vt:lpstr>
      <vt:lpstr>Způsoby oceňování</vt:lpstr>
      <vt:lpstr>Výklad nové látky:</vt:lpstr>
      <vt:lpstr>Snímek 7</vt:lpstr>
      <vt:lpstr>Snímek 8</vt:lpstr>
      <vt:lpstr>Zásady pro oceňování DM</vt:lpstr>
      <vt:lpstr>Procvičování </vt:lpstr>
      <vt:lpstr>Procvičování</vt:lpstr>
      <vt:lpstr>PROCVIČOVÁNÍ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23</cp:revision>
  <dcterms:created xsi:type="dcterms:W3CDTF">2011-11-18T19:46:16Z</dcterms:created>
  <dcterms:modified xsi:type="dcterms:W3CDTF">2014-06-12T11:34:09Z</dcterms:modified>
</cp:coreProperties>
</file>