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6" r:id="rId10"/>
    <p:sldId id="267" r:id="rId11"/>
    <p:sldId id="264" r:id="rId12"/>
    <p:sldId id="268" r:id="rId13"/>
    <p:sldId id="265" r:id="rId14"/>
    <p:sldId id="27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6" autoAdjust="0"/>
    <p:restoredTop sz="94660"/>
  </p:normalViewPr>
  <p:slideViewPr>
    <p:cSldViewPr>
      <p:cViewPr varScale="1">
        <p:scale>
          <a:sx n="99" d="100"/>
          <a:sy n="99" d="100"/>
        </p:scale>
        <p:origin x="-25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0194E3-9D96-4B70-B332-3C404C7197E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4B5427-B14C-495D-A42C-004584C726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0147E0D-64B3-40D8-8C57-00120C7C3BE5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27390F0-11C0-4301-B34C-8080A6528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147E0D-64B3-40D8-8C57-00120C7C3BE5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7390F0-11C0-4301-B34C-8080A6528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0147E0D-64B3-40D8-8C57-00120C7C3BE5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27390F0-11C0-4301-B34C-8080A6528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147E0D-64B3-40D8-8C57-00120C7C3BE5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7390F0-11C0-4301-B34C-8080A6528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147E0D-64B3-40D8-8C57-00120C7C3BE5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7390F0-11C0-4301-B34C-8080A6528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147E0D-64B3-40D8-8C57-00120C7C3BE5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7390F0-11C0-4301-B34C-8080A6528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0147E0D-64B3-40D8-8C57-00120C7C3BE5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7390F0-11C0-4301-B34C-8080A6528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147E0D-64B3-40D8-8C57-00120C7C3BE5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7390F0-11C0-4301-B34C-8080A6528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147E0D-64B3-40D8-8C57-00120C7C3BE5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7390F0-11C0-4301-B34C-8080A65289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147E0D-64B3-40D8-8C57-00120C7C3BE5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7390F0-11C0-4301-B34C-8080A6528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0147E0D-64B3-40D8-8C57-00120C7C3BE5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27390F0-11C0-4301-B34C-8080A6528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0147E0D-64B3-40D8-8C57-00120C7C3BE5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27390F0-11C0-4301-B34C-8080A6528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3621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Pořízení dlouhodobého majetku – VY_32_INOVACE_01.02.14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2013 – 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Vysvětlit, procvičit zásady účtování jednotlivých způsobů pořízení dlouhodobého majetku.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POŘÍZENÍ DLOUHODOBÉHO MAJETKU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Zásady účtování</a:t>
            </a:r>
            <a:endParaRPr lang="cs-CZ" dirty="0"/>
          </a:p>
        </p:txBody>
      </p:sp>
      <p:pic>
        <p:nvPicPr>
          <p:cNvPr id="4" name="Picture 2" descr="C:\Users\jana\AppData\Local\Microsoft\Windows\Temporary Internet Files\Content.IE5\VLWCR40S\MP90039018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708920"/>
            <a:ext cx="2609088" cy="3657600"/>
          </a:xfrm>
          <a:prstGeom prst="rect">
            <a:avLst/>
          </a:prstGeom>
          <a:noFill/>
        </p:spPr>
      </p:pic>
      <p:pic>
        <p:nvPicPr>
          <p:cNvPr id="1027" name="Picture 3" descr="C:\Users\jana\AppData\Local\Microsoft\Windows\Temporary Internet Files\Content.IE5\CD2DOIT9\MC9003470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5157192"/>
            <a:ext cx="1810512" cy="9637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b="1" dirty="0" smtClean="0"/>
              <a:t>1) obecné zásady účtování o pořízení DM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2) pořízení DM od českého dodavatele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3) pořízení DM – ve vlastní režii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4) pořízení DM – formou zálohy, od neplátce DPH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5) další způsoby pořízení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Ad 1) obecné zásady účtování: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1</a:t>
            </a:r>
            <a:r>
              <a:rPr lang="cs-CZ" dirty="0" smtClean="0"/>
              <a:t>, veškeré výdaje, které souvisí </a:t>
            </a:r>
            <a:r>
              <a:rPr lang="cs-CZ" b="1" dirty="0" smtClean="0"/>
              <a:t>s pořízením </a:t>
            </a:r>
            <a:r>
              <a:rPr lang="cs-CZ" dirty="0" smtClean="0"/>
              <a:t>DM účtujeme na účtech na </a:t>
            </a:r>
            <a:r>
              <a:rPr lang="cs-CZ" u="sng" dirty="0" smtClean="0"/>
              <a:t>straně MD:</a:t>
            </a:r>
          </a:p>
          <a:p>
            <a:r>
              <a:rPr lang="cs-CZ" dirty="0" smtClean="0"/>
              <a:t>a) 041……….</a:t>
            </a:r>
          </a:p>
          <a:p>
            <a:r>
              <a:rPr lang="cs-CZ" dirty="0" smtClean="0"/>
              <a:t>b) 042………</a:t>
            </a:r>
          </a:p>
          <a:p>
            <a:r>
              <a:rPr lang="cs-CZ" dirty="0" smtClean="0"/>
              <a:t>c) 043……..</a:t>
            </a:r>
          </a:p>
          <a:p>
            <a:endParaRPr lang="cs-CZ" dirty="0" smtClean="0"/>
          </a:p>
          <a:p>
            <a:r>
              <a:rPr lang="cs-CZ" b="1" dirty="0" smtClean="0"/>
              <a:t>2</a:t>
            </a:r>
            <a:r>
              <a:rPr lang="cs-CZ" dirty="0" smtClean="0"/>
              <a:t>) po zařazení se DM dává </a:t>
            </a:r>
            <a:r>
              <a:rPr lang="cs-CZ" b="1" dirty="0" smtClean="0"/>
              <a:t>do užívání          </a:t>
            </a:r>
            <a:r>
              <a:rPr lang="cs-CZ" dirty="0" smtClean="0"/>
              <a:t>na základě VÚD  na straně MD:</a:t>
            </a:r>
            <a:br>
              <a:rPr lang="cs-CZ" dirty="0" smtClean="0"/>
            </a:br>
            <a:r>
              <a:rPr lang="cs-CZ" dirty="0" smtClean="0"/>
              <a:t>a) 01.    ……..</a:t>
            </a:r>
          </a:p>
          <a:p>
            <a:r>
              <a:rPr lang="cs-CZ" dirty="0" smtClean="0"/>
              <a:t>b) 02.    ………</a:t>
            </a:r>
          </a:p>
          <a:p>
            <a:r>
              <a:rPr lang="cs-CZ" dirty="0" smtClean="0"/>
              <a:t>c) 03.    ……..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3) financování DM je možné:</a:t>
            </a:r>
          </a:p>
          <a:p>
            <a:endParaRPr lang="cs-CZ" dirty="0" smtClean="0"/>
          </a:p>
          <a:p>
            <a:r>
              <a:rPr lang="cs-CZ" dirty="0" smtClean="0"/>
              <a:t>a)  ………………………….</a:t>
            </a:r>
          </a:p>
          <a:p>
            <a:r>
              <a:rPr lang="cs-CZ" dirty="0" smtClean="0"/>
              <a:t>b)   ………………………..</a:t>
            </a:r>
          </a:p>
          <a:p>
            <a:r>
              <a:rPr lang="cs-CZ" dirty="0" smtClean="0"/>
              <a:t>c)  …………………………</a:t>
            </a:r>
          </a:p>
          <a:p>
            <a:r>
              <a:rPr lang="cs-CZ" dirty="0" smtClean="0"/>
              <a:t>d)  …………………………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Ad 2) POŘÍZENÍ – NÁKUPEM,     						</a:t>
            </a:r>
            <a:r>
              <a:rPr lang="cs-CZ" sz="1600" dirty="0" smtClean="0">
                <a:solidFill>
                  <a:schemeClr val="tx1"/>
                </a:solidFill>
              </a:rPr>
              <a:t>od českého dodavatele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Podnik, plátce DPH, nakoupil na fakturu výrobní linku za 1 320 000 Kč + … % DPH. Montáž byla provedena cizím dodavatelem, kde cena bez … % DPH byla 75 000 Kč. Doprava výrobní linky byla uskutečněna    ve vlastní režii za 21 500 Kč. Linka byla uvedena do užívání. Zaplaťte všechny závazky. Vše zaúčtujte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Ad 3) Pořízení DM –  </a:t>
            </a:r>
            <a:r>
              <a:rPr lang="cs-CZ" sz="2000" dirty="0" smtClean="0"/>
              <a:t>částečně</a:t>
            </a:r>
            <a:r>
              <a:rPr lang="cs-CZ" dirty="0" smtClean="0"/>
              <a:t>           				ve vlastní režii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Podnik, plátce DPH se rozhodl postavit  budovu skladu.  Úpravu terénu provedli vlastní ZC za 23 500 Kč. Za projekt zaplatili   v hotovosti (neplátci DPH) 200 000 Kč.       Od stavebního podniku přišla faktura          za stavební práce v hodnotě 1 800 tis. Kč       + … %DPH. Další stavební práce provedli vlastní zaměstnanci v hodnotě 210 000 Kč.   Za kolaudaci stavebnímu úřadu bylo zaplaceno v hotovosti 4 500 Kč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4. PŘÍKLAD  pořízení Dm</a:t>
            </a:r>
            <a:r>
              <a:rPr lang="cs-CZ" sz="2200" dirty="0" smtClean="0"/>
              <a:t> částečně ve vlastní režii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Podnik, plátce DPH, na fakturu nakoupil pracovní stroj za 810 000 Kč + … % DPH. Doprava pracovního stroje byla uskutečněna vlastními zaměstnanci            v hodnotě 31 000 Kč. Montáž uskutečnil dodavatel na základě faktury za 19 000 Kč + … % DPH. Pracovní stroj byl dán              do užívání.</a:t>
            </a:r>
          </a:p>
          <a:p>
            <a:endParaRPr lang="cs-CZ" b="1" dirty="0" smtClean="0"/>
          </a:p>
          <a:p>
            <a:r>
              <a:rPr lang="cs-CZ" b="1" dirty="0" smtClean="0"/>
              <a:t>ZAÚČTUJTE, ZAPLAŤTE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Aktivace DHM, DNM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zaúčtuje????</a:t>
            </a:r>
          </a:p>
          <a:p>
            <a:endParaRPr lang="cs-CZ" dirty="0" smtClean="0"/>
          </a:p>
          <a:p>
            <a:r>
              <a:rPr lang="cs-CZ" dirty="0" smtClean="0"/>
              <a:t>Vysvětlete, co </a:t>
            </a:r>
            <a:r>
              <a:rPr lang="cs-CZ" smtClean="0"/>
              <a:t>to znamená.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Ad 4) pořízení formou </a:t>
            </a:r>
            <a:r>
              <a:rPr lang="cs-CZ" dirty="0" smtClean="0">
                <a:solidFill>
                  <a:schemeClr val="tx1"/>
                </a:solidFill>
              </a:rPr>
              <a:t>ZÁLOHY,          					</a:t>
            </a:r>
            <a:r>
              <a:rPr lang="cs-CZ" sz="1800" dirty="0" smtClean="0"/>
              <a:t>od neplátce DPH</a:t>
            </a:r>
            <a:endParaRPr lang="cs-CZ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Zásady účtování</a:t>
            </a:r>
            <a:r>
              <a:rPr lang="cs-CZ" dirty="0" smtClean="0"/>
              <a:t>: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1) VBÚ  - zaplacena záloha na budoucí dodávku software                500 000,-</a:t>
            </a:r>
          </a:p>
          <a:p>
            <a:r>
              <a:rPr lang="cs-CZ" b="1" dirty="0" smtClean="0"/>
              <a:t>2) FAP za nákup software   1 150 </a:t>
            </a:r>
            <a:r>
              <a:rPr lang="cs-CZ" b="1" smtClean="0"/>
              <a:t>000,-</a:t>
            </a:r>
            <a:endParaRPr lang="cs-CZ" b="1" dirty="0" smtClean="0"/>
          </a:p>
          <a:p>
            <a:r>
              <a:rPr lang="cs-CZ" b="1" dirty="0" smtClean="0"/>
              <a:t>3) ……. Doplatek			…..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4) ……  Zrušení zálohy	</a:t>
            </a:r>
            <a:r>
              <a:rPr lang="cs-CZ" b="1" dirty="0" smtClean="0"/>
              <a:t>		</a:t>
            </a:r>
            <a:r>
              <a:rPr lang="cs-CZ" b="1" dirty="0" smtClean="0">
                <a:solidFill>
                  <a:srgbClr val="FF0000"/>
                </a:solidFill>
              </a:rPr>
              <a:t>……</a:t>
            </a:r>
          </a:p>
          <a:p>
            <a:r>
              <a:rPr lang="cs-CZ" b="1" dirty="0" smtClean="0"/>
              <a:t>5) …..  Uvedení software do užívání ….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</a:t>
            </a:r>
            <a:r>
              <a:rPr lang="cs-CZ" sz="1600" dirty="0" smtClean="0"/>
              <a:t>(samostatná práce)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Podnik, neplátce DPH, si nechal postavit budovu od stavebního podniku </a:t>
            </a:r>
            <a:r>
              <a:rPr lang="cs-CZ" b="1" dirty="0" err="1" smtClean="0"/>
              <a:t>Pozemstav</a:t>
            </a:r>
            <a:r>
              <a:rPr lang="cs-CZ" b="1" dirty="0" smtClean="0"/>
              <a:t>.     V kupní smlouvě je dohodnuto, že odběratel před začátkem stavebních prací zaplatí dodavateli na BÚ jednu třetinu předpokládané ceny. </a:t>
            </a:r>
            <a:r>
              <a:rPr lang="cs-CZ" b="1" smtClean="0"/>
              <a:t>Faktura je                 </a:t>
            </a:r>
            <a:r>
              <a:rPr lang="cs-CZ" b="1" dirty="0" smtClean="0"/>
              <a:t>na celkovou částku 2 190 000 Kč.</a:t>
            </a:r>
          </a:p>
          <a:p>
            <a:endParaRPr lang="cs-CZ" b="1" dirty="0" smtClean="0"/>
          </a:p>
          <a:p>
            <a:r>
              <a:rPr lang="cs-CZ" b="1" dirty="0" smtClean="0"/>
              <a:t>VŠE ZAÚČTUJTE!                          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Ad 5) další způsoby pořízení </a:t>
            </a:r>
            <a:r>
              <a:rPr lang="cs-CZ" sz="2700" dirty="0" smtClean="0"/>
              <a:t>(zaúčtujte):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5) VÚD – darování</a:t>
            </a:r>
          </a:p>
          <a:p>
            <a:r>
              <a:rPr lang="cs-CZ" b="1" dirty="0" smtClean="0"/>
              <a:t>6) převod majetku FO do podnikání</a:t>
            </a:r>
          </a:p>
          <a:p>
            <a:r>
              <a:rPr lang="cs-CZ" b="1" dirty="0" smtClean="0"/>
              <a:t>7) vklad společníka do s. r. o.</a:t>
            </a:r>
          </a:p>
          <a:p>
            <a:r>
              <a:rPr lang="cs-CZ" b="1" dirty="0" smtClean="0"/>
              <a:t>8) bezúplatné převedení po skončení finančního leasingu</a:t>
            </a:r>
          </a:p>
          <a:p>
            <a:r>
              <a:rPr lang="cs-CZ" b="1" dirty="0" smtClean="0"/>
              <a:t>9) pořízení ze zahraničí – v rámci EU</a:t>
            </a:r>
          </a:p>
          <a:p>
            <a:r>
              <a:rPr lang="cs-CZ" b="1" dirty="0" smtClean="0"/>
              <a:t>10) pořízení ze států mimo EU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Zákon o účetnictví č. 563/1991 Sb.,       novela č. 503/2012 Sb.</a:t>
            </a:r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2013         pro střední školy a veřejnost, 1. díl. Znojmo, 2013</a:t>
            </a:r>
          </a:p>
          <a:p>
            <a:r>
              <a:rPr lang="cs-CZ" dirty="0" smtClean="0"/>
              <a:t>Obrázek –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321</TotalTime>
  <Words>629</Words>
  <Application>Microsoft Office PowerPoint</Application>
  <PresentationFormat>Předvádění na obrazovce (4:3)</PresentationFormat>
  <Paragraphs>87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Snímek 1</vt:lpstr>
      <vt:lpstr>Anotace</vt:lpstr>
      <vt:lpstr>POŘÍZENÍ DLOUHODOBÉHO MAJETKU</vt:lpstr>
      <vt:lpstr>Osnova:</vt:lpstr>
      <vt:lpstr>Ad 1) obecné zásady účtování:</vt:lpstr>
      <vt:lpstr>Snímek 6</vt:lpstr>
      <vt:lpstr>Ad 2) POŘÍZENÍ – NÁKUPEM,           od českého dodavatele</vt:lpstr>
      <vt:lpstr>Ad 3) Pořízení DM –  částečně               ve vlastní režii</vt:lpstr>
      <vt:lpstr>4. PŘÍKLAD  pořízení Dm částečně ve vlastní režii</vt:lpstr>
      <vt:lpstr>Aktivace DHM, DNM</vt:lpstr>
      <vt:lpstr>Ad 4) pořízení formou ZÁLOHY,               od neplátce DPH</vt:lpstr>
      <vt:lpstr>Příklad (samostatná práce)</vt:lpstr>
      <vt:lpstr>Ad 5) další způsoby pořízení (zaúčtujte):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32</cp:revision>
  <dcterms:created xsi:type="dcterms:W3CDTF">2011-12-18T12:40:23Z</dcterms:created>
  <dcterms:modified xsi:type="dcterms:W3CDTF">2014-06-12T11:32:45Z</dcterms:modified>
</cp:coreProperties>
</file>