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67" r:id="rId2"/>
    <p:sldId id="266" r:id="rId3"/>
    <p:sldId id="268" r:id="rId4"/>
    <p:sldId id="259" r:id="rId5"/>
    <p:sldId id="263" r:id="rId6"/>
    <p:sldId id="256" r:id="rId7"/>
    <p:sldId id="257" r:id="rId8"/>
    <p:sldId id="258" r:id="rId9"/>
    <p:sldId id="264" r:id="rId10"/>
    <p:sldId id="260" r:id="rId11"/>
    <p:sldId id="261" r:id="rId12"/>
    <p:sldId id="27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0" d="100"/>
          <a:sy n="60" d="100"/>
        </p:scale>
        <p:origin x="-2478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7219F7-5174-42B1-A270-BA8606BEC616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9C49BC-1209-4306-9DCE-52CF507A8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C8EF1E-2F48-4C06-B6FE-98FB813D5BC7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8EBB7-250B-4D96-AB2D-8BE582D1D48E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25478-A3BD-40E8-8355-663882FD70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dirty="0" smtClean="0"/>
              <a:t>Klepnutím lze upravit styl předlohy nadpisů.</a:t>
            </a:r>
            <a:endParaRPr kumimoji="0"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8EBB7-250B-4D96-AB2D-8BE582D1D48E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25478-A3BD-40E8-8355-663882FD70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8EBB7-250B-4D96-AB2D-8BE582D1D48E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25478-A3BD-40E8-8355-663882FD70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8EBB7-250B-4D96-AB2D-8BE582D1D48E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25478-A3BD-40E8-8355-663882FD70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8EBB7-250B-4D96-AB2D-8BE582D1D48E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25478-A3BD-40E8-8355-663882FD70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8EBB7-250B-4D96-AB2D-8BE582D1D48E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25478-A3BD-40E8-8355-663882FD70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8EBB7-250B-4D96-AB2D-8BE582D1D48E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25478-A3BD-40E8-8355-663882FD70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8EBB7-250B-4D96-AB2D-8BE582D1D48E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25478-A3BD-40E8-8355-663882FD70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FC08EBB7-250B-4D96-AB2D-8BE582D1D48E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8BF25478-A3BD-40E8-8355-663882FD70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8EBB7-250B-4D96-AB2D-8BE582D1D48E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25478-A3BD-40E8-8355-663882FD70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8EBB7-250B-4D96-AB2D-8BE582D1D48E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25478-A3BD-40E8-8355-663882FD70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FC08EBB7-250B-4D96-AB2D-8BE582D1D48E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8BF25478-A3BD-40E8-8355-663882FD70C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8888" y="2133600"/>
          <a:ext cx="6697662" cy="436218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Pořízení dlouhodobého majetku z EU, mimo EU – VY_32_INOVACE_01.02.15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Jana Kulhavá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Účetnictví pro OA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Třetí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Říjen 2013 – únor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pro výuku tematického celku základy účetnictví pro podnikatele a podniky…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výklad, příklady k procvičení, písemné práce.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Vysvětlit, procvičit na příkladech zásady  účtování pořízení dlouhodobého majetku        z EU a mimo EU.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Osnova: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Pořízení DM z EU (zásady účtování, příklady)</a:t>
            </a:r>
          </a:p>
          <a:p>
            <a:endParaRPr lang="cs-CZ" dirty="0" smtClean="0"/>
          </a:p>
          <a:p>
            <a:r>
              <a:rPr lang="cs-CZ" dirty="0" smtClean="0"/>
              <a:t>2) Pořízení DM mimo EU (zásady účtování, </a:t>
            </a:r>
            <a:r>
              <a:rPr lang="cs-CZ" smtClean="0"/>
              <a:t>příklady)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Pořízení DM z EU</a:t>
            </a:r>
            <a:br>
              <a:rPr lang="cs-CZ" dirty="0" smtClean="0"/>
            </a:br>
            <a:r>
              <a:rPr lang="cs-CZ" dirty="0" smtClean="0"/>
              <a:t>			  a mimo EU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 descr="C:\Users\jana\AppData\Local\Microsoft\Windows\Temporary Internet Files\Content.IE5\0OX2ASGV\MC90001997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99025" y="-46038"/>
            <a:ext cx="3724275" cy="34686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Zásady účtování: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Opakujeme</a:t>
            </a:r>
            <a:r>
              <a:rPr lang="cs-CZ" dirty="0" smtClean="0"/>
              <a:t>:</a:t>
            </a:r>
          </a:p>
          <a:p>
            <a:r>
              <a:rPr lang="cs-CZ" b="1" dirty="0" smtClean="0"/>
              <a:t>1) Obsahuje faktura ze zahraničí DPH?</a:t>
            </a:r>
          </a:p>
          <a:p>
            <a:r>
              <a:rPr lang="cs-CZ" b="1" dirty="0" smtClean="0"/>
              <a:t>2) Jakým kursem se přepočítává zahraniční měna?</a:t>
            </a:r>
          </a:p>
          <a:p>
            <a:r>
              <a:rPr lang="cs-CZ" b="1" dirty="0" smtClean="0"/>
              <a:t>3) Při úhradě zahraniční faktury mohou vzniknout kursové rozdíly, jaké? Jak je zaúčtujeme?</a:t>
            </a:r>
          </a:p>
          <a:p>
            <a:r>
              <a:rPr lang="cs-CZ" b="1" dirty="0" smtClean="0"/>
              <a:t>4) Jak účtuje česká účetní jednotka DPH     za zahraničního dodavatele?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  <a:ln>
            <a:solidFill>
              <a:srgbClr val="FFC000"/>
            </a:solidFill>
          </a:ln>
        </p:spPr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Pořízení DM z EU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>
                <a:latin typeface="Arial Black" pitchFamily="34" charset="0"/>
              </a:rPr>
              <a:t>1. příklad</a:t>
            </a:r>
            <a:r>
              <a:rPr lang="cs-CZ" dirty="0" smtClean="0"/>
              <a:t>: </a:t>
            </a:r>
            <a:r>
              <a:rPr lang="cs-CZ" b="1" dirty="0" smtClean="0"/>
              <a:t>Účetní jednotka, plátce DPH, nakoupila na fakturu výrobní linku                  z Německa za 900 000 Kč (podléhá … % DPH), doprava byla ve vlastní režii                za  25 000 Kč, montáž provedl český dodavatel na </a:t>
            </a:r>
            <a:r>
              <a:rPr lang="cs-CZ" b="1" dirty="0" err="1" smtClean="0"/>
              <a:t>fak</a:t>
            </a:r>
            <a:r>
              <a:rPr lang="cs-CZ" b="1" dirty="0" smtClean="0"/>
              <a:t>. za 34 000Kč + … % DPH, byla dána do užívání. V době úhrady se kurs změnil na 901 200 Kč. </a:t>
            </a:r>
            <a:r>
              <a:rPr lang="cs-CZ" b="1" dirty="0" smtClean="0">
                <a:latin typeface="Arial Black" pitchFamily="34" charset="0"/>
              </a:rPr>
              <a:t>Zaúčtujte vše, co souvisí se zadáním!</a:t>
            </a:r>
            <a:endParaRPr lang="cs-CZ" dirty="0">
              <a:latin typeface="Arial Black" pitchFamily="34" charset="0"/>
            </a:endParaRPr>
          </a:p>
        </p:txBody>
      </p:sp>
      <p:pic>
        <p:nvPicPr>
          <p:cNvPr id="1027" name="Picture 3" descr="C:\Users\jana\AppData\Local\Microsoft\Windows\Temporary Internet Files\Content.IE5\CD2DOIT9\MC90044039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800" y="-459432"/>
            <a:ext cx="2743200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252728"/>
          </a:xfrm>
        </p:spPr>
        <p:txBody>
          <a:bodyPr/>
          <a:lstStyle/>
          <a:p>
            <a:r>
              <a:rPr lang="cs-CZ" dirty="0" smtClean="0"/>
              <a:t>Pořízení DM z EU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>
                <a:latin typeface="Arial Black" pitchFamily="34" charset="0"/>
              </a:rPr>
              <a:t>2. příklad</a:t>
            </a:r>
            <a:r>
              <a:rPr lang="cs-CZ" b="1" dirty="0" smtClean="0"/>
              <a:t>: Česká účetní jednotka,plátce DPH. Nakoupila nový pracovní stroj  na </a:t>
            </a:r>
            <a:r>
              <a:rPr lang="cs-CZ" b="1" dirty="0" err="1" smtClean="0"/>
              <a:t>fak</a:t>
            </a:r>
            <a:r>
              <a:rPr lang="cs-CZ" b="1" dirty="0" smtClean="0"/>
              <a:t>. z EU za 1.450.000 Kč, podléhá … % DPH, doprava uskutečněna na </a:t>
            </a:r>
            <a:r>
              <a:rPr lang="cs-CZ" b="1" dirty="0" err="1" smtClean="0"/>
              <a:t>fak</a:t>
            </a:r>
            <a:r>
              <a:rPr lang="cs-CZ" b="1" dirty="0" smtClean="0"/>
              <a:t>. českou </a:t>
            </a:r>
            <a:r>
              <a:rPr lang="cs-CZ" b="1" dirty="0" err="1" smtClean="0"/>
              <a:t>úč</a:t>
            </a:r>
            <a:r>
              <a:rPr lang="cs-CZ" b="1" dirty="0" smtClean="0"/>
              <a:t>. </a:t>
            </a:r>
            <a:r>
              <a:rPr lang="cs-CZ" b="1" dirty="0" err="1" smtClean="0"/>
              <a:t>j</a:t>
            </a:r>
            <a:r>
              <a:rPr lang="cs-CZ" b="1" dirty="0" smtClean="0"/>
              <a:t>.  za 37 000 Kč + … % DPH, montáž provedena vlastními ZC za 34.000 Kč, instalace na </a:t>
            </a:r>
            <a:r>
              <a:rPr lang="cs-CZ" b="1" dirty="0" err="1" smtClean="0"/>
              <a:t>fak</a:t>
            </a:r>
            <a:r>
              <a:rPr lang="cs-CZ" b="1" dirty="0" smtClean="0"/>
              <a:t>. (český dodavatel)                za 15.000 Kč + … % DPH. V době úhrady se kurs změnil na 1 452 000 Kč.</a:t>
            </a:r>
            <a:endParaRPr lang="cs-CZ" b="1" dirty="0"/>
          </a:p>
        </p:txBody>
      </p:sp>
      <p:pic>
        <p:nvPicPr>
          <p:cNvPr id="2050" name="Picture 2" descr="C:\Users\jana\AppData\Local\Microsoft\Windows\Temporary Internet Files\Content.IE5\0OX2ASGV\MC90042352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4600" y="0"/>
            <a:ext cx="1549400" cy="1827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Users\jana\AppData\Local\Microsoft\Windows\Temporary Internet Files\Content.IE5\CD2DOIT9\MP90044867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 Black" pitchFamily="34" charset="0"/>
              </a:rPr>
              <a:t>Pořízení DM mimo EU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Zásady účtování: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u="sng" dirty="0" smtClean="0"/>
              <a:t>Opakujeme</a:t>
            </a:r>
            <a:r>
              <a:rPr lang="cs-CZ" b="1" dirty="0" smtClean="0"/>
              <a:t>:</a:t>
            </a:r>
          </a:p>
          <a:p>
            <a:r>
              <a:rPr lang="cs-CZ" b="1" dirty="0" smtClean="0"/>
              <a:t>1) Obsahuje faktura ze zahraničí DPH?</a:t>
            </a:r>
          </a:p>
          <a:p>
            <a:r>
              <a:rPr lang="cs-CZ" b="1" dirty="0" smtClean="0"/>
              <a:t>2) Za dodávku DM celní úřad vyměří clo. Jak účtujeme clo? Jaký doklad vystaví celní úřad?</a:t>
            </a:r>
          </a:p>
          <a:p>
            <a:r>
              <a:rPr lang="cs-CZ" b="1" dirty="0" smtClean="0"/>
              <a:t>3) Z jaké částky budu počítat DPH                  za dodavatele, za českou účetní jednotku?</a:t>
            </a:r>
          </a:p>
          <a:p>
            <a:r>
              <a:rPr lang="cs-CZ" b="1" dirty="0" smtClean="0"/>
              <a:t>4) Při úhradě faktury do zahraničí mohou vzniknout kursové rozdíly, jaké? Jak je účtujeme?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Pořízení DM mimo EU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1. příklad</a:t>
            </a:r>
            <a:r>
              <a:rPr lang="cs-CZ" b="1" dirty="0" smtClean="0"/>
              <a:t>: Český podnik,</a:t>
            </a:r>
          </a:p>
          <a:p>
            <a:pPr>
              <a:buNone/>
            </a:pPr>
            <a:r>
              <a:rPr lang="cs-CZ" b="1" dirty="0" smtClean="0"/>
              <a:t>	plátce DPH, nakoupil výrobní linku mimo EU, na fakturu za 2 450 000 Kč, clo činilo      5 % z hodnoty dodávky, v ČR podléhá … % DPH, doprava byla částečně provedena     ve vlastní režii za 50 000 Kč, montáž byla provedena vlastními zaměstnanci českého podniku v hodnotě 23 000 Kč. V době úhrady se kurs změnil na 2 464 700 Kč.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Pořízení DM mimo EU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2. příklad</a:t>
            </a:r>
            <a:r>
              <a:rPr lang="cs-CZ" dirty="0" smtClean="0"/>
              <a:t>: </a:t>
            </a:r>
            <a:r>
              <a:rPr lang="cs-CZ" b="1" dirty="0" smtClean="0"/>
              <a:t>Český podnik, plátce</a:t>
            </a:r>
          </a:p>
          <a:p>
            <a:pPr>
              <a:buNone/>
            </a:pPr>
            <a:r>
              <a:rPr lang="cs-CZ" b="1" dirty="0" smtClean="0"/>
              <a:t>    DPH, nakoupil v zahraničí pracovní stroj    na fakturu za 3 650 000 Kč, clo bylo vyměřeno 185 000 Kč, v ČR  podléhá … % DPH. Doprava byla uskutečněna zahraničním dodavatelem, je již obsažena  v ceně dodávky.</a:t>
            </a:r>
          </a:p>
          <a:p>
            <a:pPr>
              <a:buNone/>
            </a:pPr>
            <a:r>
              <a:rPr lang="cs-CZ" b="1" dirty="0" smtClean="0"/>
              <a:t>	K přepočtu zahraniční měny český podnik používá pevný kurs.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cs-CZ" b="1" dirty="0" smtClean="0"/>
          </a:p>
          <a:p>
            <a:endParaRPr lang="cs-CZ" b="1" dirty="0" smtClean="0"/>
          </a:p>
          <a:p>
            <a:r>
              <a:rPr lang="cs-CZ" dirty="0" smtClean="0"/>
              <a:t>Zákon o účetnictví č. 563/1991 Sb.,       novela č. 503/2012 Sb.</a:t>
            </a:r>
          </a:p>
          <a:p>
            <a:r>
              <a:rPr lang="cs-CZ" dirty="0" smtClean="0"/>
              <a:t>Vzorový účtový rozvrh 2013</a:t>
            </a:r>
          </a:p>
          <a:p>
            <a:r>
              <a:rPr lang="cs-CZ" dirty="0" smtClean="0"/>
              <a:t>Rozvaha a výsledovka 2013</a:t>
            </a:r>
          </a:p>
          <a:p>
            <a:r>
              <a:rPr lang="cs-CZ" dirty="0" smtClean="0"/>
              <a:t>Pavel </a:t>
            </a:r>
            <a:r>
              <a:rPr lang="cs-CZ" dirty="0" err="1" smtClean="0"/>
              <a:t>Štohl</a:t>
            </a:r>
            <a:r>
              <a:rPr lang="cs-CZ" dirty="0" smtClean="0"/>
              <a:t>,Učebnice účetnictví 2013             pro střední školy a veřejnost, 1. díl. Znojmo, 2013</a:t>
            </a:r>
          </a:p>
          <a:p>
            <a:r>
              <a:rPr lang="cs-CZ" dirty="0" smtClean="0"/>
              <a:t>Obrázek – </a:t>
            </a:r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</TotalTime>
  <Words>527</Words>
  <Application>Microsoft Office PowerPoint</Application>
  <PresentationFormat>Předvádění na obrazovce (4:3)</PresentationFormat>
  <Paragraphs>58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Modul</vt:lpstr>
      <vt:lpstr>Snímek 1</vt:lpstr>
      <vt:lpstr>Anotace:</vt:lpstr>
      <vt:lpstr>Osnova:</vt:lpstr>
      <vt:lpstr>Pořízení DM z EU      a mimo EU</vt:lpstr>
      <vt:lpstr>Zásady účtování:</vt:lpstr>
      <vt:lpstr>Pořízení DM z EU</vt:lpstr>
      <vt:lpstr>Pořízení DM z EU</vt:lpstr>
      <vt:lpstr>Pořízení DM mimo EU</vt:lpstr>
      <vt:lpstr>Zásady účtování:</vt:lpstr>
      <vt:lpstr>Pořízení DM mimo EU</vt:lpstr>
      <vt:lpstr>Pořízení DM mimo EU</vt:lpstr>
      <vt:lpstr>Použité zdroje: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Pořízení DM z EU</dc:title>
  <dc:creator>jana</dc:creator>
  <cp:lastModifiedBy>Dum</cp:lastModifiedBy>
  <cp:revision>21</cp:revision>
  <dcterms:created xsi:type="dcterms:W3CDTF">2010-03-14T17:06:36Z</dcterms:created>
  <dcterms:modified xsi:type="dcterms:W3CDTF">2014-06-12T11:31:03Z</dcterms:modified>
</cp:coreProperties>
</file>