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70" r:id="rId2"/>
    <p:sldId id="269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5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61" autoAdjust="0"/>
    <p:restoredTop sz="94660"/>
  </p:normalViewPr>
  <p:slideViewPr>
    <p:cSldViewPr>
      <p:cViewPr varScale="1">
        <p:scale>
          <a:sx n="99" d="100"/>
          <a:sy n="99" d="100"/>
        </p:scale>
        <p:origin x="-26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853AB-454F-4AC2-8E8D-97732B06B907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4AFD-A3C6-48C8-BA09-940D1AA8215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B0B2F422-3C5F-4785-8C7F-13226196BB4E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2102E821-B95A-40B8-A7F9-34D6AB235E8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Technické zhodnocení dlouhodobého majetku – VY_32_INOVACE_01.02.17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Charakterizovat, vysvětlit zásady účtování technického zhodnocení a oprav dlouhodobého majetku, pracovat s učebnicí.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technické zhodnocení (TZ),</a:t>
            </a:r>
            <a:br>
              <a:rPr lang="cs-CZ" dirty="0" smtClean="0"/>
            </a:br>
            <a:r>
              <a:rPr lang="cs-CZ" dirty="0" smtClean="0"/>
              <a:t>      opravy a udržování DM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ROZDÍLY: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TECHNICKÉ    ZHODNOCENÍ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OPRAVY A UDRŽOVÁNÍ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 vymezeno </a:t>
            </a:r>
            <a:r>
              <a:rPr lang="cs-CZ" u="sng" dirty="0" smtClean="0"/>
              <a:t>ZÁKONEM O DANÍCH Z PŘÍJMŮ</a:t>
            </a:r>
            <a:r>
              <a:rPr lang="cs-CZ" dirty="0" smtClean="0"/>
              <a:t>	</a:t>
            </a:r>
          </a:p>
          <a:p>
            <a:r>
              <a:rPr lang="cs-CZ" dirty="0" smtClean="0"/>
              <a:t>= výdaje  na dokončené nástavby, přístavby, stavební úpravy, modernizace, rekonstrukce majetku, pokud převýšily za celé zdaňovací období 40 000 Kč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vymezeno </a:t>
            </a:r>
            <a:r>
              <a:rPr lang="cs-CZ" u="sng" dirty="0" smtClean="0"/>
              <a:t>ZÁKONEM O ÚČETNICTVÍ</a:t>
            </a:r>
          </a:p>
          <a:p>
            <a:r>
              <a:rPr lang="cs-CZ" dirty="0" smtClean="0"/>
              <a:t>OPRAVOU je majetek uveden do původního stavu</a:t>
            </a:r>
          </a:p>
          <a:p>
            <a:r>
              <a:rPr lang="cs-CZ" dirty="0" smtClean="0"/>
              <a:t>ÚDRŽBOU  se zpomaluje fyzické opotřebení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TZ				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Opravy, udržování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Co znamená rekonstrukce…………</a:t>
            </a:r>
          </a:p>
          <a:p>
            <a:endParaRPr lang="cs-CZ" dirty="0" smtClean="0"/>
          </a:p>
          <a:p>
            <a:r>
              <a:rPr lang="cs-CZ" dirty="0" smtClean="0"/>
              <a:t>Co je modernizace……..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u="sng" dirty="0" smtClean="0"/>
          </a:p>
          <a:p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jana\AppData\Local\Microsoft\Windows\Temporary Internet Files\Content.IE5\CD2DOIT9\MC9000894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48413" y="4462463"/>
            <a:ext cx="1825625" cy="15922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účtování TECHNICKÉHO ZHODNOCENÍ: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1) </a:t>
            </a:r>
            <a:r>
              <a:rPr lang="cs-CZ" u="sng" dirty="0" smtClean="0"/>
              <a:t>které za zdaňovací období u jednotlivých složek majetku  přesáhlo 40 000 Kč:</a:t>
            </a:r>
          </a:p>
          <a:p>
            <a:pPr marL="582930" indent="-514350">
              <a:buAutoNum type="alphaLcParenR"/>
            </a:pPr>
            <a:r>
              <a:rPr lang="cs-CZ" dirty="0" smtClean="0"/>
              <a:t>U majetku, který se odepisuje rovnoměrně se navyšuje POŘIZOVACÍ CENA</a:t>
            </a:r>
          </a:p>
          <a:p>
            <a:pPr marL="582930" indent="-514350">
              <a:buAutoNum type="alphaLcParenR"/>
            </a:pPr>
            <a:r>
              <a:rPr lang="cs-CZ" dirty="0" smtClean="0"/>
              <a:t>U majetku, který se odepisuje ZRYCHLENĚ se navyšuje ZŮSTATKOVÁ CENA</a:t>
            </a:r>
          </a:p>
          <a:p>
            <a:pPr marL="582930" indent="-514350">
              <a:buAutoNum type="alphaLcParenR"/>
            </a:pPr>
            <a:endParaRPr lang="cs-CZ" dirty="0" smtClean="0"/>
          </a:p>
          <a:p>
            <a:pPr marL="582930" indent="-514350">
              <a:buNone/>
            </a:pPr>
            <a:r>
              <a:rPr lang="cs-CZ" dirty="0" smtClean="0"/>
              <a:t>Na MD účtu………………….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2) </a:t>
            </a:r>
            <a:r>
              <a:rPr lang="cs-CZ" u="sng" dirty="0" smtClean="0"/>
              <a:t>když TZ za zdaňovací období nedosáhne u jednotlivých složek majetku 40 000 Kč  = MALÉ TZ</a:t>
            </a:r>
            <a:endParaRPr lang="cs-CZ" dirty="0" smtClean="0"/>
          </a:p>
          <a:p>
            <a:endParaRPr lang="cs-CZ" u="sng" dirty="0" smtClean="0"/>
          </a:p>
          <a:p>
            <a:r>
              <a:rPr lang="cs-CZ" dirty="0" smtClean="0"/>
              <a:t>Účtujeme přímo do NÁKLADŮ!!!!</a:t>
            </a:r>
          </a:p>
          <a:p>
            <a:r>
              <a:rPr lang="cs-CZ" dirty="0" smtClean="0"/>
              <a:t>DNM na MD 518 – Ostatní služby</a:t>
            </a:r>
          </a:p>
          <a:p>
            <a:r>
              <a:rPr lang="cs-CZ" dirty="0" smtClean="0"/>
              <a:t>DHM na MD 548 -  </a:t>
            </a:r>
            <a:r>
              <a:rPr lang="cs-CZ" dirty="0" err="1" smtClean="0"/>
              <a:t>Ost</a:t>
            </a:r>
            <a:r>
              <a:rPr lang="cs-CZ" dirty="0" smtClean="0"/>
              <a:t>. provozní náklady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r>
              <a:rPr lang="cs-CZ" u="sng" dirty="0" smtClean="0"/>
              <a:t>) TZ u pronajatého majetku</a:t>
            </a:r>
          </a:p>
          <a:p>
            <a:r>
              <a:rPr lang="cs-CZ" dirty="0" smtClean="0"/>
              <a:t>Tvoří samostatnou položku,není ve vlastnictví</a:t>
            </a:r>
          </a:p>
          <a:p>
            <a:endParaRPr lang="cs-CZ" dirty="0" smtClean="0"/>
          </a:p>
          <a:p>
            <a:r>
              <a:rPr lang="cs-CZ" dirty="0" smtClean="0"/>
              <a:t>DNM na MD  019 – Jiný DNM</a:t>
            </a:r>
          </a:p>
          <a:p>
            <a:r>
              <a:rPr lang="cs-CZ" dirty="0" smtClean="0"/>
              <a:t>DHM na MD 029 – Jiný DHM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Zásady účtování OPRAV       A UDRŽOVÁNÍ: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např. výměna oleje v motoru zaplacena v hotovosti 		3 600,- Kč</a:t>
            </a:r>
          </a:p>
          <a:p>
            <a:endParaRPr lang="cs-CZ" dirty="0" smtClean="0"/>
          </a:p>
          <a:p>
            <a:r>
              <a:rPr lang="cs-CZ" dirty="0" smtClean="0"/>
              <a:t>ZAÚČTUJTE………………………..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UČEBNICÍ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Pročíst konkrétní příklady TZ, </a:t>
            </a:r>
            <a:r>
              <a:rPr lang="cs-CZ" smtClean="0"/>
              <a:t>oprav              a </a:t>
            </a:r>
            <a:r>
              <a:rPr lang="cs-CZ" dirty="0" smtClean="0"/>
              <a:t>udržování</a:t>
            </a:r>
          </a:p>
          <a:p>
            <a:endParaRPr lang="cs-CZ" dirty="0" smtClean="0"/>
          </a:p>
          <a:p>
            <a:r>
              <a:rPr lang="cs-CZ" dirty="0" smtClean="0"/>
              <a:t>2) Vyřešit příklad 3.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    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           pro střední školy a veřejnost, 1. díl. Znojmo, 2013</a:t>
            </a:r>
          </a:p>
          <a:p>
            <a:r>
              <a:rPr lang="cs-CZ" dirty="0" smtClean="0"/>
              <a:t>Obrázek –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112</TotalTime>
  <Words>333</Words>
  <Application>Microsoft Office PowerPoint</Application>
  <PresentationFormat>Předvádění na obrazovce (4:3)</PresentationFormat>
  <Paragraphs>71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Metro</vt:lpstr>
      <vt:lpstr>Snímek 1</vt:lpstr>
      <vt:lpstr>Anotace:</vt:lpstr>
      <vt:lpstr> technické zhodnocení (TZ),       opravy a udržování DM</vt:lpstr>
      <vt:lpstr>ROZDÍLY: </vt:lpstr>
      <vt:lpstr>Snímek 5</vt:lpstr>
      <vt:lpstr>Zásady účtování TECHNICKÉHO ZHODNOCENÍ:</vt:lpstr>
      <vt:lpstr>Snímek 7</vt:lpstr>
      <vt:lpstr>Snímek 8</vt:lpstr>
      <vt:lpstr>Zásady účtování OPRAV       A UDRŽOVÁNÍ:</vt:lpstr>
      <vt:lpstr>PRÁCE S UČEBNICÍ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15</cp:revision>
  <dcterms:created xsi:type="dcterms:W3CDTF">2011-12-04T11:43:31Z</dcterms:created>
  <dcterms:modified xsi:type="dcterms:W3CDTF">2014-06-12T11:27:54Z</dcterms:modified>
</cp:coreProperties>
</file>