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75" r:id="rId2"/>
    <p:sldId id="27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71" r:id="rId15"/>
    <p:sldId id="272" r:id="rId16"/>
    <p:sldId id="27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22FC60-12CD-4910-B33D-D35011EA8D9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6C07BE-9F61-430D-88C8-7C42E1935F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DC8EF1E-2F48-4C06-B6FE-98FB813D5BC7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88FAA69-0B1E-47AD-8C2A-4B6B3619E1A2}" type="datetimeFigureOut">
              <a:rPr lang="cs-CZ" smtClean="0"/>
              <a:pPr/>
              <a:t>12.6.2014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BA06C35-EFF7-4E12-8110-B137D903F0A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36218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Vyřazování dlouhodobého majetku – VY_32_INOVACE_01.02.18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Jana Kulhavá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Účetnictví pro OA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Třetí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2013 – 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pro výuku tematického celku základy účetnictví pro podnikatele a podniky…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výklad, příklady k procvičení, písemné práce.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Vysvětlit  zásady účtování vyřazení dlouhodobého majetku. Procvičit účtování na konkrétních příkladech.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Vyřazení dlouhodobého majetku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jana\AppData\Local\Microsoft\Windows\Temporary Internet Files\Content.IE5\KDLCEYYY\MC900357033[2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65263" y="3617913"/>
            <a:ext cx="1830387" cy="18303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Osnova: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Vyřazení DM – po uplynutí doby životnosti</a:t>
            </a:r>
          </a:p>
          <a:p>
            <a:r>
              <a:rPr lang="cs-CZ" dirty="0" smtClean="0"/>
              <a:t>2) Vyřazení DM – v průběhu doby životnosti</a:t>
            </a:r>
          </a:p>
          <a:p>
            <a:r>
              <a:rPr lang="cs-CZ" dirty="0" smtClean="0"/>
              <a:t>3) Příklady k zaúčtování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Ad1) Vyřazení DM – po uplynutí doby životnosti: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ÚČTOVÁNÍ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VÚD – vyřazení plně odepsaného DM z evidence…….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Ad2) Vyřazení DM - v průběhu doby životnosti: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Zásady účtování </a:t>
            </a:r>
            <a:r>
              <a:rPr lang="cs-CZ" b="1" u="sng" dirty="0" smtClean="0"/>
              <a:t>ke dni vyřazení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r>
              <a:rPr lang="cs-CZ" dirty="0" smtClean="0"/>
              <a:t>1) VÚD – řádný </a:t>
            </a:r>
            <a:r>
              <a:rPr lang="cs-CZ" dirty="0" smtClean="0">
                <a:solidFill>
                  <a:schemeClr val="accent1"/>
                </a:solidFill>
              </a:rPr>
              <a:t>měsíční</a:t>
            </a:r>
            <a:r>
              <a:rPr lang="cs-CZ" dirty="0" smtClean="0"/>
              <a:t> odpis				…….</a:t>
            </a:r>
          </a:p>
          <a:p>
            <a:r>
              <a:rPr lang="cs-CZ" dirty="0" smtClean="0"/>
              <a:t>2) VÚD – </a:t>
            </a:r>
            <a:r>
              <a:rPr lang="cs-CZ" dirty="0" smtClean="0">
                <a:solidFill>
                  <a:schemeClr val="accent1"/>
                </a:solidFill>
              </a:rPr>
              <a:t>zůstatková cena</a:t>
            </a:r>
            <a:r>
              <a:rPr lang="cs-CZ" dirty="0" smtClean="0"/>
              <a:t>, důvod vyřazení		…….</a:t>
            </a:r>
          </a:p>
          <a:p>
            <a:r>
              <a:rPr lang="cs-CZ" dirty="0" smtClean="0"/>
              <a:t>3) VÚD – vyřazení z evidence </a:t>
            </a:r>
            <a:r>
              <a:rPr lang="cs-CZ" dirty="0" smtClean="0">
                <a:solidFill>
                  <a:schemeClr val="accent1"/>
                </a:solidFill>
              </a:rPr>
              <a:t>v pořizovací ceně</a:t>
            </a:r>
            <a:r>
              <a:rPr lang="cs-CZ" dirty="0" smtClean="0"/>
              <a:t>	......</a:t>
            </a:r>
          </a:p>
          <a:p>
            <a:r>
              <a:rPr lang="cs-CZ" dirty="0" smtClean="0"/>
              <a:t>-----------------------------------------------------------------</a:t>
            </a:r>
          </a:p>
          <a:p>
            <a:r>
              <a:rPr lang="cs-CZ" dirty="0" smtClean="0"/>
              <a:t> 4) zaúčtování dalších operací, které souvisí s danou situací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Důvody vyřazení </a:t>
            </a:r>
            <a:r>
              <a:rPr lang="cs-CZ" sz="5400" u="sng" dirty="0" smtClean="0"/>
              <a:t>DM</a:t>
            </a:r>
            <a:r>
              <a:rPr lang="cs-CZ" sz="5400" dirty="0" smtClean="0"/>
              <a:t>:</a:t>
            </a:r>
            <a:r>
              <a:rPr lang="cs-CZ" sz="1800" dirty="0" smtClean="0"/>
              <a:t> (doplnit účty na MD)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1) velké opotřebení (likvidace)		</a:t>
            </a:r>
          </a:p>
          <a:p>
            <a:r>
              <a:rPr lang="cs-CZ" sz="3200" b="1" dirty="0" smtClean="0"/>
              <a:t>2) prodej </a:t>
            </a:r>
          </a:p>
          <a:p>
            <a:r>
              <a:rPr lang="cs-CZ" sz="3200" b="1" dirty="0" smtClean="0"/>
              <a:t>3) z důvodu manka</a:t>
            </a:r>
          </a:p>
          <a:p>
            <a:r>
              <a:rPr lang="cs-CZ" sz="3200" b="1" dirty="0" smtClean="0"/>
              <a:t>4) z důvodu škody</a:t>
            </a:r>
          </a:p>
          <a:p>
            <a:r>
              <a:rPr lang="cs-CZ" sz="3200" b="1" dirty="0" smtClean="0"/>
              <a:t>5) darování (bezúplatný převod)</a:t>
            </a:r>
          </a:p>
          <a:p>
            <a:r>
              <a:rPr lang="cs-CZ" sz="3200" b="1" dirty="0" smtClean="0"/>
              <a:t>6) převod do osobního vlastnictví podnikatele…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Velké opotřebení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1. Příklad</a:t>
            </a:r>
            <a:r>
              <a:rPr lang="cs-CZ" dirty="0" smtClean="0"/>
              <a:t>: Podnik, plátce DPH dal do užívání 1. 1. 2014</a:t>
            </a:r>
          </a:p>
          <a:p>
            <a:pPr>
              <a:buNone/>
            </a:pPr>
            <a:r>
              <a:rPr lang="cs-CZ" dirty="0" smtClean="0"/>
              <a:t>    stroj  za pořizovací cenu 150 000 Kč. Z odpisového plánu vychází, že ÚČETNÍ odpisy se počítají                  z pořizovací ceny a doby životnosti, která je stanovena na 5 let. Stroj byl vyřazen z důvodů velké poruchovosti  1. 3. 2017. Poruchový stroj byl demontován cizím podnikem na základě faktury (cena bez … % DPH byla 20 000 Kč). Demontáží byly získány součástky, které byly převzaty do vlastního skladu v hodnotě  23 000,- Kč.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Prodej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2. příklad</a:t>
            </a:r>
            <a:r>
              <a:rPr lang="cs-CZ" dirty="0" smtClean="0"/>
              <a:t> Podnik, plátce DPH dal do užívání  1. 1. 2014 dodávkový automobil za pořizovací cenu 600 000 Kč. Účetní odpisy vychází z doby životnosti, která je 5 let. 1. rok se odepíše 30 % - 20 % - </a:t>
            </a:r>
            <a:r>
              <a:rPr lang="cs-CZ" dirty="0" err="1" smtClean="0"/>
              <a:t>20</a:t>
            </a:r>
            <a:r>
              <a:rPr lang="cs-CZ" dirty="0" smtClean="0"/>
              <a:t>% - 15% - </a:t>
            </a:r>
            <a:r>
              <a:rPr lang="cs-CZ" dirty="0" err="1" smtClean="0"/>
              <a:t>15</a:t>
            </a:r>
            <a:r>
              <a:rPr lang="cs-CZ" dirty="0" smtClean="0"/>
              <a:t>%              z pořizovací ceny. Byl prodán k 1.12. 2015 na základě faktury za smluvní cenu 400 000 Kč + … % DPH.</a:t>
            </a:r>
            <a:endParaRPr lang="cs-CZ" u="sng" dirty="0" smtClean="0"/>
          </a:p>
          <a:p>
            <a:pPr>
              <a:buNone/>
            </a:pPr>
            <a:endParaRPr lang="cs-CZ" u="sng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6" name="Picture 10" descr="C:\Users\jana\AppData\Local\Microsoft\Windows\Temporary Internet Files\Content.IE5\THGEMKR5\MC9001495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764704"/>
            <a:ext cx="2878137" cy="2328863"/>
          </a:xfrm>
          <a:prstGeom prst="rect">
            <a:avLst/>
          </a:prstGeom>
          <a:noFill/>
        </p:spPr>
      </p:pic>
      <p:pic>
        <p:nvPicPr>
          <p:cNvPr id="15" name="Picture 10" descr="C:\Users\jana\AppData\Local\Microsoft\Windows\Temporary Internet Files\Content.IE5\THGEMKR5\MC90014953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84440" y="917104"/>
            <a:ext cx="2878137" cy="232886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Prodej pozemku (neodpisovaného majetku)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81257"/>
            <a:ext cx="8229600" cy="4389120"/>
          </a:xfrm>
        </p:spPr>
        <p:txBody>
          <a:bodyPr/>
          <a:lstStyle/>
          <a:p>
            <a:endParaRPr lang="cs-CZ" u="sng" dirty="0" smtClean="0"/>
          </a:p>
          <a:p>
            <a:endParaRPr lang="cs-CZ" u="sng" dirty="0" smtClean="0"/>
          </a:p>
          <a:p>
            <a:endParaRPr lang="cs-CZ" u="sng" dirty="0" smtClean="0"/>
          </a:p>
          <a:p>
            <a:pPr>
              <a:buNone/>
            </a:pPr>
            <a:r>
              <a:rPr lang="cs-CZ" u="sng" dirty="0" smtClean="0"/>
              <a:t>3. příklad </a:t>
            </a:r>
            <a:r>
              <a:rPr lang="cs-CZ" dirty="0" smtClean="0"/>
              <a:t>Podnikatel, neplátce DPH, má pozemek – jeho pořizovací cena byla 1 500 000Kč, byl prodán za smluvní cenu 1 300 000 Kč.</a:t>
            </a:r>
            <a:endParaRPr lang="cs-CZ" dirty="0"/>
          </a:p>
        </p:txBody>
      </p:sp>
      <p:pic>
        <p:nvPicPr>
          <p:cNvPr id="4104" name="Picture 8" descr="C:\Users\jana\AppData\Local\Microsoft\Windows\Temporary Internet Files\Content.IE5\0OX2ASGV\MC90014969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613275"/>
            <a:ext cx="2949575" cy="22447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Manko na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4. příklad </a:t>
            </a:r>
            <a:r>
              <a:rPr lang="cs-CZ" dirty="0" smtClean="0"/>
              <a:t>Podnik má majetek pojištěn. Osobní automobil byl dán do užívání 1.1. 2014 v pořizovací ceně 420 000 Kč. Účetní odpisy se rovnají daňovým zrychleným (2. odpisová skupina, doba životnosti 5 let, </a:t>
            </a:r>
            <a:r>
              <a:rPr lang="cs-CZ" dirty="0" err="1" smtClean="0"/>
              <a:t>koef</a:t>
            </a:r>
            <a:r>
              <a:rPr lang="cs-CZ" dirty="0" smtClean="0"/>
              <a:t>. 5, pro další roky 6). Dne 1. 9. 2014 byl zcizen.      Na základě potvrzení od policie bylo vyloučeno zavinění vlastním zaměstnancem. Byl dán předpis pojišťovně v jeho zůstatkové hodnotě, pojišťovna pojistnou událost v plné výši převedla na BÚ.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Škoda na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5. příklad </a:t>
            </a:r>
            <a:r>
              <a:rPr lang="cs-CZ" dirty="0" smtClean="0"/>
              <a:t>Podnikatel, který vede účetnictví, má veškerý majetek pojištěn. Živelnou katastrofou  dne 1.4. 2014(povodněmi) byl zničen tento majetek:</a:t>
            </a:r>
          </a:p>
          <a:p>
            <a:r>
              <a:rPr lang="cs-CZ" b="1" dirty="0" smtClean="0"/>
              <a:t>A) budova skladu  </a:t>
            </a:r>
            <a:r>
              <a:rPr lang="cs-CZ" dirty="0" smtClean="0"/>
              <a:t>PC 2 </a:t>
            </a:r>
            <a:r>
              <a:rPr lang="cs-CZ" smtClean="0"/>
              <a:t>600 000 Kč</a:t>
            </a:r>
            <a:r>
              <a:rPr lang="cs-CZ" dirty="0" smtClean="0"/>
              <a:t>, doba životnosti 20 let, účetní odpisy se počítají z pořizovací ceny          a doby životnosti, do užívání 1.1. 2010.</a:t>
            </a:r>
          </a:p>
          <a:p>
            <a:r>
              <a:rPr lang="cs-CZ" b="1" dirty="0" smtClean="0"/>
              <a:t>B) pracovní stroj </a:t>
            </a:r>
            <a:r>
              <a:rPr lang="cs-CZ" dirty="0" smtClean="0"/>
              <a:t>PC 540 000 Kč, doba životnosti 5 let, účetní odpisy se počítají z PC a doby životnosti, dán do užívání 1.1. 2012.</a:t>
            </a:r>
          </a:p>
          <a:p>
            <a:r>
              <a:rPr lang="cs-CZ" dirty="0" smtClean="0"/>
              <a:t>Veškerou náhradu pojišťovna uhradila  a převedla       na BÚ.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Darování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6. příklad  </a:t>
            </a:r>
            <a:r>
              <a:rPr lang="cs-CZ" dirty="0" smtClean="0"/>
              <a:t>V učebnici (samostatná práce)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KDLCEYYY\MC90032665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86363" y="3973513"/>
            <a:ext cx="1811337" cy="12763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Procvičování vyřazení DM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1)soustruh do užívání 1.1. 2014 za pořizovací cenu     780 000,- Kč. Účetní odpisy vychází z doby životnosti, (10 let) a pořizovací cena. Dne 1. 4. 2017 byl vyřazen     z důvodů povodní. Předpis  škody byl dán pojišťovně.</a:t>
            </a:r>
          </a:p>
          <a:p>
            <a:endParaRPr lang="cs-CZ" dirty="0" smtClean="0"/>
          </a:p>
          <a:p>
            <a:r>
              <a:rPr lang="cs-CZ" dirty="0" smtClean="0"/>
              <a:t>2) Dodávkový automobil má pořizovací cenu 648 000,- Kč. Do užívání byl dán 1.1. 2014. Účetní odpisy jsou stanoveny z doby životnosti (5 let) a pořizovací ceny. Dne 30. 9. 2016 byl prodán za smluvní cenu 400 000 Kč + … % DPH.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3) 1. 1. 2014 dán do používání pracovní  stroj                  za 870 000,- Kč. Účetní odpisy vychází z pořizovací ceny  a  doby životnosti, která je 5 let. Dne 1. 12. 2017 byl vyřazen z důvodů velké poruchovosti.  Byl rozmontován vlastními zaměstnanci na součástky       ve výši 35 000,- Kč (byly převzaty na sklad). Zbylé části odvezl cizí autodopravce do sběrného dvora.                  V hotovosti za odvoz bylo zaplaceno 560 Kč.                Ve sběrném dvoru podnik dostal hotovost  23 000,- Kč.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b="1" dirty="0" smtClean="0"/>
          </a:p>
          <a:p>
            <a:endParaRPr lang="cs-CZ" b="1" dirty="0" smtClean="0"/>
          </a:p>
          <a:p>
            <a:r>
              <a:rPr lang="cs-CZ" dirty="0" smtClean="0"/>
              <a:t>Zákon o účetnictví č. 563/1991 Sb.,                          novela č. 503/2012 Sb.</a:t>
            </a:r>
          </a:p>
          <a:p>
            <a:r>
              <a:rPr lang="cs-CZ" dirty="0" smtClean="0"/>
              <a:t>Vzorový účtový rozvrh 2013</a:t>
            </a:r>
          </a:p>
          <a:p>
            <a:r>
              <a:rPr lang="cs-CZ" dirty="0" smtClean="0"/>
              <a:t>Rozvaha a výsledovka 2013</a:t>
            </a:r>
          </a:p>
          <a:p>
            <a:r>
              <a:rPr lang="cs-CZ" dirty="0" smtClean="0"/>
              <a:t>Pavel </a:t>
            </a:r>
            <a:r>
              <a:rPr lang="cs-CZ" dirty="0" err="1" smtClean="0"/>
              <a:t>Štohl</a:t>
            </a:r>
            <a:r>
              <a:rPr lang="cs-CZ" dirty="0" smtClean="0"/>
              <a:t>,Učebnice účetnictví 2013                            pro střední školy a veřejnost, 1. díl. Znojmo, 2013</a:t>
            </a:r>
          </a:p>
          <a:p>
            <a:r>
              <a:rPr lang="cs-CZ" dirty="0" smtClean="0"/>
              <a:t>Obrázek – </a:t>
            </a:r>
            <a:r>
              <a:rPr lang="cs-CZ" dirty="0" smtClean="0"/>
              <a:t>www.office.</a:t>
            </a:r>
            <a:r>
              <a:rPr lang="cs-CZ" smtClean="0"/>
              <a:t>microsoft.com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179</TotalTime>
  <Words>844</Words>
  <Application>Microsoft Office PowerPoint</Application>
  <PresentationFormat>Předvádění na obrazovce (4:3)</PresentationFormat>
  <Paragraphs>77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Snímek 1</vt:lpstr>
      <vt:lpstr>Anotace:</vt:lpstr>
      <vt:lpstr>Vyřazení dlouhodobého majetku</vt:lpstr>
      <vt:lpstr>Osnova:</vt:lpstr>
      <vt:lpstr>Ad1) Vyřazení DM – po uplynutí doby životnosti:</vt:lpstr>
      <vt:lpstr>Ad2) Vyřazení DM - v průběhu doby životnosti:</vt:lpstr>
      <vt:lpstr>Důvody vyřazení DM: (doplnit účty na MD)</vt:lpstr>
      <vt:lpstr>Velké opotřebení DM</vt:lpstr>
      <vt:lpstr>Prodej DM</vt:lpstr>
      <vt:lpstr>Prodej pozemku (neodpisovaného majetku)</vt:lpstr>
      <vt:lpstr>Manko na DM</vt:lpstr>
      <vt:lpstr>Škoda na DM</vt:lpstr>
      <vt:lpstr>Darování DM</vt:lpstr>
      <vt:lpstr>Procvičování vyřazení DM</vt:lpstr>
      <vt:lpstr>Snímek 15</vt:lpstr>
      <vt:lpstr>Použité zdroje: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jana</dc:creator>
  <cp:lastModifiedBy>Dum</cp:lastModifiedBy>
  <cp:revision>26</cp:revision>
  <dcterms:created xsi:type="dcterms:W3CDTF">2012-01-15T05:56:51Z</dcterms:created>
  <dcterms:modified xsi:type="dcterms:W3CDTF">2014-06-12T11:25:39Z</dcterms:modified>
</cp:coreProperties>
</file>