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2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99" d="100"/>
          <a:sy n="99" d="100"/>
        </p:scale>
        <p:origin x="-2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73EF817-E00D-46C4-A4EB-4416FD43B3D7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7CEA658-81CD-42BE-8BED-6B799320B63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24000" y="1397000"/>
          <a:ext cx="6697662" cy="436218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Samostatná práce, účtování dlouhodobého majetku – VY_32_INOVACE_01.02.19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Jana Kulhavá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Účetnictví pro OA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Třetí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Říjen 2013 – únor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tematického celku základy účetnictví pro podnikatele a podniky…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výklad, příklady k procvičení, písemné práce.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Opakovat a procvičit samostatně účtování            o dlouhodobém majetku.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na\AppData\Local\Microsoft\Windows\Temporary Internet Files\Content.IE5\UER6ISWH\MP9004424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9144000" cy="6096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35696" y="3140968"/>
            <a:ext cx="6172200" cy="1894362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Arial Black" pitchFamily="34" charset="0"/>
              </a:rPr>
              <a:t>Samostatná práce</a:t>
            </a:r>
            <a:endParaRPr lang="cs-CZ" sz="3200" dirty="0">
              <a:latin typeface="Arial Black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Účtování o dlouhodobém majetku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1. příklad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Účetní jednotka </a:t>
            </a:r>
            <a:r>
              <a:rPr lang="cs-CZ" dirty="0" smtClean="0"/>
              <a:t>ALFTA, </a:t>
            </a:r>
            <a:r>
              <a:rPr lang="cs-CZ" dirty="0"/>
              <a:t>s. r. o. , plátce DPH  nakoupila výrobní linku </a:t>
            </a:r>
            <a:r>
              <a:rPr lang="cs-CZ" dirty="0" smtClean="0"/>
              <a:t>mimo </a:t>
            </a:r>
            <a:r>
              <a:rPr lang="cs-CZ" dirty="0"/>
              <a:t>EU. Dodávka linky na základě faktury měla po přepočítání kursu hodnotu 970 000 Kč. Vyměřené clo bylo 30 000 Kč. Dopravu  uskutečnil dodavatel a je již započítána v hodnotě dodávky. Montáž </a:t>
            </a:r>
            <a:r>
              <a:rPr lang="cs-CZ" dirty="0" smtClean="0"/>
              <a:t>linky byla provedena </a:t>
            </a:r>
            <a:r>
              <a:rPr lang="cs-CZ" dirty="0"/>
              <a:t>zaměstnanci české účetní jednotky </a:t>
            </a:r>
            <a:r>
              <a:rPr lang="cs-CZ" dirty="0" smtClean="0"/>
              <a:t>    ve </a:t>
            </a:r>
            <a:r>
              <a:rPr lang="cs-CZ" dirty="0"/>
              <a:t>vlastní režii v hodnotě 25 000 Kč. Výrobní linka podléhá v ČR </a:t>
            </a:r>
            <a:r>
              <a:rPr lang="cs-CZ" dirty="0" smtClean="0"/>
              <a:t>… </a:t>
            </a:r>
            <a:r>
              <a:rPr lang="cs-CZ" dirty="0"/>
              <a:t>% DPH. V době úhrady se kurs změnil – na částku 971 000 Kč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  <a:p>
            <a:r>
              <a:rPr lang="cs-CZ" b="1" dirty="0" smtClean="0"/>
              <a:t>Zaúčtujte všechny účetní případy, které souvisí se zadáním, včetně úhrady                 a převzetí do užívání!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2. příklad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Účetní jednotka  ABK, nakoupila dodávkový automobil za 540 000 Kč, do užívání byl převeden dne 2. 1. 2014. Účetní odpisy si stanovila % z pořizovací ceny (1. rok 35 %, 2. rok 30 %,  3. rok 25 %, 4. rok     10 %)</a:t>
            </a:r>
          </a:p>
          <a:p>
            <a:pPr>
              <a:buNone/>
            </a:pPr>
            <a:r>
              <a:rPr lang="cs-CZ" b="1" u="sng" dirty="0" smtClean="0"/>
              <a:t>Vypočítejte</a:t>
            </a:r>
            <a:r>
              <a:rPr lang="cs-CZ" u="sng" dirty="0" smtClean="0"/>
              <a:t>:</a:t>
            </a:r>
            <a:r>
              <a:rPr lang="cs-CZ" dirty="0" smtClean="0"/>
              <a:t>	1) roční  účetní odpis pro každý rok</a:t>
            </a:r>
          </a:p>
          <a:p>
            <a:pPr>
              <a:buNone/>
            </a:pPr>
            <a:r>
              <a:rPr lang="cs-CZ" dirty="0" smtClean="0"/>
              <a:t>		2) měsíční účetní odpis pro každý rok</a:t>
            </a:r>
          </a:p>
          <a:p>
            <a:pPr>
              <a:buNone/>
            </a:pPr>
            <a:r>
              <a:rPr lang="cs-CZ" dirty="0" smtClean="0"/>
              <a:t>		3) zaúčtujte odpis</a:t>
            </a:r>
          </a:p>
          <a:p>
            <a:pPr>
              <a:buNone/>
            </a:pPr>
            <a:r>
              <a:rPr lang="cs-CZ" dirty="0" smtClean="0"/>
              <a:t>		4) zůstatkovou cenu k 1. 7. 2015</a:t>
            </a:r>
          </a:p>
          <a:p>
            <a:pPr>
              <a:buNone/>
            </a:pPr>
            <a:r>
              <a:rPr lang="cs-CZ" dirty="0" smtClean="0"/>
              <a:t>		5) který zákon upravuje účetní odpisy </a:t>
            </a:r>
          </a:p>
          <a:p>
            <a:pPr>
              <a:buNone/>
            </a:pPr>
            <a:r>
              <a:rPr lang="cs-CZ" dirty="0" smtClean="0"/>
              <a:t>		6) daňové odpisy – zrychlené pro celou dobu životnosti, dodávkový automobil je zařazen do 2. odpisové skupiny.</a:t>
            </a:r>
          </a:p>
          <a:p>
            <a:pPr>
              <a:buNone/>
            </a:pPr>
            <a:r>
              <a:rPr lang="cs-CZ" dirty="0" smtClean="0"/>
              <a:t>		7) daňové odpisy – rovnoměrné pro rok 2014, 2015.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3. příklad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Podnik  převzal do užívání dne 2. 1. 2014 pracovní stroj za pořizovací cenu 732 000,- .  Dne 1. 10. 2015 byl zničen povodněmi. Majetek má podnik pojištěn. Předpis pojišťovně byl dán v zůstatkové hodnotě, pojišťovna převedla náhradu podniku       na BÚ. Účetní odpisy vychází z pořizovací ceny a doby životnosti, kterou si podnik stanovil na 6 let.</a:t>
            </a:r>
          </a:p>
          <a:p>
            <a:endParaRPr lang="cs-CZ" dirty="0" smtClean="0"/>
          </a:p>
          <a:p>
            <a:r>
              <a:rPr lang="cs-CZ" b="1" dirty="0" smtClean="0"/>
              <a:t>Zaúčtujte vše, co souvisí se zadáním.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4. příklad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Dodávkový automobil má pořizovací cenu 648 000,- Kč. Do užívání byl dán 2.1. 2014. Účetní odpisy jsou stanoveny z doby životnosti (5 let) a pořizovací ceny.           Dne 30. 9. 2014 byl prodán za smluvní cenu 400 000 Kč + … % DPH.</a:t>
            </a:r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5. příklad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Dne 2. 1. 2014 dán do používání pracovní stroj  za 870 000,- Kč. Účetní odpisy vychází                   z pořizovací ceny a  doby životnosti, která je 7 let. Dne 1. 12. 2019 byl vyřazen z důvodů velké poruchovosti.  Byl rozmontován vlastními zaměstnanci na součástky ve výši 35 000,- Kč (byly převzaty na sklad). Zbylé části odvezl cizí autodopravce do sběrného dvora. V hotovosti za odvoz bylo zaplaceno 560 Kč. Ve sběrném dvoru podnik dostal hotovost  23 000,- Kč.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Zákon o účetnictví č. 563/1991 Sb.,                          novela č. 503/2012 Sb.</a:t>
            </a:r>
          </a:p>
          <a:p>
            <a:r>
              <a:rPr lang="cs-CZ" dirty="0" smtClean="0"/>
              <a:t>Vzorový účtový rozvrh 2013</a:t>
            </a:r>
          </a:p>
          <a:p>
            <a:r>
              <a:rPr lang="cs-CZ" dirty="0" smtClean="0"/>
              <a:t>Rozvaha a výsledovka 2013</a:t>
            </a:r>
          </a:p>
          <a:p>
            <a:r>
              <a:rPr lang="cs-CZ" dirty="0" smtClean="0"/>
              <a:t>Pavel </a:t>
            </a:r>
            <a:r>
              <a:rPr lang="cs-CZ" dirty="0" err="1" smtClean="0"/>
              <a:t>Štohl</a:t>
            </a:r>
            <a:r>
              <a:rPr lang="cs-CZ" dirty="0" smtClean="0"/>
              <a:t>,Učebnice účetnictví 2013                            pro střední školy a veřejnost, 1. díl. Znojmo, 2013</a:t>
            </a:r>
          </a:p>
          <a:p>
            <a:r>
              <a:rPr lang="cs-CZ" dirty="0" smtClean="0"/>
              <a:t>Obrázek – </a:t>
            </a:r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38</TotalTime>
  <Words>352</Words>
  <Application>Microsoft Office PowerPoint</Application>
  <PresentationFormat>Předvádění na obrazovce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Anotace</vt:lpstr>
      <vt:lpstr>Samostatná práce</vt:lpstr>
      <vt:lpstr>1. příklad</vt:lpstr>
      <vt:lpstr>2. příklad</vt:lpstr>
      <vt:lpstr>3. příklad</vt:lpstr>
      <vt:lpstr>4. příklad</vt:lpstr>
      <vt:lpstr>5. příklad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Samostatná práce</dc:title>
  <dc:creator>jana</dc:creator>
  <cp:lastModifiedBy>Dum</cp:lastModifiedBy>
  <cp:revision>6</cp:revision>
  <dcterms:created xsi:type="dcterms:W3CDTF">2014-04-24T18:23:22Z</dcterms:created>
  <dcterms:modified xsi:type="dcterms:W3CDTF">2014-06-12T11:23:34Z</dcterms:modified>
</cp:coreProperties>
</file>