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ADF5B1-B0DF-4773-828F-F1A4B02BBC0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74560F-340A-4E74-A5B0-E075773751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1B76C13-47F3-4C54-BA31-8FE2C81EBC8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FF62802-790C-40DA-8176-A27DD31E08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621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Opakování účtování dlouhodobého majetku – VY_32_INOVACE_01.02.20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Procvičit účtování dlouhodobého majetku na základě  konkrétních příkladů.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DM – opakování a procvičování účtování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jana\AppData\Local\Microsoft\Windows\Temporary Internet Files\Content.IE5\VLWCR40S\MC9001953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20775" y="1079500"/>
            <a:ext cx="1819275" cy="1282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Zaúčtujte následující účetní případy: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219200"/>
          <a:ext cx="8229600" cy="531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392"/>
                <a:gridCol w="4032448"/>
                <a:gridCol w="1224136"/>
                <a:gridCol w="1080120"/>
                <a:gridCol w="648072"/>
                <a:gridCol w="8024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Text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Podnik, plátce DPH, nakoupil výrobní linku na fakturu:</a:t>
                      </a:r>
                    </a:p>
                    <a:p>
                      <a:r>
                        <a:rPr lang="cs-CZ" dirty="0" smtClean="0"/>
                        <a:t>a) cena bez DPH</a:t>
                      </a:r>
                    </a:p>
                    <a:p>
                      <a:r>
                        <a:rPr lang="cs-CZ" dirty="0" smtClean="0"/>
                        <a:t>b) + … % DPH</a:t>
                      </a:r>
                    </a:p>
                    <a:p>
                      <a:r>
                        <a:rPr lang="cs-CZ" dirty="0" smtClean="0"/>
                        <a:t>c) 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765 000,-</a:t>
                      </a:r>
                    </a:p>
                    <a:p>
                      <a:pPr algn="r"/>
                      <a:r>
                        <a:rPr lang="cs-CZ" dirty="0" smtClean="0"/>
                        <a:t>…........</a:t>
                      </a:r>
                    </a:p>
                    <a:p>
                      <a:pPr algn="r"/>
                      <a:r>
                        <a:rPr lang="cs-CZ" dirty="0" smtClean="0"/>
                        <a:t>………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Doprava</a:t>
                      </a:r>
                      <a:r>
                        <a:rPr lang="cs-CZ" baseline="0" dirty="0" smtClean="0"/>
                        <a:t> výrobní linky byla uskutečněna cizím autodopravcem, neplátcem DPH,   na základě faktury.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 </a:t>
                      </a:r>
                    </a:p>
                    <a:p>
                      <a:pPr algn="r"/>
                      <a:r>
                        <a:rPr lang="cs-CZ" dirty="0" smtClean="0"/>
                        <a:t> 15 470,-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Montáž výrobní linky provedli vlastní zaměstnanci v celkové výši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  </a:t>
                      </a:r>
                    </a:p>
                    <a:p>
                      <a:pPr algn="r"/>
                      <a:r>
                        <a:rPr lang="cs-CZ" dirty="0" smtClean="0"/>
                        <a:t>   6 500,-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Výrobní linka byla dána do užívání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………..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Účetní odpisy byly stanoveny z pořizovací</a:t>
                      </a:r>
                      <a:r>
                        <a:rPr lang="cs-CZ" baseline="0" dirty="0" smtClean="0"/>
                        <a:t> ceny a z doby životnosti, která je stanovena  na 10 let. Zaúčtujte řádný účetní měsíční odpis.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endParaRPr lang="cs-CZ" dirty="0" smtClean="0"/>
                    </a:p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…………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Zaplatit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/>
                        <a:t>faktury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…………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Zaúčtujte následující účetní případy: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219200"/>
          <a:ext cx="8229600" cy="567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408"/>
                <a:gridCol w="3888432"/>
                <a:gridCol w="1224136"/>
                <a:gridCol w="1008112"/>
                <a:gridCol w="720080"/>
                <a:gridCol w="8024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Text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Podnik, neplátce DPH,</a:t>
                      </a:r>
                      <a:r>
                        <a:rPr lang="cs-CZ" baseline="0" dirty="0" smtClean="0"/>
                        <a:t> nakoupil           na fakturu dodávkový automobil       (dne 2. 1. 2014 byl dán do užívání)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 </a:t>
                      </a:r>
                    </a:p>
                    <a:p>
                      <a:pPr algn="r"/>
                      <a:r>
                        <a:rPr lang="cs-CZ" dirty="0" smtClean="0"/>
                        <a:t>437 100,-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 odpisového plánu vychází, že účetní odpisy jsou stanoveny z pořizovací ceny a doby životnosti, které je 5 let. Vypočítejte řádný měsíční účetní odpis.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endParaRPr lang="cs-CZ" dirty="0" smtClean="0"/>
                    </a:p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………..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Dne 1. 3. 2017</a:t>
                      </a:r>
                      <a:r>
                        <a:rPr lang="cs-CZ" baseline="0" dirty="0" smtClean="0"/>
                        <a:t> byl dodávkový automobil prodán za smluvní cenu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265 000,-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Zaplacení nákupu dodávkového</a:t>
                      </a:r>
                      <a:r>
                        <a:rPr lang="cs-CZ" baseline="0" dirty="0" smtClean="0"/>
                        <a:t> automobilu podle VBÚ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………..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Ke dni vyřazení:</a:t>
                      </a:r>
                    </a:p>
                    <a:p>
                      <a:r>
                        <a:rPr lang="cs-CZ" dirty="0" smtClean="0"/>
                        <a:t>a) řádný měsíční odpis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………..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dopočítat zůstatkovou cenu prodaného dodávkového</a:t>
                      </a:r>
                      <a:r>
                        <a:rPr lang="cs-CZ" baseline="0" dirty="0" smtClean="0"/>
                        <a:t> 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………..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 Vyřadit z evidence dodávkový</a:t>
                      </a:r>
                      <a:r>
                        <a:rPr lang="cs-CZ" baseline="0" dirty="0" smtClean="0"/>
                        <a:t> 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………..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Opravte chyby: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219200"/>
          <a:ext cx="8229600" cy="5039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392"/>
                <a:gridCol w="1152128"/>
                <a:gridCol w="3168352"/>
                <a:gridCol w="1224136"/>
                <a:gridCol w="1152128"/>
                <a:gridCol w="109046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Text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VÚD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Řádný měsíční odpis               ke zřizovacím výdajům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 1 321,-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552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071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FAP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Nákup počítače, podnik je plátce DPH:</a:t>
                      </a:r>
                    </a:p>
                    <a:p>
                      <a:r>
                        <a:rPr lang="cs-CZ" dirty="0" smtClean="0"/>
                        <a:t>a) cena bez DPH</a:t>
                      </a:r>
                    </a:p>
                    <a:p>
                      <a:r>
                        <a:rPr lang="cs-CZ" dirty="0" smtClean="0"/>
                        <a:t>b) + … % DPH </a:t>
                      </a:r>
                    </a:p>
                    <a:p>
                      <a:r>
                        <a:rPr lang="cs-CZ" dirty="0" smtClean="0"/>
                        <a:t>c) 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41 300,-</a:t>
                      </a:r>
                    </a:p>
                    <a:p>
                      <a:pPr algn="r"/>
                      <a:r>
                        <a:rPr lang="cs-CZ" dirty="0" smtClean="0"/>
                        <a:t>………</a:t>
                      </a:r>
                    </a:p>
                    <a:p>
                      <a:pPr algn="r"/>
                      <a:r>
                        <a:rPr lang="cs-CZ" dirty="0" smtClean="0"/>
                        <a:t>………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041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343</a:t>
                      </a:r>
                    </a:p>
                    <a:p>
                      <a:pPr algn="ctr"/>
                      <a:r>
                        <a:rPr lang="cs-CZ" dirty="0" smtClean="0"/>
                        <a:t>321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VBÚ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Zaplacení FAP za nákup počítače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……….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321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221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VPD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Dodavatel, neplátce DPH</a:t>
                      </a:r>
                      <a:r>
                        <a:rPr lang="cs-CZ" baseline="0" dirty="0" smtClean="0"/>
                        <a:t> opravil  kopírovací stroj v hotovosti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 1 760,-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511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221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FAV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Prodej staršího</a:t>
                      </a:r>
                      <a:r>
                        <a:rPr lang="cs-CZ" baseline="0" dirty="0" smtClean="0"/>
                        <a:t>  pracovního stroje (neplátce DPH)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 32</a:t>
                      </a:r>
                      <a:r>
                        <a:rPr lang="cs-CZ" baseline="0" dirty="0" smtClean="0"/>
                        <a:t> 700,-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211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642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Opravte chyby: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219200"/>
          <a:ext cx="8229600" cy="468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408"/>
                <a:gridCol w="1008112"/>
                <a:gridCol w="3456384"/>
                <a:gridCol w="1368152"/>
                <a:gridCol w="936104"/>
                <a:gridCol w="87444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Text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FAP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Nákup pracovního stroje ze států mimo EU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1 654 000,-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042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321.3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VÚD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clo</a:t>
                      </a:r>
                      <a:r>
                        <a:rPr lang="cs-CZ" baseline="0" dirty="0" smtClean="0"/>
                        <a:t> je 5 % z hodnoty dodávky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………..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321.8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VÚD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a) … % DPH na výstupu              (za dodavatele)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………..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343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349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 … % DPH na vstupu (</a:t>
                      </a:r>
                      <a:r>
                        <a:rPr lang="cs-CZ" baseline="0" dirty="0" smtClean="0"/>
                        <a:t>za českou účetní jednotku)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dirty="0" smtClean="0"/>
                        <a:t>………...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349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VÚD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Montáž</a:t>
                      </a:r>
                      <a:r>
                        <a:rPr lang="cs-CZ" baseline="0" dirty="0" smtClean="0"/>
                        <a:t> pracovního stroje,            ve vlastní režii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cs-CZ" dirty="0" smtClean="0"/>
                    </a:p>
                    <a:p>
                      <a:pPr algn="r"/>
                      <a:r>
                        <a:rPr lang="cs-CZ" baseline="0" dirty="0" smtClean="0"/>
                        <a:t> 21 000,- 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042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623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VÚD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stroj byl dán do užívání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……….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022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042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VBÚ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Zaplacení pracovního</a:t>
                      </a:r>
                      <a:r>
                        <a:rPr lang="cs-CZ" baseline="0" dirty="0" smtClean="0"/>
                        <a:t> stroje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1 660 000,-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321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VÚD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Kurzový</a:t>
                      </a:r>
                      <a:r>
                        <a:rPr lang="cs-CZ" baseline="0" dirty="0" smtClean="0"/>
                        <a:t> rozdíl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………..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563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Zaúčtujte vše, co souvisí se zadáním: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Podnik, plátce DPH, nakoupil na fakturu kopírovací stroj (cena bez …. % DPH je 62 000,- Kč). Kopírovací stroj byl nakoupen 2. 1. 2014, týž den byl dán do užívání.               Z odpisového plánu vychází, že účetní odpisy vychází       z pořizovací ceny a doby životnosti, která byla stanovena na 6 let. Dne 1. 10. 2015 byl kopírovací stroj zničen záplavami.  Majetek má podnik pojištěn.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CD2DOIT9\MC9002297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5413" y="3998913"/>
            <a:ext cx="1787525" cy="18208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základních pojmů: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Jak členíme dlouhodobý majetek (DM)?</a:t>
            </a:r>
          </a:p>
          <a:p>
            <a:r>
              <a:rPr lang="cs-CZ" dirty="0" smtClean="0"/>
              <a:t>2. Jaká je pořizovací cena DM z pohledu zákona o daních   z příjmů?</a:t>
            </a:r>
          </a:p>
          <a:p>
            <a:r>
              <a:rPr lang="cs-CZ" dirty="0" smtClean="0"/>
              <a:t>3. Jakými cenami oceňujeme DM?</a:t>
            </a:r>
          </a:p>
          <a:p>
            <a:r>
              <a:rPr lang="cs-CZ" dirty="0" smtClean="0"/>
              <a:t>4. Co vyjadřuje odpis?</a:t>
            </a:r>
          </a:p>
          <a:p>
            <a:r>
              <a:rPr lang="cs-CZ" dirty="0" smtClean="0"/>
              <a:t>5. Co je odpisový plán?</a:t>
            </a:r>
          </a:p>
          <a:p>
            <a:r>
              <a:rPr lang="cs-CZ" dirty="0" smtClean="0"/>
              <a:t>6. Jak vypočítáme zůstatkovou cenu?</a:t>
            </a:r>
          </a:p>
          <a:p>
            <a:r>
              <a:rPr lang="cs-CZ" dirty="0" smtClean="0"/>
              <a:t>7. Vysvětlete rozdíl mezi daňovými a účetními odpisy.</a:t>
            </a:r>
          </a:p>
          <a:p>
            <a:r>
              <a:rPr lang="cs-CZ" dirty="0" smtClean="0"/>
              <a:t>8. Z jakých důvodů je možné vyřadit dlouhodobý majetek?</a:t>
            </a:r>
          </a:p>
          <a:p>
            <a:r>
              <a:rPr lang="cs-CZ" dirty="0" smtClean="0"/>
              <a:t>9. Vysvětlete rozdíl mezi technickým </a:t>
            </a:r>
            <a:r>
              <a:rPr lang="cs-CZ" smtClean="0"/>
              <a:t>zhodnocením            a opravou DM.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            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                   pro střední školy a veřejnost, 1. díl. Znojmo, 2013</a:t>
            </a:r>
          </a:p>
          <a:p>
            <a:r>
              <a:rPr lang="cs-CZ" dirty="0" smtClean="0"/>
              <a:t>Obrázek –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90</TotalTime>
  <Words>781</Words>
  <Application>Microsoft Office PowerPoint</Application>
  <PresentationFormat>Předvádění na obrazovce (4:3)</PresentationFormat>
  <Paragraphs>242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Původ</vt:lpstr>
      <vt:lpstr>Snímek 1</vt:lpstr>
      <vt:lpstr>Anotace:</vt:lpstr>
      <vt:lpstr>DM – opakování a procvičování účtování</vt:lpstr>
      <vt:lpstr>Zaúčtujte následující účetní případy:</vt:lpstr>
      <vt:lpstr>Zaúčtujte následující účetní případy:</vt:lpstr>
      <vt:lpstr>Opravte chyby:</vt:lpstr>
      <vt:lpstr>Opravte chyby:</vt:lpstr>
      <vt:lpstr>Zaúčtujte vše, co souvisí se zadáním:</vt:lpstr>
      <vt:lpstr>Opakování základních pojmů: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DM – samostatná práce</dc:title>
  <dc:creator>jana</dc:creator>
  <cp:lastModifiedBy>Dum</cp:lastModifiedBy>
  <cp:revision>12</cp:revision>
  <dcterms:created xsi:type="dcterms:W3CDTF">2014-01-13T22:18:34Z</dcterms:created>
  <dcterms:modified xsi:type="dcterms:W3CDTF">2014-06-12T11:21:58Z</dcterms:modified>
</cp:coreProperties>
</file>