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notesSlides/notesSlide1.xml" ContentType="application/vnd.openxmlformats-officedocument.presentationml.notesSlide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17"/>
  </p:notesMasterIdLst>
  <p:sldIdLst>
    <p:sldId id="257" r:id="rId2"/>
    <p:sldId id="258" r:id="rId3"/>
    <p:sldId id="260" r:id="rId4"/>
    <p:sldId id="261" r:id="rId5"/>
    <p:sldId id="262" r:id="rId6"/>
    <p:sldId id="263" r:id="rId7"/>
    <p:sldId id="264" r:id="rId8"/>
    <p:sldId id="265" r:id="rId9"/>
    <p:sldId id="266" r:id="rId10"/>
    <p:sldId id="267" r:id="rId11"/>
    <p:sldId id="268" r:id="rId12"/>
    <p:sldId id="269" r:id="rId13"/>
    <p:sldId id="270" r:id="rId14"/>
    <p:sldId id="271" r:id="rId15"/>
    <p:sldId id="274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82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notesMaster" Target="notesMasters/notesMaster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3FDD0E7-FE33-4A65-A8B3-2A4E76D34C9A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FF4F07F-39CC-4FF4-8DE6-0FECAFD64097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170" name="Zástupný symbol pro obrázek snímku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</p:spPr>
      </p:sp>
      <p:sp>
        <p:nvSpPr>
          <p:cNvPr id="7171" name="Zástupný symbol pro poznámky 2"/>
          <p:cNvSpPr>
            <a:spLocks noGrp="1"/>
          </p:cNvSpPr>
          <p:nvPr>
            <p:ph type="body" idx="1"/>
          </p:nvPr>
        </p:nvSpPr>
        <p:spPr bwMode="auto">
          <a:noFill/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cs-CZ" smtClean="0"/>
          </a:p>
        </p:txBody>
      </p:sp>
      <p:sp>
        <p:nvSpPr>
          <p:cNvPr id="7172" name="Zástupný symbol pro číslo snímku 3"/>
          <p:cNvSpPr>
            <a:spLocks noGrp="1"/>
          </p:cNvSpPr>
          <p:nvPr>
            <p:ph type="sldNum" sz="quarter" idx="5"/>
          </p:nvPr>
        </p:nvSpPr>
        <p:spPr bwMode="auto">
          <a:ln>
            <a:miter lim="800000"/>
            <a:headEnd/>
            <a:tailEnd/>
          </a:ln>
        </p:spPr>
        <p:txBody>
          <a:bodyPr wrap="square" numCol="1" anchorCtr="0" compatLnSpc="1">
            <a:prstTxWarp prst="textNoShape">
              <a:avLst/>
            </a:prstTxWarp>
          </a:bodyPr>
          <a:lstStyle/>
          <a:p>
            <a:pPr fontAlgn="base">
              <a:spcBef>
                <a:spcPct val="0"/>
              </a:spcBef>
              <a:spcAft>
                <a:spcPct val="0"/>
              </a:spcAft>
              <a:defRPr/>
            </a:pPr>
            <a:fld id="{8D1577C9-7226-4A98-A9E3-BF5602DB27AC}" type="slidenum">
              <a:rPr lang="cs-CZ" smtClean="0"/>
              <a:pPr fontAlgn="base">
                <a:spcBef>
                  <a:spcPct val="0"/>
                </a:spcBef>
                <a:spcAft>
                  <a:spcPct val="0"/>
                </a:spcAft>
                <a:defRPr/>
              </a:pPr>
              <a:t>1</a:t>
            </a:fld>
            <a:endParaRPr lang="cs-CZ" smtClean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533400" y="1371600"/>
            <a:ext cx="7851648" cy="1828800"/>
          </a:xfrm>
          <a:ln>
            <a:noFill/>
          </a:ln>
        </p:spPr>
        <p:txBody>
          <a:bodyPr vert="horz" tIns="0" rIns="18288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  <a:contourClr>
                <a:schemeClr val="tx2"/>
              </a:contourClr>
            </a:sp3d>
          </a:bodyPr>
          <a:lstStyle>
            <a:lvl1pPr algn="r" rtl="0">
              <a:spcBef>
                <a:spcPct val="0"/>
              </a:spcBef>
              <a:buNone/>
              <a:defRPr sz="5600" b="1">
                <a:ln>
                  <a:noFill/>
                </a:ln>
                <a:solidFill>
                  <a:schemeClr val="accent3">
                    <a:tint val="90000"/>
                    <a:satMod val="120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533400" y="3228536"/>
            <a:ext cx="7854696" cy="1752600"/>
          </a:xfrm>
        </p:spPr>
        <p:txBody>
          <a:bodyPr lIns="0" rIns="18288"/>
          <a:lstStyle>
            <a:lvl1pPr marL="0" marR="45720" indent="0" algn="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352" y="1316736"/>
            <a:ext cx="7772400" cy="1362456"/>
          </a:xfrm>
          <a:ln>
            <a:noFill/>
          </a:ln>
        </p:spPr>
        <p:txBody>
          <a:bodyPr vert="horz" tIns="0" bIns="0" anchor="b">
            <a:no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bevelT w="38100" h="38100"/>
            </a:sp3d>
          </a:bodyPr>
          <a:lstStyle>
            <a:lvl1pPr algn="l" rtl="0">
              <a:spcBef>
                <a:spcPct val="0"/>
              </a:spcBef>
              <a:buNone/>
              <a:defRPr lang="en-US" sz="5600" b="1" cap="none" baseline="0" dirty="0">
                <a:ln w="635">
                  <a:noFill/>
                </a:ln>
                <a:solidFill>
                  <a:schemeClr val="accent4">
                    <a:tint val="90000"/>
                    <a:satMod val="125000"/>
                  </a:schemeClr>
                </a:solidFill>
                <a:effectLst>
                  <a:outerShdw blurRad="38100" dist="25400" dir="5400000" algn="tl" rotWithShape="0">
                    <a:srgbClr val="000000">
                      <a:alpha val="43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530352" y="2704664"/>
            <a:ext cx="7772400" cy="1509712"/>
          </a:xfrm>
        </p:spPr>
        <p:txBody>
          <a:bodyPr lIns="45720" rIns="45720" anchor="t"/>
          <a:lstStyle>
            <a:lvl1pPr marL="0" indent="0">
              <a:buNone/>
              <a:defRPr sz="22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920085"/>
            <a:ext cx="4038600" cy="4434840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</p:spPr>
        <p:txBody>
          <a:bodyPr tIns="45720" anchor="b"/>
          <a:lstStyle>
            <a:lvl1pPr>
              <a:defRPr/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855248"/>
            <a:ext cx="4040188" cy="659352"/>
          </a:xfrm>
        </p:spPr>
        <p:txBody>
          <a:bodyPr lIns="45720" tIns="0" rIns="45720" bIns="0" anchor="ctr">
            <a:noAutofit/>
          </a:bodyPr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5" y="1859757"/>
            <a:ext cx="4041775" cy="654843"/>
          </a:xfrm>
        </p:spPr>
        <p:txBody>
          <a:bodyPr lIns="45720" tIns="0" rIns="45720" bIns="0" anchor="ctr"/>
          <a:lstStyle>
            <a:lvl1pPr marL="0" indent="0">
              <a:buNone/>
              <a:defRPr sz="2400" b="1" cap="none" baseline="0">
                <a:solidFill>
                  <a:schemeClr val="tx2"/>
                </a:solidFill>
                <a:effectLst/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2514600"/>
            <a:ext cx="4040188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514600"/>
            <a:ext cx="4041775" cy="3845720"/>
          </a:xfrm>
        </p:spPr>
        <p:txBody>
          <a:bodyPr tIns="0"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704088"/>
            <a:ext cx="8305800" cy="1143000"/>
          </a:xfrm>
        </p:spPr>
        <p:txBody>
          <a:bodyPr vert="horz" tIns="45720" bIns="0" anchor="b">
            <a:normAutofit/>
            <a:scene3d>
              <a:camera prst="orthographicFront"/>
              <a:lightRig rig="freezing" dir="t">
                <a:rot lat="0" lon="0" rev="5640000"/>
              </a:lightRig>
            </a:scene3d>
            <a:sp3d prstMaterial="flat">
              <a:contourClr>
                <a:schemeClr val="tx2"/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50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5800" y="514352"/>
            <a:ext cx="2743200" cy="1162050"/>
          </a:xfrm>
        </p:spPr>
        <p:txBody>
          <a:bodyPr lIns="0" anchor="b">
            <a:noAutofit/>
          </a:bodyPr>
          <a:lstStyle>
            <a:lvl1pPr algn="l" rtl="0">
              <a:spcBef>
                <a:spcPct val="0"/>
              </a:spcBef>
              <a:buNone/>
              <a:defRPr sz="2600" b="0">
                <a:ln>
                  <a:noFill/>
                </a:ln>
                <a:solidFill>
                  <a:schemeClr val="tx2"/>
                </a:solidFill>
                <a:effectLst/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5800" y="1676400"/>
            <a:ext cx="2743200" cy="4572000"/>
          </a:xfrm>
        </p:spPr>
        <p:txBody>
          <a:bodyPr lIns="18288" rIns="18288"/>
          <a:lstStyle>
            <a:lvl1pPr marL="0" indent="0" algn="l">
              <a:buNone/>
              <a:defRPr sz="1400"/>
            </a:lvl1pPr>
            <a:lvl2pPr indent="0" algn="l">
              <a:buNone/>
              <a:defRPr sz="1200"/>
            </a:lvl2pPr>
            <a:lvl3pPr indent="0" algn="l">
              <a:buNone/>
              <a:defRPr sz="1000"/>
            </a:lvl3pPr>
            <a:lvl4pPr indent="0" algn="l">
              <a:buNone/>
              <a:defRPr sz="900"/>
            </a:lvl4pPr>
            <a:lvl5pPr indent="0" algn="l"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3575050" y="1676400"/>
            <a:ext cx="5111750" cy="4572000"/>
          </a:xfrm>
        </p:spPr>
        <p:txBody>
          <a:bodyPr tIns="0"/>
          <a:lstStyle>
            <a:lvl1pPr>
              <a:defRPr sz="2800"/>
            </a:lvl1pPr>
            <a:lvl2pPr>
              <a:defRPr sz="2600"/>
            </a:lvl2pPr>
            <a:lvl3pPr>
              <a:defRPr sz="24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Obdélník s odříznutým a zakulaceným jedním rohem 8"/>
          <p:cNvSpPr/>
          <p:nvPr/>
        </p:nvSpPr>
        <p:spPr>
          <a:xfrm rot="420000" flipV="1">
            <a:off x="3165753" y="1108077"/>
            <a:ext cx="5257800" cy="4114800"/>
          </a:xfrm>
          <a:prstGeom prst="snipRoundRect">
            <a:avLst>
              <a:gd name="adj1" fmla="val 0"/>
              <a:gd name="adj2" fmla="val 3646"/>
            </a:avLst>
          </a:prstGeom>
          <a:solidFill>
            <a:srgbClr val="FFFFFF"/>
          </a:solidFill>
          <a:ln w="3175" cap="rnd" cmpd="sng" algn="ctr">
            <a:solidFill>
              <a:srgbClr val="C0C0C0"/>
            </a:solidFill>
            <a:prstDash val="solid"/>
          </a:ln>
          <a:effectLst>
            <a:outerShdw blurRad="63500" dist="38500" dir="7500000" sx="98500" sy="100080" kx="100000" algn="tl" rotWithShape="0">
              <a:srgbClr val="000000">
                <a:alpha val="25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ravoúhlý trojúhelník 11"/>
          <p:cNvSpPr/>
          <p:nvPr/>
        </p:nvSpPr>
        <p:spPr>
          <a:xfrm rot="420000" flipV="1">
            <a:off x="8004134" y="5359769"/>
            <a:ext cx="155448" cy="155448"/>
          </a:xfrm>
          <a:prstGeom prst="rtTriangle">
            <a:avLst/>
          </a:prstGeom>
          <a:solidFill>
            <a:srgbClr val="FFFFFF"/>
          </a:solidFill>
          <a:ln w="12700" cap="flat" cmpd="sng" algn="ctr">
            <a:solidFill>
              <a:srgbClr val="FFFFFF"/>
            </a:solidFill>
            <a:prstDash val="solid"/>
            <a:bevel/>
          </a:ln>
          <a:effectLst>
            <a:outerShdw blurRad="19685" dist="6350" dir="12900000" algn="tl" rotWithShape="0">
              <a:srgbClr val="000000">
                <a:alpha val="47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09600" y="1176996"/>
            <a:ext cx="2212848" cy="1582621"/>
          </a:xfrm>
        </p:spPr>
        <p:txBody>
          <a:bodyPr vert="horz" lIns="45720" tIns="45720" rIns="45720" bIns="45720" anchor="b"/>
          <a:lstStyle>
            <a:lvl1pPr algn="l">
              <a:buNone/>
              <a:defRPr sz="20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09600" y="2828785"/>
            <a:ext cx="2209800" cy="2179320"/>
          </a:xfrm>
        </p:spPr>
        <p:txBody>
          <a:bodyPr lIns="64008" rIns="45720" bIns="45720" anchor="t"/>
          <a:lstStyle>
            <a:lvl1pPr marL="0" indent="0" algn="l">
              <a:spcBef>
                <a:spcPts val="250"/>
              </a:spcBef>
              <a:buFontTx/>
              <a:buNone/>
              <a:defRPr sz="13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8077200" y="6356350"/>
            <a:ext cx="609600" cy="365125"/>
          </a:xfrm>
        </p:spPr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 rot="420000">
            <a:off x="3485793" y="1199517"/>
            <a:ext cx="4617720" cy="3931920"/>
          </a:xfrm>
          <a:prstGeom prst="rect">
            <a:avLst/>
          </a:prstGeom>
          <a:solidFill>
            <a:schemeClr val="bg2"/>
          </a:solidFill>
          <a:ln w="3000" cap="rnd">
            <a:solidFill>
              <a:srgbClr val="C0C0C0"/>
            </a:solidFill>
            <a:round/>
          </a:ln>
          <a:effectLst/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10" name="Volný tvar 9"/>
          <p:cNvSpPr>
            <a:spLocks/>
          </p:cNvSpPr>
          <p:nvPr/>
        </p:nvSpPr>
        <p:spPr bwMode="auto">
          <a:xfrm flipV="1">
            <a:off x="-9525" y="5816600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11" name="Volný tvar 10"/>
          <p:cNvSpPr>
            <a:spLocks/>
          </p:cNvSpPr>
          <p:nvPr/>
        </p:nvSpPr>
        <p:spPr bwMode="auto">
          <a:xfrm flipV="1">
            <a:off x="4381500" y="6219825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914401"/>
            <a:ext cx="2057400" cy="5211763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914401"/>
            <a:ext cx="6019800" cy="5211763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Volný tvar 6"/>
          <p:cNvSpPr>
            <a:spLocks/>
          </p:cNvSpPr>
          <p:nvPr/>
        </p:nvSpPr>
        <p:spPr bwMode="auto">
          <a:xfrm>
            <a:off x="-9525" y="-7144"/>
            <a:ext cx="9163050" cy="104140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6" y="2"/>
              </a:cxn>
              <a:cxn ang="0">
                <a:pos x="2542" y="0"/>
              </a:cxn>
              <a:cxn ang="0">
                <a:pos x="4374" y="367"/>
              </a:cxn>
              <a:cxn ang="0">
                <a:pos x="5766" y="55"/>
              </a:cxn>
              <a:cxn ang="0">
                <a:pos x="5772" y="213"/>
              </a:cxn>
              <a:cxn ang="0">
                <a:pos x="4302" y="439"/>
              </a:cxn>
              <a:cxn ang="0">
                <a:pos x="1488" y="201"/>
              </a:cxn>
              <a:cxn ang="0">
                <a:pos x="0" y="656"/>
              </a:cxn>
              <a:cxn ang="0">
                <a:pos x="6" y="2"/>
              </a:cxn>
            </a:cxnLst>
            <a:rect l="0" t="0" r="0" b="0"/>
            <a:pathLst>
              <a:path w="5772" h="656">
                <a:moveTo>
                  <a:pt x="6" y="2"/>
                </a:moveTo>
                <a:lnTo>
                  <a:pt x="2542" y="0"/>
                </a:lnTo>
                <a:cubicBezTo>
                  <a:pt x="2746" y="101"/>
                  <a:pt x="3828" y="367"/>
                  <a:pt x="4374" y="367"/>
                </a:cubicBezTo>
                <a:cubicBezTo>
                  <a:pt x="4920" y="367"/>
                  <a:pt x="5526" y="152"/>
                  <a:pt x="5766" y="55"/>
                </a:cubicBezTo>
                <a:lnTo>
                  <a:pt x="5772" y="213"/>
                </a:lnTo>
                <a:cubicBezTo>
                  <a:pt x="5670" y="257"/>
                  <a:pt x="5016" y="441"/>
                  <a:pt x="4302" y="439"/>
                </a:cubicBezTo>
                <a:cubicBezTo>
                  <a:pt x="3588" y="437"/>
                  <a:pt x="2205" y="165"/>
                  <a:pt x="1488" y="201"/>
                </a:cubicBezTo>
                <a:cubicBezTo>
                  <a:pt x="750" y="209"/>
                  <a:pt x="270" y="482"/>
                  <a:pt x="0" y="656"/>
                </a:cubicBezTo>
                <a:lnTo>
                  <a:pt x="6" y="2"/>
                </a:lnTo>
                <a:close/>
              </a:path>
            </a:pathLst>
          </a:custGeom>
          <a:gradFill>
            <a:gsLst>
              <a:gs pos="0">
                <a:schemeClr val="accent2">
                  <a:shade val="50000"/>
                  <a:alpha val="45000"/>
                  <a:satMod val="120000"/>
                </a:schemeClr>
              </a:gs>
              <a:gs pos="100000">
                <a:schemeClr val="accent3">
                  <a:shade val="80000"/>
                  <a:alpha val="55000"/>
                  <a:satMod val="155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381500" y="-7144"/>
            <a:ext cx="4762500" cy="638175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1668" y="564"/>
              </a:cxn>
              <a:cxn ang="0">
                <a:pos x="3000" y="186"/>
              </a:cxn>
              <a:cxn ang="0">
                <a:pos x="3000" y="6"/>
              </a:cxn>
              <a:cxn ang="0">
                <a:pos x="0" y="0"/>
              </a:cxn>
            </a:cxnLst>
            <a:rect l="0" t="0" r="0" b="0"/>
            <a:pathLst>
              <a:path w="3000" h="595">
                <a:moveTo>
                  <a:pt x="0" y="0"/>
                </a:moveTo>
                <a:cubicBezTo>
                  <a:pt x="174" y="102"/>
                  <a:pt x="1168" y="533"/>
                  <a:pt x="1668" y="564"/>
                </a:cubicBezTo>
                <a:cubicBezTo>
                  <a:pt x="2168" y="595"/>
                  <a:pt x="2778" y="279"/>
                  <a:pt x="3000" y="186"/>
                </a:cubicBezTo>
                <a:lnTo>
                  <a:pt x="3000" y="6"/>
                </a:lnTo>
                <a:lnTo>
                  <a:pt x="0" y="0"/>
                </a:lnTo>
                <a:close/>
              </a:path>
            </a:pathLst>
          </a:custGeom>
          <a:gradFill>
            <a:gsLst>
              <a:gs pos="0">
                <a:schemeClr val="accent3">
                  <a:shade val="50000"/>
                  <a:alpha val="30000"/>
                  <a:satMod val="130000"/>
                </a:schemeClr>
              </a:gs>
              <a:gs pos="80000">
                <a:schemeClr val="accent2">
                  <a:shade val="75000"/>
                  <a:alpha val="45000"/>
                  <a:satMod val="140000"/>
                </a:schemeClr>
              </a:gs>
            </a:gsLst>
            <a:lin ang="5400000" scaled="1"/>
          </a:gra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marL="0" algn="l" rtl="0" eaLnBrk="1" latinLnBrk="0" hangingPunct="1"/>
            <a:endParaRPr kumimoji="0" lang="en-US">
              <a:solidFill>
                <a:schemeClr val="tx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704088"/>
            <a:ext cx="8229600" cy="1143000"/>
          </a:xfrm>
          <a:prstGeom prst="rect">
            <a:avLst/>
          </a:prstGeom>
        </p:spPr>
        <p:txBody>
          <a:bodyPr vert="horz" lIns="0" rIns="0" bIns="0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935480"/>
            <a:ext cx="8229600" cy="438912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18A2481B-5154-415F-B752-558547769AA3}" type="datetimeFigureOut">
              <a:rPr lang="cs-CZ" smtClean="0"/>
              <a:pPr/>
              <a:t>18.4.2014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2667000" y="6356350"/>
            <a:ext cx="33528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l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7924800" y="6356350"/>
            <a:ext cx="762000" cy="365125"/>
          </a:xfrm>
          <a:prstGeom prst="rect">
            <a:avLst/>
          </a:prstGeom>
        </p:spPr>
        <p:txBody>
          <a:bodyPr vert="horz" lIns="0" tIns="0" rIns="0" bIns="0" anchor="b"/>
          <a:lstStyle>
            <a:lvl1pPr algn="r" eaLnBrk="1" latinLnBrk="0" hangingPunct="1">
              <a:defRPr kumimoji="0" sz="1200">
                <a:solidFill>
                  <a:schemeClr val="tx2">
                    <a:shade val="90000"/>
                  </a:schemeClr>
                </a:solidFill>
              </a:defRPr>
            </a:lvl1pPr>
          </a:lstStyle>
          <a:p>
            <a:fld id="{20264769-77EF-4CD0-90DE-F7D7F2D423C4}" type="slidenum">
              <a:rPr lang="cs-CZ" smtClean="0"/>
              <a:pPr/>
              <a:t>‹#›</a:t>
            </a:fld>
            <a:endParaRPr lang="cs-CZ"/>
          </a:p>
        </p:txBody>
      </p:sp>
      <p:grpSp>
        <p:nvGrpSpPr>
          <p:cNvPr id="2" name="Skupina 1"/>
          <p:cNvGrpSpPr/>
          <p:nvPr/>
        </p:nvGrpSpPr>
        <p:grpSpPr>
          <a:xfrm>
            <a:off x="-19017" y="202408"/>
            <a:ext cx="9180548" cy="649224"/>
            <a:chOff x="-19045" y="216550"/>
            <a:chExt cx="9180548" cy="649224"/>
          </a:xfrm>
        </p:grpSpPr>
        <p:sp>
          <p:nvSpPr>
            <p:cNvPr id="12" name="Volný tvar 11"/>
            <p:cNvSpPr>
              <a:spLocks/>
            </p:cNvSpPr>
            <p:nvPr/>
          </p:nvSpPr>
          <p:spPr bwMode="auto">
            <a:xfrm rot="21435692">
              <a:off x="-19045" y="216550"/>
              <a:ext cx="9163050" cy="649224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966"/>
                </a:cxn>
                <a:cxn ang="0">
                  <a:pos x="1608" y="282"/>
                </a:cxn>
                <a:cxn ang="0">
                  <a:pos x="4110" y="1008"/>
                </a:cxn>
                <a:cxn ang="0">
                  <a:pos x="5772" y="0"/>
                </a:cxn>
              </a:cxnLst>
              <a:rect l="0" t="0" r="0" b="0"/>
              <a:pathLst>
                <a:path w="5772" h="1055">
                  <a:moveTo>
                    <a:pt x="0" y="966"/>
                  </a:moveTo>
                  <a:cubicBezTo>
                    <a:pt x="282" y="738"/>
                    <a:pt x="923" y="275"/>
                    <a:pt x="1608" y="282"/>
                  </a:cubicBezTo>
                  <a:cubicBezTo>
                    <a:pt x="2293" y="289"/>
                    <a:pt x="3416" y="1055"/>
                    <a:pt x="4110" y="1008"/>
                  </a:cubicBezTo>
                  <a:cubicBezTo>
                    <a:pt x="4804" y="961"/>
                    <a:pt x="5426" y="210"/>
                    <a:pt x="5772" y="0"/>
                  </a:cubicBezTo>
                </a:path>
              </a:pathLst>
            </a:custGeom>
            <a:noFill/>
            <a:ln w="10795" cap="flat" cmpd="sng" algn="ctr">
              <a:gradFill>
                <a:gsLst>
                  <a:gs pos="74000">
                    <a:schemeClr val="accent3">
                      <a:shade val="75000"/>
                    </a:schemeClr>
                  </a:gs>
                  <a:gs pos="86000">
                    <a:schemeClr val="tx1">
                      <a:alpha val="29000"/>
                    </a:schemeClr>
                  </a:gs>
                  <a:gs pos="16000">
                    <a:schemeClr val="accent2">
                      <a:shade val="75000"/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  <p:sp>
          <p:nvSpPr>
            <p:cNvPr id="13" name="Volný tvar 12"/>
            <p:cNvSpPr>
              <a:spLocks/>
            </p:cNvSpPr>
            <p:nvPr/>
          </p:nvSpPr>
          <p:spPr bwMode="auto">
            <a:xfrm rot="21435692">
              <a:off x="-14309" y="290003"/>
              <a:ext cx="9175812" cy="530352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732"/>
                </a:cxn>
                <a:cxn ang="0">
                  <a:pos x="1638" y="228"/>
                </a:cxn>
                <a:cxn ang="0">
                  <a:pos x="4122" y="816"/>
                </a:cxn>
                <a:cxn ang="0">
                  <a:pos x="5766" y="0"/>
                </a:cxn>
              </a:cxnLst>
              <a:rect l="0" t="0" r="0" b="0"/>
              <a:pathLst>
                <a:path w="5766" h="854">
                  <a:moveTo>
                    <a:pt x="0" y="732"/>
                  </a:moveTo>
                  <a:cubicBezTo>
                    <a:pt x="273" y="647"/>
                    <a:pt x="951" y="214"/>
                    <a:pt x="1638" y="228"/>
                  </a:cubicBezTo>
                  <a:cubicBezTo>
                    <a:pt x="2325" y="242"/>
                    <a:pt x="3434" y="854"/>
                    <a:pt x="4122" y="816"/>
                  </a:cubicBezTo>
                  <a:cubicBezTo>
                    <a:pt x="4810" y="778"/>
                    <a:pt x="5424" y="170"/>
                    <a:pt x="5766" y="0"/>
                  </a:cubicBezTo>
                </a:path>
              </a:pathLst>
            </a:custGeom>
            <a:noFill/>
            <a:ln w="9525" cap="flat" cmpd="sng" algn="ctr">
              <a:gradFill>
                <a:gsLst>
                  <a:gs pos="74000">
                    <a:schemeClr val="accent4"/>
                  </a:gs>
                  <a:gs pos="44000">
                    <a:schemeClr val="accent1"/>
                  </a:gs>
                  <a:gs pos="33000">
                    <a:schemeClr val="accent2">
                      <a:alpha val="56000"/>
                    </a:schemeClr>
                  </a:gs>
                </a:gsLst>
                <a:lin ang="5400000" scaled="1"/>
              </a:gradFill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/>
            <a:p>
              <a:endParaRPr kumimoji="0" lang="en-US"/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rtl="0" eaLnBrk="1" latinLnBrk="0" hangingPunct="1">
        <a:spcBef>
          <a:spcPct val="0"/>
        </a:spcBef>
        <a:buNone/>
        <a:defRPr kumimoji="0" sz="5000" b="0" kern="1200">
          <a:ln>
            <a:noFill/>
          </a:ln>
          <a:solidFill>
            <a:schemeClr val="tx2"/>
          </a:solidFill>
          <a:effectLst/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3"/>
        </a:buClr>
        <a:buSzPct val="95000"/>
        <a:buFont typeface="Wingdings 2"/>
        <a:buChar char="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46888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246888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210312" algn="l" rtl="0" eaLnBrk="1" latinLnBrk="0" hangingPunct="1">
        <a:spcBef>
          <a:spcPct val="20000"/>
        </a:spcBef>
        <a:buClr>
          <a:schemeClr val="accent3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210312" algn="l" rtl="0" eaLnBrk="1" latinLnBrk="0" hangingPunct="1">
        <a:spcBef>
          <a:spcPct val="20000"/>
        </a:spcBef>
        <a:buClr>
          <a:schemeClr val="accent4"/>
        </a:buClr>
        <a:buSzPct val="65000"/>
        <a:buFont typeface="Wingdings 2"/>
        <a:buChar char="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210312" algn="l" rtl="0" eaLnBrk="1" latinLnBrk="0" hangingPunct="1">
        <a:spcBef>
          <a:spcPct val="20000"/>
        </a:spcBef>
        <a:buClr>
          <a:schemeClr val="accent5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94560" indent="-182880" algn="l" rtl="0" eaLnBrk="1" latinLnBrk="0" hangingPunct="1">
        <a:spcBef>
          <a:spcPct val="20000"/>
        </a:spcBef>
        <a:buClr>
          <a:schemeClr val="tx2"/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468880" indent="-182880" algn="l" rtl="0" eaLnBrk="1" latinLnBrk="0" hangingPunct="1">
        <a:spcBef>
          <a:spcPct val="20000"/>
        </a:spcBef>
        <a:buClr>
          <a:schemeClr val="tx2"/>
        </a:buClr>
        <a:buFontTx/>
        <a:buChar char="•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511300"/>
          </a:xfrm>
          <a:ln>
            <a:solidFill>
              <a:schemeClr val="bg1"/>
            </a:solidFill>
          </a:ln>
        </p:spPr>
        <p:txBody>
          <a:bodyPr/>
          <a:lstStyle/>
          <a:p>
            <a:pPr eaLnBrk="1" hangingPunct="1"/>
            <a:endParaRPr lang="cs-CZ" smtClean="0"/>
          </a:p>
        </p:txBody>
      </p:sp>
      <p:pic>
        <p:nvPicPr>
          <p:cNvPr id="5123" name="Picture 2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531938" y="260350"/>
            <a:ext cx="6081712" cy="1485900"/>
          </a:xfrm>
          <a:prstGeom prst="rect">
            <a:avLst/>
          </a:prstGeom>
          <a:solidFill>
            <a:srgbClr val="FFFFFF"/>
          </a:solidFill>
          <a:ln w="9525">
            <a:noFill/>
            <a:miter lim="800000"/>
            <a:headEnd/>
            <a:tailEnd/>
          </a:ln>
        </p:spPr>
      </p:pic>
      <p:graphicFrame>
        <p:nvGraphicFramePr>
          <p:cNvPr id="10" name="Tabulka 9"/>
          <p:cNvGraphicFramePr>
            <a:graphicFrameLocks noGrp="1"/>
          </p:cNvGraphicFramePr>
          <p:nvPr/>
        </p:nvGraphicFramePr>
        <p:xfrm>
          <a:off x="1258888" y="2133600"/>
          <a:ext cx="6697662" cy="4250820"/>
        </p:xfrm>
        <a:graphic>
          <a:graphicData uri="http://schemas.openxmlformats.org/drawingml/2006/table">
            <a:tbl>
              <a:tblPr/>
              <a:tblGrid>
                <a:gridCol w="2462212"/>
                <a:gridCol w="4235450"/>
              </a:tblGrid>
              <a:tr h="6477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Gymnázium, střední odborná škola, střední odborné učiliště a vyšší odborná škola, Hořice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CZ.1.07/1.5.00/34.0873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pitchFamily="34" charset="0"/>
                          <a:ea typeface="Calibri" pitchFamily="34" charset="0"/>
                          <a:cs typeface="Arial" pitchFamily="34" charset="0"/>
                        </a:rPr>
                        <a:t>Název materiálu</a:t>
                      </a: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VY_32_INOVACE_03.01.17, ovoce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Autor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Ing. Blanka </a:t>
                      </a:r>
                      <a:r>
                        <a:rPr kumimoji="0" lang="cs-CZ" sz="1600" b="0" i="0" u="none" strike="noStrike" cap="none" normalizeH="0" baseline="0" dirty="0" err="1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Kožíšková</a:t>
                      </a:r>
                      <a:endParaRPr kumimoji="0" lang="cs-CZ" sz="16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Tematická oblast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pro 2.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ročník oboru prodavač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2.ročník 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Datum tvorby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Srpen 2013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je určen k výuce předmětu </a:t>
                      </a:r>
                      <a:r>
                        <a:rPr kumimoji="0" lang="cs-CZ" sz="16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Zbožíznalství   </a:t>
                      </a:r>
                      <a:r>
                        <a:rPr kumimoji="0" lang="cs-CZ" sz="16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učebního oboru Prodavač.</a:t>
                      </a: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3200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ts val="338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pitchFamily="34" charset="0"/>
                          <a:cs typeface="Times New Roman" pitchFamily="18" charset="0"/>
                        </a:rPr>
                        <a:t>Metodický pokyn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1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Materiál obsahuje výklad látky i otázky k procvičení </a:t>
                      </a:r>
                      <a:r>
                        <a:rPr kumimoji="0" lang="cs-CZ" sz="11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Calibri" pitchFamily="34" charset="0"/>
                          <a:cs typeface="Times New Roman" pitchFamily="18" charset="0"/>
                        </a:rPr>
                        <a:t>a opakování.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anchor="ctr"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Učební materiál se věnuje ovoci. Vysvětluje jeho význam ve výživě, uvádí požadavky na prodávané ovoce, rozděluje ho do skupin, seznamuje s jeho rozdělením do skupin a jednotlivými tržními druhy.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Význam ovoce ve výživě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Ovoce patří k potravinám rostlinného původu. </a:t>
            </a:r>
          </a:p>
          <a:p>
            <a:r>
              <a:rPr lang="cs-CZ" dirty="0" smtClean="0"/>
              <a:t>Jednou z jeho významných složek je celulóza, která je sice pro lidský organismus nestravitelná, ale má značný význam pro správné fungování trávicí soustavy.</a:t>
            </a:r>
          </a:p>
          <a:p>
            <a:r>
              <a:rPr lang="cs-CZ" dirty="0" smtClean="0"/>
              <a:t>Ovoce je po zelenině nejbohatším zdrojem vitaminů.</a:t>
            </a:r>
          </a:p>
          <a:p>
            <a:r>
              <a:rPr lang="cs-CZ" dirty="0" smtClean="0"/>
              <a:t>Významný je i obsah minerálních látek (draslík, fosfor, hořčík).</a:t>
            </a:r>
          </a:p>
          <a:p>
            <a:r>
              <a:rPr lang="cs-CZ" dirty="0" smtClean="0"/>
              <a:t>Energetická hodnota se liší – podle obsahu sacharidů a tuků (ořechy).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Požadavky na prodej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Prodávané ovoce musí být: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zralé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celé 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čisté</a:t>
            </a:r>
          </a:p>
          <a:p>
            <a:pPr>
              <a:buNone/>
            </a:pPr>
            <a:r>
              <a:rPr lang="cs-CZ" dirty="0" smtClean="0"/>
              <a:t>nesmí být: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poškozeno chorobami ani škůdci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nahnilé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plesnivé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 nesmí mít cizí chuť ani pach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dirty="0" smtClean="0"/>
              <a:t>Rozdělení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Podle místa, kde se ovoce pěstuje či roste se rozlišuje:</a:t>
            </a:r>
          </a:p>
          <a:p>
            <a:pPr marL="514350" indent="-514350">
              <a:buAutoNum type="alphaLcParenR"/>
            </a:pPr>
            <a:r>
              <a:rPr lang="cs-CZ" u="sng" dirty="0" smtClean="0"/>
              <a:t>Domácí ovoce </a:t>
            </a:r>
            <a:r>
              <a:rPr lang="cs-CZ" dirty="0" smtClean="0"/>
              <a:t>– dále se dělí na: 1. jádrové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     2. peckové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     3. bobulové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     4. skořápkové</a:t>
            </a:r>
          </a:p>
          <a:p>
            <a:pPr marL="514350" indent="-514350">
              <a:buNone/>
            </a:pPr>
            <a:r>
              <a:rPr lang="cs-CZ" dirty="0" smtClean="0"/>
              <a:t>b)   </a:t>
            </a:r>
            <a:r>
              <a:rPr lang="cs-CZ" u="sng" dirty="0" smtClean="0"/>
              <a:t>Jižní ovoce </a:t>
            </a:r>
            <a:r>
              <a:rPr lang="cs-CZ" dirty="0" smtClean="0"/>
              <a:t>-  dále se dělí na: 1. citrusové plody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2. ostatní tropické ovoce</a:t>
            </a:r>
          </a:p>
          <a:p>
            <a:pPr marL="514350" indent="-514350">
              <a:buNone/>
            </a:pPr>
            <a:r>
              <a:rPr lang="cs-CZ" dirty="0" smtClean="0"/>
              <a:t>                                                       3. sušené jižní plody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u="sng" dirty="0" smtClean="0"/>
              <a:t>Jádrové ovoce</a:t>
            </a:r>
          </a:p>
          <a:p>
            <a:pPr marL="514350" indent="-514350">
              <a:buNone/>
            </a:pPr>
            <a:r>
              <a:rPr lang="cs-CZ" dirty="0" smtClean="0"/>
              <a:t>      Plody jádrového ovoce – tzv. malvice – mají šťavnatou dužinu, ve které je uložena jaderník. Jejich povrch je krytý pevnou slupkou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jablka – rozlišuje rané (letní), polorané (podzimní) a pozdní (zimní) odrůdy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hrušky – stejné dělení</a:t>
            </a:r>
          </a:p>
          <a:p>
            <a:pPr marL="514350" indent="-514350">
              <a:buNone/>
            </a:pPr>
            <a:r>
              <a:rPr lang="cs-CZ" dirty="0" smtClean="0"/>
              <a:t>      Trvanlivost jádrového ovoce záleží na druhu (odrůdě) a způsobu uskladnění.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2) Peckové ovoce</a:t>
            </a:r>
          </a:p>
          <a:p>
            <a:pPr>
              <a:buNone/>
            </a:pPr>
            <a:r>
              <a:rPr lang="cs-CZ" dirty="0" smtClean="0"/>
              <a:t>   Plody mají v měkké šťavnaté dužině uloženo v pecce jádro. Slupka plodů je tenká.</a:t>
            </a:r>
          </a:p>
          <a:p>
            <a:pPr>
              <a:buNone/>
            </a:pPr>
            <a:r>
              <a:rPr lang="cs-CZ" dirty="0" smtClean="0"/>
              <a:t>   Podle charakteru slupky se rozlišují druhy: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 ojíněnou slupkou (švestky)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 neojíněnou slupkou (třešně, višně)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 plstnatou slupkou (meruňky, broskve)</a:t>
            </a:r>
          </a:p>
          <a:p>
            <a:pPr>
              <a:buNone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3) Bobulové ovoce</a:t>
            </a:r>
          </a:p>
          <a:p>
            <a:pPr>
              <a:buNone/>
            </a:pPr>
            <a:r>
              <a:rPr lang="cs-CZ" dirty="0" smtClean="0"/>
              <a:t>Rozlišujeme: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bobule pravé jednotlivé (hroznové víno, rybíz, angrešt, borůvky, brusinky)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bobule pravé složené – z drobných srostlých bobulek (maliny, ostružiny)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bobule nepravé – vzniklé zdužnatěním květního lůžka (jahody)</a:t>
            </a:r>
          </a:p>
          <a:p>
            <a:pPr>
              <a:buFont typeface="Wingdings" pitchFamily="2" charset="2"/>
              <a:buChar char="v"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Domácí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u="sng" dirty="0" smtClean="0"/>
              <a:t>4) Skořápkové ovoce</a:t>
            </a:r>
          </a:p>
          <a:p>
            <a:pPr>
              <a:buNone/>
            </a:pPr>
            <a:r>
              <a:rPr lang="cs-CZ" dirty="0" smtClean="0"/>
              <a:t>   Plody se nazývají ořechy, jedlou částí je jádro uložené ve zdřevnatělé skořápce. Na rozdíl od ostatních druhů ovoce má vysokou energetickou kvůli vysokému obsahu tuku.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vlašské ořechy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lískové ořechy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Skladování domácího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Ovoce je nutné chránit před přímým slunečním zářením, cizími pachy, kolísáním teploty a vlhkosti a před živočišnými škůdci.</a:t>
            </a:r>
          </a:p>
          <a:p>
            <a:r>
              <a:rPr lang="cs-CZ" dirty="0" smtClean="0"/>
              <a:t>Obaly s ovocem se nekladou přímo na podlahu.</a:t>
            </a:r>
          </a:p>
          <a:p>
            <a:r>
              <a:rPr lang="cs-CZ" dirty="0" smtClean="0"/>
              <a:t>Při vrstvení obalů je nutné umožnit přístup vzduchu.</a:t>
            </a:r>
          </a:p>
          <a:p>
            <a:r>
              <a:rPr lang="cs-CZ" dirty="0" smtClean="0"/>
              <a:t>Nejdokonaleji se ovoce skladuje v tzv. skladech s řízenou atmosférou (kyslík je ze skladu vytěsněn jiným plynem – nejčastěji oxidem uhličitým a je zde i snížená teplota).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Jižní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Pochází ze subtropického a tropického pásma.</a:t>
            </a:r>
          </a:p>
          <a:p>
            <a:pPr marL="514350" indent="-514350">
              <a:buAutoNum type="arabicParenR"/>
            </a:pPr>
            <a:r>
              <a:rPr lang="cs-CZ" u="sng" dirty="0" smtClean="0"/>
              <a:t>Citrusové plody</a:t>
            </a:r>
            <a:endParaRPr lang="cs-CZ" dirty="0" smtClean="0"/>
          </a:p>
          <a:p>
            <a:pPr marL="514350" indent="-514350">
              <a:buNone/>
            </a:pPr>
            <a:r>
              <a:rPr lang="cs-CZ" dirty="0" smtClean="0"/>
              <a:t>      Mají vysoký obsah vit. C a dosti nízkou energetickou hodnotu.</a:t>
            </a:r>
          </a:p>
          <a:p>
            <a:pPr marL="514350" indent="-514350">
              <a:buNone/>
            </a:pPr>
            <a:r>
              <a:rPr lang="cs-CZ" dirty="0" smtClean="0"/>
              <a:t>      Skládají se z oplodí a z dužniny rozdělené do několika přihrádek se semeny.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 citrony			 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pomeranče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grepy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mandarinky a klementinky </a:t>
            </a:r>
          </a:p>
          <a:p>
            <a:pPr marL="514350" indent="-514350">
              <a:buFont typeface="Wingdings" pitchFamily="2" charset="2"/>
              <a:buChar char="v"/>
            </a:pPr>
            <a:r>
              <a:rPr lang="cs-CZ" dirty="0" smtClean="0"/>
              <a:t>limety</a:t>
            </a:r>
          </a:p>
          <a:p>
            <a:pPr marL="514350" indent="-514350">
              <a:buFont typeface="Wingdings" pitchFamily="2" charset="2"/>
              <a:buChar char="v"/>
            </a:pPr>
            <a:endParaRPr lang="cs-CZ" dirty="0" smtClean="0"/>
          </a:p>
          <a:p>
            <a:pPr marL="514350" indent="-514350">
              <a:buFont typeface="Wingdings" pitchFamily="2" charset="2"/>
              <a:buChar char="v"/>
            </a:pPr>
            <a:endParaRPr lang="cs-CZ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Jižní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u="sng" dirty="0" smtClean="0"/>
              <a:t>2) Ostatní tropické ovoce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banány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ananas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kiwi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mango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avokádo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rambutan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karambola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liči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granátové jablko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Jižní ovoce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20000"/>
          </a:bodyPr>
          <a:lstStyle/>
          <a:p>
            <a:pPr>
              <a:buNone/>
            </a:pPr>
            <a:r>
              <a:rPr lang="cs-CZ" u="sng" dirty="0" smtClean="0"/>
              <a:t>3) Sušené jižní plody</a:t>
            </a:r>
          </a:p>
          <a:p>
            <a:pPr>
              <a:buNone/>
            </a:pPr>
            <a:r>
              <a:rPr lang="cs-CZ" dirty="0" smtClean="0"/>
              <a:t>    Jsou to vlastně výrobky z jižního ovoce, ale v praxi se řadí mezi jižní ovoce (zřejmě proto, že v čerstvé verzi se s nimi spotřebitelé příliš často nesetkávají).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sušené plody – rozinky, fíky, datle</a:t>
            </a:r>
          </a:p>
          <a:p>
            <a:pPr>
              <a:buFont typeface="Wingdings" pitchFamily="2" charset="2"/>
              <a:buChar char="v"/>
            </a:pPr>
            <a:r>
              <a:rPr lang="cs-CZ" dirty="0" smtClean="0"/>
              <a:t> sušená semena – mandle, pistácie, kokos, jedlé kaštany, para ořechy, arašídy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u="sng" dirty="0" smtClean="0"/>
              <a:t>Skladování jižního ovoce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Čerstvé jižní ovoce se skladuje v chladné, suché místnosti. Dokonalé skladování opět v řízené atmosféře. Sušené ovoce v chladu a suchu.</a:t>
            </a:r>
          </a:p>
          <a:p>
            <a:pPr>
              <a:buNone/>
            </a:pPr>
            <a:r>
              <a:rPr lang="cs-CZ" dirty="0" smtClean="0"/>
              <a:t>    Jinak platí obdobná pravidla pro skladování jako u domácího ovoce.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Otázky k opakování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/>
          </a:bodyPr>
          <a:lstStyle/>
          <a:p>
            <a:r>
              <a:rPr lang="cs-CZ" dirty="0" smtClean="0"/>
              <a:t>1) Vysvětlete význam ovoce ve výživě.</a:t>
            </a:r>
          </a:p>
          <a:p>
            <a:r>
              <a:rPr lang="cs-CZ" dirty="0" smtClean="0"/>
              <a:t>2) Uveďte alespoň čtyři požadavky na prodávané ovoce.</a:t>
            </a:r>
          </a:p>
          <a:p>
            <a:r>
              <a:rPr lang="cs-CZ" dirty="0" smtClean="0"/>
              <a:t>3) Rozdělte ovoce podle místa pěstování.</a:t>
            </a:r>
          </a:p>
          <a:p>
            <a:r>
              <a:rPr lang="cs-CZ" dirty="0" smtClean="0"/>
              <a:t>4) Co jsou to malvice?</a:t>
            </a:r>
          </a:p>
          <a:p>
            <a:r>
              <a:rPr lang="cs-CZ" dirty="0" smtClean="0"/>
              <a:t>5) Jak se podrobně člení peckové ovoce?</a:t>
            </a:r>
          </a:p>
          <a:p>
            <a:r>
              <a:rPr lang="cs-CZ" dirty="0" smtClean="0"/>
              <a:t>6) Které ovoce má nejvyšší obsahu tuku?</a:t>
            </a:r>
          </a:p>
          <a:p>
            <a:r>
              <a:rPr lang="cs-CZ" dirty="0" smtClean="0"/>
              <a:t>7) Uveďte čtyři druhy ovoce patřícího mezi citrusové plody.</a:t>
            </a:r>
          </a:p>
          <a:p>
            <a:r>
              <a:rPr lang="cs-CZ" dirty="0" smtClean="0"/>
              <a:t>8) Popište správné podmínky pro skladování ovoce.</a:t>
            </a:r>
          </a:p>
          <a:p>
            <a:r>
              <a:rPr lang="cs-CZ" dirty="0" smtClean="0"/>
              <a:t>9) Co je typické pro sklady s řízenou (upravenou atmosférou)?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Josef </a:t>
            </a:r>
            <a:r>
              <a:rPr lang="cs-CZ" dirty="0" err="1" smtClean="0"/>
              <a:t>Kavina</a:t>
            </a:r>
            <a:r>
              <a:rPr lang="cs-CZ" dirty="0" smtClean="0"/>
              <a:t> – Zbožíznalství potravinářského zboží pro 2. ročník středních odborných učilišť a integrovaných středních škol učebního oboru prodavač – prodavačka, zaměření pro potravinářské zboží a smíšené zboží, nakladatelství IQ 147  Praha, 1996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Tok">
  <a:themeElements>
    <a:clrScheme name="Tok">
      <a:dk1>
        <a:sysClr val="windowText" lastClr="000000"/>
      </a:dk1>
      <a:lt1>
        <a:sysClr val="window" lastClr="FFFFFF"/>
      </a:lt1>
      <a:dk2>
        <a:srgbClr val="04617B"/>
      </a:dk2>
      <a:lt2>
        <a:srgbClr val="DBF5F9"/>
      </a:lt2>
      <a:accent1>
        <a:srgbClr val="0F6FC6"/>
      </a:accent1>
      <a:accent2>
        <a:srgbClr val="009DD9"/>
      </a:accent2>
      <a:accent3>
        <a:srgbClr val="0BD0D9"/>
      </a:accent3>
      <a:accent4>
        <a:srgbClr val="10CF9B"/>
      </a:accent4>
      <a:accent5>
        <a:srgbClr val="7CCA62"/>
      </a:accent5>
      <a:accent6>
        <a:srgbClr val="A5C249"/>
      </a:accent6>
      <a:hlink>
        <a:srgbClr val="E2D700"/>
      </a:hlink>
      <a:folHlink>
        <a:srgbClr val="85DFD0"/>
      </a:folHlink>
    </a:clrScheme>
    <a:fontScheme name="Tok">
      <a:majorFont>
        <a:latin typeface="Calibri"/>
        <a:ea typeface=""/>
        <a:cs typeface=""/>
        <a:font script="Jpan" typeface="ＭＳ Ｐゴシック"/>
        <a:font script="Hang" typeface="HY중고딕"/>
        <a:font script="Hans" typeface="隶书"/>
        <a:font script="Hant" typeface="微軟正黑體"/>
        <a:font script="Arab" typeface="Traditional Arabic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nstantia"/>
        <a:ea typeface=""/>
        <a:cs typeface=""/>
        <a:font script="Jpan" typeface="HGP明朝E"/>
        <a:font script="Hang" typeface="HY신명조"/>
        <a:font script="Hans" typeface="宋体"/>
        <a:font script="Hant" typeface="新細明體"/>
        <a:font script="Arab" typeface="Majalla UI"/>
        <a:font script="Hebr" typeface="David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ok">
      <a:fillStyleLst>
        <a:solidFill>
          <a:schemeClr val="phClr"/>
        </a:solidFill>
        <a:gradFill rotWithShape="1">
          <a:gsLst>
            <a:gs pos="0">
              <a:schemeClr val="phClr">
                <a:tint val="70000"/>
                <a:satMod val="130000"/>
              </a:schemeClr>
            </a:gs>
            <a:gs pos="43000">
              <a:schemeClr val="phClr">
                <a:tint val="44000"/>
                <a:satMod val="165000"/>
              </a:schemeClr>
            </a:gs>
            <a:gs pos="93000">
              <a:schemeClr val="phClr">
                <a:tint val="15000"/>
                <a:satMod val="165000"/>
              </a:schemeClr>
            </a:gs>
            <a:gs pos="100000">
              <a:schemeClr val="phClr">
                <a:tint val="5000"/>
                <a:satMod val="250000"/>
              </a:schemeClr>
            </a:gs>
          </a:gsLst>
          <a:path path="circle">
            <a:fillToRect l="50000" t="130000" r="50000" b="-30000"/>
          </a:path>
        </a:gradFill>
        <a:gradFill rotWithShape="1">
          <a:gsLst>
            <a:gs pos="0">
              <a:schemeClr val="phClr">
                <a:tint val="98000"/>
                <a:shade val="25000"/>
                <a:satMod val="250000"/>
              </a:schemeClr>
            </a:gs>
            <a:gs pos="68000">
              <a:schemeClr val="phClr">
                <a:tint val="86000"/>
                <a:satMod val="115000"/>
              </a:schemeClr>
            </a:gs>
            <a:gs pos="100000">
              <a:schemeClr val="phClr">
                <a:tint val="50000"/>
                <a:satMod val="150000"/>
              </a:schemeClr>
            </a:gs>
          </a:gsLst>
          <a:path path="circle">
            <a:fillToRect l="50000" t="130000" r="50000" b="-30000"/>
          </a:path>
        </a:gradFill>
      </a:fillStyleLst>
      <a:lnStyleLst>
        <a:ln w="9525" cap="flat" cmpd="sng" algn="ctr">
          <a:solidFill>
            <a:schemeClr val="phClr">
              <a:shade val="50000"/>
              <a:satMod val="103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</a:effectStyle>
        <a:effectStyle>
          <a:effectLst>
            <a:outerShdw blurRad="57150" dist="38100" dir="5400000" algn="ctr" rotWithShape="0">
              <a:schemeClr val="phClr">
                <a:shade val="9000"/>
                <a:satMod val="105000"/>
                <a:alpha val="48000"/>
              </a:schemeClr>
            </a:outerShdw>
          </a:effectLst>
          <a:scene3d>
            <a:camera prst="orthographicFront" fov="0">
              <a:rot lat="0" lon="0" rev="0"/>
            </a:camera>
            <a:lightRig rig="glow" dir="tl">
              <a:rot lat="0" lon="0" rev="900000"/>
            </a:lightRig>
          </a:scene3d>
          <a:sp3d prstMaterial="powder">
            <a:bevelT w="25400" h="381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400000"/>
              </a:schemeClr>
            </a:gs>
            <a:gs pos="25000">
              <a:schemeClr val="phClr">
                <a:tint val="83000"/>
                <a:satMod val="320000"/>
              </a:schemeClr>
            </a:gs>
            <a:gs pos="100000">
              <a:schemeClr val="phClr">
                <a:shade val="15000"/>
                <a:satMod val="320000"/>
              </a:schemeClr>
            </a:gs>
          </a:gsLst>
          <a:path path="circle">
            <a:fillToRect l="10000" t="110000" r="1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90000"/>
                <a:satMod val="150000"/>
              </a:schemeClr>
              <a:schemeClr val="phClr">
                <a:tint val="88000"/>
                <a:satMod val="150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Flow</Template>
  <TotalTime>121</TotalTime>
  <Words>855</Words>
  <Application>Microsoft Office PowerPoint</Application>
  <PresentationFormat>Předvádění na obrazovce (4:3)</PresentationFormat>
  <Paragraphs>117</Paragraphs>
  <Slides>15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Tok</vt:lpstr>
      <vt:lpstr>Snímek 1</vt:lpstr>
      <vt:lpstr>Anotace</vt:lpstr>
      <vt:lpstr>Význam ovoce ve výživě</vt:lpstr>
      <vt:lpstr>Požadavky na prodej</vt:lpstr>
      <vt:lpstr>Rozdělení ovoce</vt:lpstr>
      <vt:lpstr>Domácí ovoce</vt:lpstr>
      <vt:lpstr>Domácí ovoce</vt:lpstr>
      <vt:lpstr>Domácí ovoce</vt:lpstr>
      <vt:lpstr>Domácí ovoce</vt:lpstr>
      <vt:lpstr>Skladování domácího ovoce</vt:lpstr>
      <vt:lpstr>Jižní ovoce</vt:lpstr>
      <vt:lpstr>Jižní ovoce</vt:lpstr>
      <vt:lpstr>Jižní ovoce</vt:lpstr>
      <vt:lpstr>Otázky k opakování</vt:lpstr>
      <vt:lpstr>Použité zdroje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Kožíškovi</dc:creator>
  <cp:lastModifiedBy>Kožíškovi</cp:lastModifiedBy>
  <cp:revision>28</cp:revision>
  <dcterms:created xsi:type="dcterms:W3CDTF">2013-08-27T16:54:42Z</dcterms:created>
  <dcterms:modified xsi:type="dcterms:W3CDTF">2014-04-18T17:40:35Z</dcterms:modified>
</cp:coreProperties>
</file>