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jný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2282F9-00CA-45A6-9D4F-E1651489F52B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003C732-B0E1-4723-AB51-D4DF0780E41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vark_d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cs.wikipedia.org/wiki/Kvark_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commons.wikimedia.org/wiki/File:Quark_structure_neutron.svg" TargetMode="External"/><Relationship Id="rId4" Type="http://schemas.openxmlformats.org/officeDocument/2006/relationships/hyperlink" Target="http://commons.wikimedia.org/wiki/File:Quark_structure_proton.sv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ommons.wikimedia.org/wiki/File:Rutherfordsches_Atommodell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od%C3%ADk" TargetMode="External"/><Relationship Id="rId2" Type="http://schemas.openxmlformats.org/officeDocument/2006/relationships/hyperlink" Target="http://cs.wikipedia.org/wiki/Protiu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Tritium" TargetMode="External"/><Relationship Id="rId4" Type="http://schemas.openxmlformats.org/officeDocument/2006/relationships/hyperlink" Target="http://cs.wikipedia.org/wiki/Deuteriu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825186"/>
              </p:ext>
            </p:extLst>
          </p:nvPr>
        </p:nvGraphicFramePr>
        <p:xfrm>
          <a:off x="474492" y="1927027"/>
          <a:ext cx="8195016" cy="31944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škola hotelová a služeb Kroměříž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Arial CE" pitchFamily="34" charset="0"/>
                          <a:ea typeface="+mn-ea"/>
                          <a:cs typeface="Arial CE" pitchFamily="34" charset="0"/>
                        </a:rPr>
                        <a:t>CZ.1.07/1.5.00/34.0911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Ing. Libuše Hajná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 CHE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CHE.0101.1F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Chemie -  obecná a anorganická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Stavba atomu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406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seznamuje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základními částicemi atomů a molekul, jejich složením a vlastnostmi těchto částic.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42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Atom, proton, elektron,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neutron, iont, protonové a nukleonové číslo, izotopy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7.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9.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314802" y="1484784"/>
            <a:ext cx="4514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CHEMIE -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 </a:t>
            </a:r>
            <a:r>
              <a:rPr lang="cs-CZ" sz="2400" b="1" smtClean="0">
                <a:solidFill>
                  <a:schemeClr val="tx1"/>
                </a:solidFill>
                <a:effectLst/>
              </a:rPr>
              <a:t>Stavba atomu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45224"/>
            <a:ext cx="9144000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80824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5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Stavba atomu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253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pPr lvl="0"/>
            <a:endParaRPr lang="cs-CZ" dirty="0" smtClean="0"/>
          </a:p>
          <a:p>
            <a:pPr lvl="0"/>
            <a:r>
              <a:rPr lang="cs-CZ" dirty="0" smtClean="0"/>
              <a:t>atomové </a:t>
            </a:r>
            <a:r>
              <a:rPr lang="cs-CZ" dirty="0"/>
              <a:t>jádro </a:t>
            </a:r>
            <a:r>
              <a:rPr lang="cs-CZ" dirty="0">
                <a:solidFill>
                  <a:srgbClr val="FF0000"/>
                </a:solidFill>
              </a:rPr>
              <a:t>+</a:t>
            </a:r>
            <a:r>
              <a:rPr lang="cs-CZ" dirty="0"/>
              <a:t>  (nukleus)    </a:t>
            </a:r>
            <a:r>
              <a:rPr lang="cs-CZ" dirty="0" smtClean="0"/>
              <a:t>kladné </a:t>
            </a:r>
          </a:p>
          <a:p>
            <a:pPr marL="0" indent="0">
              <a:buNone/>
            </a:pPr>
            <a:r>
              <a:rPr lang="cs-CZ" dirty="0" smtClean="0"/>
              <a:t>          </a:t>
            </a:r>
            <a:r>
              <a:rPr lang="cs-CZ" i="1" dirty="0" smtClean="0"/>
              <a:t>protony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+</a:t>
            </a:r>
            <a:r>
              <a:rPr lang="cs-CZ" dirty="0" smtClean="0"/>
              <a:t>        </a:t>
            </a:r>
            <a:r>
              <a:rPr lang="cs-CZ" sz="1100" dirty="0" smtClean="0"/>
              <a:t>dva </a:t>
            </a:r>
            <a:r>
              <a:rPr lang="cs-CZ" sz="1100" dirty="0" smtClean="0">
                <a:hlinkClick r:id="rId2" tooltip="Kvark u"/>
              </a:rPr>
              <a:t>kvarky u</a:t>
            </a:r>
            <a:r>
              <a:rPr lang="cs-CZ" sz="1100" dirty="0" smtClean="0"/>
              <a:t> a jeden </a:t>
            </a:r>
            <a:r>
              <a:rPr lang="cs-CZ" sz="1100" dirty="0" smtClean="0">
                <a:hlinkClick r:id="rId3" tooltip="Kvark d"/>
              </a:rPr>
              <a:t>kvark d</a:t>
            </a:r>
            <a:endParaRPr lang="cs-CZ" sz="1100" dirty="0" smtClean="0"/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r>
              <a:rPr lang="cs-CZ" i="1" dirty="0" smtClean="0"/>
              <a:t>          neutrony</a:t>
            </a:r>
            <a:r>
              <a:rPr lang="cs-CZ" dirty="0" smtClean="0"/>
              <a:t>          </a:t>
            </a:r>
            <a:r>
              <a:rPr lang="cs-CZ" sz="1100" dirty="0" smtClean="0"/>
              <a:t>dva </a:t>
            </a:r>
            <a:r>
              <a:rPr lang="cs-CZ" sz="1100" dirty="0">
                <a:hlinkClick r:id="rId3" tooltip="Kvark d"/>
              </a:rPr>
              <a:t>kvarky d</a:t>
            </a:r>
            <a:r>
              <a:rPr lang="cs-CZ" sz="1100" dirty="0"/>
              <a:t> a jeden </a:t>
            </a:r>
            <a:r>
              <a:rPr lang="cs-CZ" sz="1100" dirty="0">
                <a:hlinkClick r:id="rId2" tooltip="Kvark u"/>
              </a:rPr>
              <a:t>kvark </a:t>
            </a:r>
            <a:r>
              <a:rPr lang="cs-CZ" sz="1100" dirty="0" smtClean="0">
                <a:hlinkClick r:id="rId2" tooltip="Kvark u"/>
              </a:rPr>
              <a:t>u</a:t>
            </a:r>
            <a:endParaRPr lang="cs-CZ" sz="1100" dirty="0" smtClean="0"/>
          </a:p>
          <a:p>
            <a:pPr marL="0" indent="0">
              <a:buNone/>
            </a:pPr>
            <a:endParaRPr lang="cs-CZ" sz="1100" dirty="0" smtClean="0"/>
          </a:p>
          <a:p>
            <a:pPr marL="0" indent="0">
              <a:buNone/>
            </a:pPr>
            <a:r>
              <a:rPr lang="cs-CZ" sz="1000" dirty="0" smtClean="0"/>
              <a:t>Obr.č.1: </a:t>
            </a:r>
            <a:r>
              <a:rPr lang="cs-CZ" sz="1000" dirty="0" smtClean="0">
                <a:hlinkClick r:id="rId4"/>
              </a:rPr>
              <a:t>http</a:t>
            </a:r>
            <a:r>
              <a:rPr lang="cs-CZ" sz="1000" dirty="0">
                <a:hlinkClick r:id="rId4"/>
              </a:rPr>
              <a:t>://</a:t>
            </a:r>
            <a:r>
              <a:rPr lang="cs-CZ" sz="1000" dirty="0" smtClean="0">
                <a:hlinkClick r:id="rId4"/>
              </a:rPr>
              <a:t>commons.wikimedia.org/wiki/File:Quark_structure_proton.svg</a:t>
            </a:r>
            <a:r>
              <a:rPr lang="cs-CZ" sz="1000" dirty="0" smtClean="0"/>
              <a:t>  </a:t>
            </a:r>
          </a:p>
          <a:p>
            <a:pPr marL="0" indent="0">
              <a:buNone/>
            </a:pPr>
            <a:r>
              <a:rPr lang="cs-CZ" sz="1000" dirty="0" smtClean="0"/>
              <a:t>Obr.č.2</a:t>
            </a:r>
            <a:r>
              <a:rPr lang="cs-CZ" sz="1000" dirty="0"/>
              <a:t>: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commons.wikimedia.org/wiki/File:Quark_structure_neutron.svg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 </a:t>
            </a:r>
            <a:endParaRPr lang="cs-CZ" sz="1100" dirty="0"/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endParaRPr lang="cs-CZ" sz="1100" dirty="0" smtClean="0"/>
          </a:p>
          <a:p>
            <a:r>
              <a:rPr lang="cs-CZ" dirty="0" smtClean="0"/>
              <a:t>elektronový </a:t>
            </a:r>
            <a:r>
              <a:rPr lang="cs-CZ" dirty="0"/>
              <a:t>obal </a:t>
            </a:r>
            <a:r>
              <a:rPr lang="cs-CZ" b="1" smtClean="0">
                <a:solidFill>
                  <a:srgbClr val="FF0000"/>
                </a:solidFill>
              </a:rPr>
              <a:t>-</a:t>
            </a:r>
            <a:r>
              <a:rPr lang="cs-CZ" b="1" smtClean="0"/>
              <a:t> </a:t>
            </a:r>
            <a:r>
              <a:rPr lang="cs-CZ" smtClean="0"/>
              <a:t>      záporný           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  <a:r>
              <a:rPr lang="cs-CZ" i="1" dirty="0" smtClean="0"/>
              <a:t>elektrony</a:t>
            </a:r>
            <a:r>
              <a:rPr lang="cs-CZ" dirty="0" smtClean="0"/>
              <a:t> </a:t>
            </a:r>
            <a:r>
              <a:rPr lang="cs-CZ" b="1" dirty="0">
                <a:solidFill>
                  <a:srgbClr val="FF0000"/>
                </a:solidFill>
              </a:rPr>
              <a:t>-</a:t>
            </a:r>
            <a:r>
              <a:rPr lang="cs-CZ" b="1" dirty="0"/>
              <a:t> </a:t>
            </a:r>
            <a:endParaRPr lang="cs-CZ" dirty="0"/>
          </a:p>
          <a:p>
            <a:pPr lvl="0"/>
            <a:endParaRPr lang="cs-CZ" dirty="0" smtClean="0"/>
          </a:p>
          <a:p>
            <a:pPr marL="0" lvl="0" indent="0">
              <a:buNone/>
            </a:pPr>
            <a:r>
              <a:rPr lang="cs-CZ" dirty="0" smtClean="0"/>
              <a:t>                                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96752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143" y="1702864"/>
            <a:ext cx="55245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878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281112" y="3329574"/>
            <a:ext cx="4299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" dirty="0" smtClean="0"/>
              <a:t>Obr.č.3</a:t>
            </a:r>
            <a:r>
              <a:rPr lang="cs-CZ" sz="800" dirty="0"/>
              <a:t>: </a:t>
            </a:r>
            <a:r>
              <a:rPr lang="cs-CZ" sz="800" dirty="0" smtClean="0">
                <a:hlinkClick r:id="rId2"/>
              </a:rPr>
              <a:t>http</a:t>
            </a:r>
            <a:r>
              <a:rPr lang="cs-CZ" sz="800" dirty="0">
                <a:hlinkClick r:id="rId2"/>
              </a:rPr>
              <a:t>://</a:t>
            </a:r>
            <a:r>
              <a:rPr lang="cs-CZ" sz="800" dirty="0" smtClean="0">
                <a:hlinkClick r:id="rId2"/>
              </a:rPr>
              <a:t>commons.wikimedia.org/wiki/File:Rutherfordsches_Atommodell.png</a:t>
            </a:r>
            <a:endParaRPr lang="cs-CZ" sz="800" dirty="0" smtClean="0"/>
          </a:p>
          <a:p>
            <a:pPr lvl="0"/>
            <a:r>
              <a:rPr lang="cs-CZ" sz="800" dirty="0" smtClean="0"/>
              <a:t> </a:t>
            </a:r>
            <a:endParaRPr lang="cs-CZ" sz="800" dirty="0">
              <a:solidFill>
                <a:prstClr val="black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r>
              <a:rPr lang="cs-CZ" dirty="0" smtClean="0"/>
              <a:t>Protony a elektrony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124744"/>
            <a:ext cx="2065412" cy="20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06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u="sng" dirty="0" smtClean="0"/>
              <a:t/>
            </a:r>
            <a:br>
              <a:rPr lang="cs-CZ" b="1" i="1" u="sng" dirty="0" smtClean="0"/>
            </a:br>
            <a:r>
              <a:rPr lang="cs-CZ" sz="3600" b="1" i="1" dirty="0" smtClean="0"/>
              <a:t>Elementární </a:t>
            </a:r>
            <a:r>
              <a:rPr lang="cs-CZ" sz="3600" b="1" i="1" dirty="0"/>
              <a:t>částice atomu:</a:t>
            </a:r>
            <a:r>
              <a:rPr lang="cs-CZ" sz="3600" dirty="0"/>
              <a:t/>
            </a:r>
            <a:br>
              <a:rPr lang="cs-CZ" sz="3600" dirty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protony(p</a:t>
            </a:r>
            <a:r>
              <a:rPr lang="cs-CZ" dirty="0"/>
              <a:t>)</a:t>
            </a:r>
          </a:p>
          <a:p>
            <a:r>
              <a:rPr lang="cs-CZ" dirty="0"/>
              <a:t>neutrony(n)</a:t>
            </a:r>
          </a:p>
          <a:p>
            <a:r>
              <a:rPr lang="cs-CZ" dirty="0"/>
              <a:t>elektrony(e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elektroneutrální atomy – bez elektrického náboje </a:t>
            </a:r>
            <a:r>
              <a:rPr lang="cs-CZ" dirty="0">
                <a:solidFill>
                  <a:srgbClr val="00B050"/>
                </a:solidFill>
              </a:rPr>
              <a:t>p = e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191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Ionty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elektricky nabité </a:t>
            </a:r>
            <a:r>
              <a:rPr lang="cs-CZ" dirty="0" smtClean="0"/>
              <a:t>atomy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kationty +                                  p  ?  e</a:t>
            </a:r>
          </a:p>
          <a:p>
            <a:r>
              <a:rPr lang="cs-CZ" dirty="0"/>
              <a:t>anionty  -                                   p  ?  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944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Izotopy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/>
              <a:t>atomy  téhož </a:t>
            </a:r>
            <a:r>
              <a:rPr lang="cs-CZ" sz="2400" dirty="0" smtClean="0"/>
              <a:t>prvku</a:t>
            </a:r>
            <a:r>
              <a:rPr lang="cs-CZ" sz="2400" i="1" dirty="0" smtClean="0"/>
              <a:t> </a:t>
            </a:r>
            <a:r>
              <a:rPr lang="cs-CZ" sz="2400" i="1" dirty="0"/>
              <a:t>– mají stejný počet protonů a liší se počtem neutronů</a:t>
            </a:r>
          </a:p>
          <a:p>
            <a:r>
              <a:rPr lang="cs-CZ" i="1" dirty="0"/>
              <a:t>Izotopy </a:t>
            </a:r>
            <a:r>
              <a:rPr lang="cs-CZ" i="1" dirty="0" smtClean="0"/>
              <a:t>vodíku</a:t>
            </a:r>
          </a:p>
          <a:p>
            <a:endParaRPr lang="cs-CZ" i="1" dirty="0" smtClean="0"/>
          </a:p>
          <a:p>
            <a:pPr marL="0" lvl="0" indent="0">
              <a:buNone/>
            </a:pPr>
            <a:r>
              <a:rPr lang="cs-CZ" i="1" dirty="0" smtClean="0"/>
              <a:t>            </a:t>
            </a:r>
            <a:r>
              <a:rPr lang="cs-CZ" dirty="0" smtClean="0">
                <a:solidFill>
                  <a:srgbClr val="FF0000"/>
                </a:solidFill>
              </a:rPr>
              <a:t>1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           1H </a:t>
            </a:r>
            <a:r>
              <a:rPr lang="cs-CZ" dirty="0"/>
              <a:t>– </a:t>
            </a:r>
            <a:r>
              <a:rPr lang="cs-CZ" i="1" dirty="0" err="1">
                <a:solidFill>
                  <a:schemeClr val="bg1"/>
                </a:solidFill>
                <a:hlinkClick r:id="rId2" tooltip="Protium"/>
              </a:rPr>
              <a:t>protium</a:t>
            </a:r>
            <a:r>
              <a:rPr lang="cs-CZ" i="1" dirty="0"/>
              <a:t> </a:t>
            </a:r>
            <a:r>
              <a:rPr lang="cs-CZ" dirty="0" smtClean="0"/>
              <a:t>(</a:t>
            </a:r>
            <a:r>
              <a:rPr lang="cs-CZ" dirty="0" smtClean="0">
                <a:hlinkClick r:id="rId3" tooltip="Vodík"/>
              </a:rPr>
              <a:t>vodík</a:t>
            </a:r>
            <a:r>
              <a:rPr lang="cs-CZ" dirty="0" smtClean="0"/>
              <a:t>)</a:t>
            </a:r>
            <a:endParaRPr lang="cs-CZ" dirty="0"/>
          </a:p>
          <a:p>
            <a:pPr marL="0" lvl="0" indent="0">
              <a:buNone/>
            </a:pPr>
            <a:r>
              <a:rPr lang="cs-CZ" dirty="0" smtClean="0"/>
              <a:t>            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           1H </a:t>
            </a:r>
            <a:r>
              <a:rPr lang="cs-CZ" dirty="0"/>
              <a:t>– </a:t>
            </a:r>
            <a:r>
              <a:rPr lang="cs-CZ" i="1" dirty="0">
                <a:hlinkClick r:id="rId4" tooltip="Deuterium"/>
              </a:rPr>
              <a:t>deuterium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           1H </a:t>
            </a:r>
            <a:r>
              <a:rPr lang="cs-CZ" dirty="0"/>
              <a:t>– </a:t>
            </a:r>
            <a:r>
              <a:rPr lang="cs-CZ" i="1" dirty="0">
                <a:hlinkClick r:id="rId5" tooltip="Tritium"/>
              </a:rPr>
              <a:t>tritium</a:t>
            </a:r>
            <a:endParaRPr lang="cs-CZ" i="1" dirty="0"/>
          </a:p>
          <a:p>
            <a:pPr marL="0" indent="0">
              <a:buNone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65127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857032"/>
          </a:xfrm>
        </p:spPr>
        <p:txBody>
          <a:bodyPr/>
          <a:lstStyle/>
          <a:p>
            <a:r>
              <a:rPr lang="cs-CZ" sz="3200" dirty="0" smtClean="0"/>
              <a:t>Protonové a nukleonové číslo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b="1" u="sng" dirty="0">
                <a:solidFill>
                  <a:srgbClr val="0070C0"/>
                </a:solidFill>
              </a:rPr>
              <a:t>protonové číslo  Z</a:t>
            </a:r>
            <a:endParaRPr lang="cs-CZ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/>
              <a:t>udává </a:t>
            </a:r>
            <a:r>
              <a:rPr lang="cs-CZ" dirty="0"/>
              <a:t>počet protonů a elektronů v atomu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            Z </a:t>
            </a:r>
            <a:r>
              <a:rPr lang="cs-CZ" dirty="0">
                <a:solidFill>
                  <a:srgbClr val="00B050"/>
                </a:solidFill>
              </a:rPr>
              <a:t>= p = e  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/>
              <a:t>platí v elektroneutrálních atomech)</a:t>
            </a:r>
          </a:p>
          <a:p>
            <a:r>
              <a:rPr lang="cs-CZ" b="1" u="sng" dirty="0" smtClean="0">
                <a:solidFill>
                  <a:srgbClr val="0070C0"/>
                </a:solidFill>
              </a:rPr>
              <a:t>nukleonové </a:t>
            </a:r>
            <a:r>
              <a:rPr lang="cs-CZ" b="1" u="sng" dirty="0">
                <a:solidFill>
                  <a:srgbClr val="0070C0"/>
                </a:solidFill>
              </a:rPr>
              <a:t>číslo  </a:t>
            </a:r>
            <a:r>
              <a:rPr lang="cs-CZ" b="1" u="sng" dirty="0" smtClean="0">
                <a:solidFill>
                  <a:srgbClr val="0070C0"/>
                </a:solidFill>
              </a:rPr>
              <a:t>A</a:t>
            </a:r>
          </a:p>
          <a:p>
            <a:pPr marL="0" indent="0">
              <a:buNone/>
            </a:pPr>
            <a:r>
              <a:rPr lang="cs-CZ" dirty="0"/>
              <a:t>udává celkový počet nukleonů – protonů a neutronů v atomovém jádře</a:t>
            </a:r>
          </a:p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>
                <a:solidFill>
                  <a:srgbClr val="00B050"/>
                </a:solidFill>
              </a:rPr>
              <a:t>= p + n  </a:t>
            </a:r>
          </a:p>
          <a:p>
            <a:pPr marL="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59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 charakterizuj  nukleony</a:t>
            </a:r>
          </a:p>
          <a:p>
            <a:r>
              <a:rPr lang="cs-CZ" sz="1800" dirty="0" smtClean="0"/>
              <a:t> Vyjmenuj elementární částice atomu</a:t>
            </a:r>
          </a:p>
          <a:p>
            <a:r>
              <a:rPr lang="cs-CZ" sz="1800" dirty="0"/>
              <a:t> </a:t>
            </a:r>
            <a:r>
              <a:rPr lang="cs-CZ" sz="1800" dirty="0" smtClean="0"/>
              <a:t>najdi v periodické tabulce protonové číslo těchto prvků: Cl, </a:t>
            </a:r>
            <a:r>
              <a:rPr lang="cs-CZ" sz="1800" dirty="0" err="1" smtClean="0"/>
              <a:t>Zn</a:t>
            </a:r>
            <a:r>
              <a:rPr lang="cs-CZ" sz="1800" dirty="0" smtClean="0"/>
              <a:t>, C, </a:t>
            </a:r>
            <a:r>
              <a:rPr lang="cs-CZ" sz="1800" dirty="0" err="1" smtClean="0"/>
              <a:t>Fe</a:t>
            </a:r>
            <a:r>
              <a:rPr lang="cs-CZ" sz="1800" dirty="0" smtClean="0"/>
              <a:t>, </a:t>
            </a:r>
            <a:r>
              <a:rPr lang="cs-CZ" sz="1800" dirty="0" err="1" smtClean="0"/>
              <a:t>Sn</a:t>
            </a:r>
            <a:r>
              <a:rPr lang="cs-CZ" sz="1800" dirty="0" smtClean="0"/>
              <a:t>, Au</a:t>
            </a:r>
          </a:p>
          <a:p>
            <a:r>
              <a:rPr lang="cs-CZ" sz="1800" dirty="0"/>
              <a:t> </a:t>
            </a:r>
            <a:r>
              <a:rPr lang="cs-CZ" sz="1800" dirty="0" smtClean="0"/>
              <a:t>kdy nezjistíme počet elektronů z protonového čísla</a:t>
            </a:r>
          </a:p>
          <a:p>
            <a:r>
              <a:rPr lang="cs-CZ" sz="1800" dirty="0"/>
              <a:t> </a:t>
            </a:r>
            <a:r>
              <a:rPr lang="cs-CZ" sz="1800" smtClean="0"/>
              <a:t>charakterizuj kationty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0528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Wikipedie</a:t>
            </a:r>
          </a:p>
          <a:p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Doc. RNDr. Jan Čipera, CSc., </a:t>
            </a:r>
            <a:r>
              <a:rPr lang="cs-CZ" dirty="0"/>
              <a:t>RNDr</a:t>
            </a:r>
            <a:r>
              <a:rPr lang="cs-CZ" dirty="0" smtClean="0"/>
              <a:t>. Jaroslav Blažek, </a:t>
            </a:r>
            <a:r>
              <a:rPr lang="cs-CZ" dirty="0"/>
              <a:t>RNDr</a:t>
            </a:r>
            <a:r>
              <a:rPr lang="cs-CZ" dirty="0" smtClean="0"/>
              <a:t>. Pavel Beneš, CSc. </a:t>
            </a:r>
            <a:r>
              <a:rPr lang="cs-CZ" i="1" dirty="0" smtClean="0"/>
              <a:t>Chemie A, </a:t>
            </a:r>
            <a:r>
              <a:rPr lang="cs-CZ" dirty="0" smtClean="0"/>
              <a:t>vyd. Státní pedagogické nakladatelství, </a:t>
            </a:r>
            <a:r>
              <a:rPr lang="cs-CZ" dirty="0" err="1" smtClean="0"/>
              <a:t>n.p</a:t>
            </a:r>
            <a:r>
              <a:rPr lang="cs-CZ" dirty="0" smtClean="0"/>
              <a:t>., Praha 1984 jako svou první publikaci</a:t>
            </a:r>
          </a:p>
          <a:p>
            <a:pPr marL="45720" indent="0">
              <a:buNone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0608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758</TotalTime>
  <Words>307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 CE</vt:lpstr>
      <vt:lpstr>Calibri</vt:lpstr>
      <vt:lpstr>Georgia</vt:lpstr>
      <vt:lpstr>Times New Roman</vt:lpstr>
      <vt:lpstr>Trebuchet MS</vt:lpstr>
      <vt:lpstr>Aerodynamika</vt:lpstr>
      <vt:lpstr>Prezentace aplikace PowerPoint</vt:lpstr>
      <vt:lpstr>Stavba atomu </vt:lpstr>
      <vt:lpstr>Atom</vt:lpstr>
      <vt:lpstr>Prezentace aplikace PowerPoint</vt:lpstr>
      <vt:lpstr> Elementární částice atomu: </vt:lpstr>
      <vt:lpstr>Ionty</vt:lpstr>
      <vt:lpstr>Izotopy </vt:lpstr>
      <vt:lpstr>Protonové a nukleonové číslo </vt:lpstr>
      <vt:lpstr>Úkoly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atomu</dc:title>
  <dc:creator>Hajný</dc:creator>
  <cp:lastModifiedBy>Zdeněk Laski</cp:lastModifiedBy>
  <cp:revision>54</cp:revision>
  <dcterms:created xsi:type="dcterms:W3CDTF">2012-09-01T15:48:45Z</dcterms:created>
  <dcterms:modified xsi:type="dcterms:W3CDTF">2014-06-05T08:28:31Z</dcterms:modified>
</cp:coreProperties>
</file>