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0" r:id="rId2"/>
    <p:sldId id="256" r:id="rId3"/>
    <p:sldId id="257" r:id="rId4"/>
    <p:sldId id="259" r:id="rId5"/>
    <p:sldId id="261" r:id="rId6"/>
    <p:sldId id="258" r:id="rId7"/>
    <p:sldId id="262" r:id="rId8"/>
    <p:sldId id="263" r:id="rId9"/>
    <p:sldId id="264" r:id="rId10"/>
    <p:sldId id="267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630C41-FD48-44DF-827B-AB59C94A0EA6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D258A-EE21-4570-B9D3-BC99FEDCA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937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60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91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748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446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188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530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446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79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860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586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940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8E081-8D01-4F16-9AF3-1C368594E9B0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47C06-9937-448B-AC98-06CD6F6CDD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959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Quartz_oisan.jpg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ommons.wikimedia.org/wiki/File:H2O_(water_molecul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ommons.wikimedia.org/wiki/File:Shilirren_textur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2M1.png" TargetMode="External"/><Relationship Id="rId7" Type="http://schemas.openxmlformats.org/officeDocument/2006/relationships/image" Target="../media/image8.png"/><Relationship Id="rId2" Type="http://schemas.openxmlformats.org/officeDocument/2006/relationships/hyperlink" Target="http://commons.wikimedia.org/wiki/File:Hydrogen_eigenstate_n2_l0_m0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://commons.wikimedia.org/wiki/File:D3M2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ommons.wikimedia.org/wiki/File:Halite_crystal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lver_crystal.jpg" TargetMode="External"/><Relationship Id="rId7" Type="http://schemas.openxmlformats.org/officeDocument/2006/relationships/image" Target="../media/image12.png"/><Relationship Id="rId2" Type="http://schemas.openxmlformats.org/officeDocument/2006/relationships/hyperlink" Target="http://commons.wikimedia.org/wiki/File:Anticlastic-Copper-Cuff-Bracel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://commons.wikimedia.org/wiki/File:Or_Venezuela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444196"/>
              </p:ext>
            </p:extLst>
          </p:nvPr>
        </p:nvGraphicFramePr>
        <p:xfrm>
          <a:off x="474492" y="1927027"/>
          <a:ext cx="8195016" cy="3655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CHE.0102.1F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Chemická vazba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vznikem chemické vazby a s druhy chemických vazeb, uvádí vlastnosti látek, které jsou dané typem vazby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Atom, molekula, krystal, iont, orbital,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elektronový pár, elektronegativita, polarita, kovalentní vazba, iontová vazba, kovová vazba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/>
              <a:t>CHEMIE -  </a:t>
            </a:r>
            <a:r>
              <a:rPr lang="cs-CZ" sz="2400" b="1" smtClean="0"/>
              <a:t>Chemická </a:t>
            </a:r>
            <a:r>
              <a:rPr lang="cs-CZ" sz="2400" b="1" dirty="0" smtClean="0"/>
              <a:t>vazba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14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Chemická vazba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38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většina atomů prvků </a:t>
            </a:r>
            <a:r>
              <a:rPr lang="cs-CZ" dirty="0" smtClean="0"/>
              <a:t>je vázána </a:t>
            </a:r>
            <a:r>
              <a:rPr lang="cs-CZ" dirty="0"/>
              <a:t>do větších </a:t>
            </a:r>
            <a:r>
              <a:rPr lang="cs-CZ" dirty="0" smtClean="0"/>
              <a:t>útvarů</a:t>
            </a:r>
          </a:p>
          <a:p>
            <a:pPr marL="0" indent="0">
              <a:buNone/>
            </a:pPr>
            <a:r>
              <a:rPr lang="cs-CZ" dirty="0" smtClean="0"/>
              <a:t>- molekul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</a:t>
            </a:r>
            <a:r>
              <a:rPr lang="cs-CZ" sz="900" dirty="0" smtClean="0"/>
              <a:t>Obr.č.1: </a:t>
            </a:r>
            <a:r>
              <a:rPr lang="cs-CZ" sz="900" dirty="0">
                <a:hlinkClick r:id="rId2"/>
              </a:rPr>
              <a:t>http://commons.wikimedia.org/wiki/File:H2O_(water_molecule).</a:t>
            </a:r>
            <a:r>
              <a:rPr lang="cs-CZ" sz="900" dirty="0" smtClean="0">
                <a:hlinkClick r:id="rId2"/>
              </a:rPr>
              <a:t>jpg</a:t>
            </a:r>
            <a:endParaRPr lang="cs-CZ" sz="9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- krystalů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900" dirty="0"/>
              <a:t>                </a:t>
            </a:r>
            <a:r>
              <a:rPr lang="cs-CZ" sz="900" dirty="0" smtClean="0"/>
              <a:t>                                                         Obr.č.2: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commons.wikimedia.org/wiki/File:Quartz_oisan.jpg</a:t>
            </a:r>
            <a:r>
              <a:rPr lang="cs-CZ" sz="900" dirty="0" smtClean="0"/>
              <a:t>                     Obr.č.3 </a:t>
            </a:r>
            <a:r>
              <a:rPr lang="cs-CZ" sz="900" dirty="0"/>
              <a:t>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commons.wikimedia.org/wiki/File:Shilirren_texture.jpg</a:t>
            </a:r>
            <a:endParaRPr lang="cs-CZ" sz="9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882" y="2060847"/>
            <a:ext cx="2593150" cy="1725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804" y="4077071"/>
            <a:ext cx="2791246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0"/>
            <a:ext cx="2604126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58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 smtClean="0"/>
              <a:t>tato </a:t>
            </a:r>
            <a:r>
              <a:rPr lang="cs-CZ" dirty="0"/>
              <a:t>schopnost souvisí se strukturou a povahou elektronového </a:t>
            </a:r>
            <a:r>
              <a:rPr lang="cs-CZ" dirty="0" smtClean="0"/>
              <a:t>obalu a uspořádáním elektronů v orbitalech </a:t>
            </a:r>
          </a:p>
          <a:p>
            <a:r>
              <a:rPr lang="cs-CZ" dirty="0" smtClean="0"/>
              <a:t>orbital je prostor, kde se nejčastěji vyskytují</a:t>
            </a:r>
          </a:p>
          <a:p>
            <a:pPr marL="0" indent="0">
              <a:buNone/>
            </a:pPr>
            <a:r>
              <a:rPr lang="cs-CZ" dirty="0" smtClean="0"/>
              <a:t>elektrony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Tvar </a:t>
            </a:r>
            <a:r>
              <a:rPr lang="cs-CZ" sz="800" dirty="0"/>
              <a:t>orbitalu s                                                    </a:t>
            </a:r>
            <a:r>
              <a:rPr lang="cs-CZ" sz="800" dirty="0" smtClean="0"/>
              <a:t>Tvar </a:t>
            </a:r>
            <a:r>
              <a:rPr lang="cs-CZ" sz="800" dirty="0"/>
              <a:t>orbitalu p                              Tvary orbitalu </a:t>
            </a:r>
            <a:r>
              <a:rPr lang="cs-CZ" sz="800" dirty="0" smtClean="0"/>
              <a:t>d</a:t>
            </a:r>
          </a:p>
          <a:p>
            <a:pPr marL="0" indent="0">
              <a:buNone/>
            </a:pPr>
            <a:r>
              <a:rPr lang="cs-CZ" sz="800" dirty="0" smtClean="0"/>
              <a:t>                Obr.č.4: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commons.wikimedia.org/wiki/File:Hydrogen_eigenstate_n2_l0_m0.png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Obr.č.5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commons.wikimedia.org/wiki/File:P2M1.png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Obr.č.6</a:t>
            </a:r>
            <a:r>
              <a:rPr lang="cs-CZ" sz="800" dirty="0"/>
              <a:t>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commons.wikimedia.org/wiki/File:D3M2.png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15411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832" y="3902006"/>
            <a:ext cx="1180896" cy="1180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15411"/>
            <a:ext cx="1644584" cy="1644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082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r>
              <a:rPr lang="cs-CZ" i="1" dirty="0" smtClean="0"/>
              <a:t>chemická </a:t>
            </a:r>
            <a:r>
              <a:rPr lang="cs-CZ" i="1" dirty="0"/>
              <a:t>vazba</a:t>
            </a:r>
            <a:r>
              <a:rPr lang="cs-CZ" dirty="0"/>
              <a:t>  vznikne když se k sobě přiblíží dva atomy, které mají dostatečnou energii a vhodnou orientaci </a:t>
            </a:r>
            <a:endParaRPr lang="cs-CZ" dirty="0" smtClean="0"/>
          </a:p>
          <a:p>
            <a:r>
              <a:rPr lang="cs-CZ" dirty="0" smtClean="0"/>
              <a:t>překryjí </a:t>
            </a:r>
            <a:r>
              <a:rPr lang="cs-CZ" dirty="0"/>
              <a:t>se valenční orbitaly a elektrony se uspořádají tak aby vznikl elektronový </a:t>
            </a:r>
            <a:r>
              <a:rPr lang="cs-CZ" dirty="0" smtClean="0"/>
              <a:t>pár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86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sdílením 1 </a:t>
            </a:r>
            <a:r>
              <a:rPr lang="cs-CZ" dirty="0"/>
              <a:t>elektronový </a:t>
            </a:r>
            <a:r>
              <a:rPr lang="cs-CZ" dirty="0" smtClean="0"/>
              <a:t>páru vzniká </a:t>
            </a:r>
            <a:r>
              <a:rPr lang="cs-CZ" i="1" dirty="0" smtClean="0"/>
              <a:t>jednoduchá </a:t>
            </a:r>
            <a:r>
              <a:rPr lang="cs-CZ" i="1" dirty="0"/>
              <a:t>vazba</a:t>
            </a:r>
            <a:r>
              <a:rPr lang="cs-CZ" dirty="0"/>
              <a:t> </a:t>
            </a:r>
            <a:r>
              <a:rPr lang="cs-CZ" dirty="0" smtClean="0"/>
              <a:t>H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H</a:t>
            </a:r>
            <a:endParaRPr lang="cs-CZ" dirty="0"/>
          </a:p>
          <a:p>
            <a:r>
              <a:rPr lang="cs-CZ" dirty="0"/>
              <a:t>pokud tvoří vazbu dva elektronové páry – </a:t>
            </a:r>
            <a:r>
              <a:rPr lang="cs-CZ" i="1" dirty="0"/>
              <a:t>dvojná</a:t>
            </a:r>
            <a:r>
              <a:rPr lang="cs-CZ" dirty="0"/>
              <a:t> </a:t>
            </a:r>
            <a:r>
              <a:rPr lang="cs-CZ" i="1" dirty="0" smtClean="0"/>
              <a:t>vazba  </a:t>
            </a:r>
            <a:r>
              <a:rPr lang="cs-CZ" dirty="0" smtClean="0"/>
              <a:t>O </a:t>
            </a:r>
            <a:r>
              <a:rPr lang="cs-CZ" dirty="0" smtClean="0">
                <a:solidFill>
                  <a:srgbClr val="FF0000"/>
                </a:solidFill>
              </a:rPr>
              <a:t>=</a:t>
            </a:r>
            <a:r>
              <a:rPr lang="cs-CZ" dirty="0" smtClean="0"/>
              <a:t> O</a:t>
            </a:r>
            <a:endParaRPr lang="cs-CZ" dirty="0"/>
          </a:p>
          <a:p>
            <a:r>
              <a:rPr lang="cs-CZ" dirty="0"/>
              <a:t>pokud tvoří vazbu tři elektronové páry – </a:t>
            </a:r>
            <a:endParaRPr lang="cs-CZ" dirty="0" smtClean="0"/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trojná</a:t>
            </a:r>
            <a:r>
              <a:rPr lang="cs-CZ" dirty="0" smtClean="0"/>
              <a:t> </a:t>
            </a:r>
            <a:r>
              <a:rPr lang="cs-CZ" i="1" dirty="0"/>
              <a:t>vazba </a:t>
            </a:r>
            <a:r>
              <a:rPr lang="cs-CZ" dirty="0"/>
              <a:t>N </a:t>
            </a:r>
            <a:r>
              <a:rPr lang="cs-CZ" dirty="0" smtClean="0">
                <a:solidFill>
                  <a:srgbClr val="FF0000"/>
                </a:solidFill>
              </a:rPr>
              <a:t>≡</a:t>
            </a:r>
            <a:r>
              <a:rPr lang="cs-CZ" dirty="0" smtClean="0"/>
              <a:t> N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9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Elektronegativita</a:t>
            </a:r>
            <a:r>
              <a:rPr lang="cs-CZ" dirty="0"/>
              <a:t> (X</a:t>
            </a:r>
            <a:r>
              <a:rPr lang="cs-CZ" dirty="0" smtClean="0"/>
              <a:t>) – </a:t>
            </a:r>
            <a:r>
              <a:rPr lang="cs-CZ" dirty="0"/>
              <a:t>schopnost atomu přitahovat vazebné elektrony  </a:t>
            </a:r>
          </a:p>
          <a:p>
            <a:r>
              <a:rPr lang="cs-CZ" dirty="0" smtClean="0"/>
              <a:t>základ </a:t>
            </a:r>
            <a:r>
              <a:rPr lang="cs-CZ" dirty="0"/>
              <a:t>je elektronegativita vodíku X(H) </a:t>
            </a:r>
            <a:r>
              <a:rPr lang="cs-CZ" dirty="0" smtClean="0"/>
              <a:t>= 2,1</a:t>
            </a:r>
            <a:endParaRPr lang="cs-CZ" dirty="0"/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Polarita</a:t>
            </a:r>
            <a:r>
              <a:rPr lang="cs-CZ" dirty="0" smtClean="0"/>
              <a:t> </a:t>
            </a:r>
            <a:r>
              <a:rPr lang="cs-CZ" dirty="0"/>
              <a:t>∆(X) – rozdíl elektronegativit  </a:t>
            </a:r>
            <a:endParaRPr lang="cs-CZ" dirty="0" smtClean="0"/>
          </a:p>
          <a:p>
            <a:r>
              <a:rPr lang="cs-CZ" dirty="0" smtClean="0"/>
              <a:t>její hodnota vazba určuje typ vazby</a:t>
            </a:r>
          </a:p>
          <a:p>
            <a:pPr marL="0" indent="0">
              <a:buNone/>
            </a:pPr>
            <a:r>
              <a:rPr lang="cs-CZ" dirty="0" err="1" smtClean="0"/>
              <a:t>Nepolárně</a:t>
            </a:r>
            <a:r>
              <a:rPr lang="cs-CZ" dirty="0" smtClean="0"/>
              <a:t> </a:t>
            </a:r>
            <a:r>
              <a:rPr lang="cs-CZ" dirty="0"/>
              <a:t>kovalentní   ∆(X) &lt; 0,4              </a:t>
            </a:r>
            <a:r>
              <a:rPr lang="cs-CZ" dirty="0" smtClean="0"/>
              <a:t>    H</a:t>
            </a:r>
            <a:r>
              <a:rPr lang="cs-CZ" baseline="-25000" dirty="0" smtClean="0"/>
              <a:t>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Polárně kovalentní        0,4 &lt; ∆(X) &lt; 0,7     </a:t>
            </a:r>
            <a:r>
              <a:rPr lang="cs-CZ" dirty="0" err="1"/>
              <a:t>HCl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Iontová                          </a:t>
            </a:r>
            <a:r>
              <a:rPr lang="cs-CZ" dirty="0" smtClean="0"/>
              <a:t>  ∆</a:t>
            </a:r>
            <a:r>
              <a:rPr lang="cs-CZ" dirty="0"/>
              <a:t>(X) &gt; 0,7        </a:t>
            </a:r>
            <a:r>
              <a:rPr lang="cs-CZ" dirty="0" smtClean="0"/>
              <a:t>     </a:t>
            </a:r>
            <a:r>
              <a:rPr lang="cs-CZ" dirty="0" err="1" smtClean="0"/>
              <a:t>NaCl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17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b="1" i="1" dirty="0" smtClean="0"/>
              <a:t>Kovalentní </a:t>
            </a:r>
            <a:r>
              <a:rPr lang="cs-CZ" b="1" i="1" dirty="0"/>
              <a:t>vazba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typ vazby, ve které je vazebný elektronový pár rozložen stejnoměrně, nebo nestejnoměrně rozložen mezi vázanými atomy</a:t>
            </a:r>
          </a:p>
          <a:p>
            <a:r>
              <a:rPr lang="cs-CZ" dirty="0"/>
              <a:t>jednoduchá, dvojná, trojná</a:t>
            </a:r>
          </a:p>
          <a:p>
            <a:r>
              <a:rPr lang="cs-CZ" dirty="0" smtClean="0"/>
              <a:t>tato vazba způsobuje stabilitu látek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900" dirty="0" smtClean="0"/>
              <a:t>                  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6912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/>
              <a:t>Iontová </a:t>
            </a:r>
            <a:r>
              <a:rPr lang="cs-CZ" b="1" i="1" dirty="0"/>
              <a:t>vazba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kationty </a:t>
            </a:r>
            <a:r>
              <a:rPr lang="cs-CZ" dirty="0"/>
              <a:t>a </a:t>
            </a:r>
            <a:r>
              <a:rPr lang="cs-CZ" dirty="0" smtClean="0"/>
              <a:t>anionty</a:t>
            </a:r>
          </a:p>
          <a:p>
            <a:pPr marL="0" indent="0">
              <a:buNone/>
            </a:pPr>
            <a:r>
              <a:rPr lang="cs-CZ" dirty="0" smtClean="0"/>
              <a:t>vlastnosti:</a:t>
            </a:r>
          </a:p>
          <a:p>
            <a:pPr lvl="0"/>
            <a:r>
              <a:rPr lang="cs-CZ" dirty="0" smtClean="0"/>
              <a:t>v</a:t>
            </a:r>
            <a:r>
              <a:rPr lang="cs-CZ" dirty="0"/>
              <a:t> tavenině vedou elektrický proud</a:t>
            </a:r>
          </a:p>
          <a:p>
            <a:pPr lvl="0"/>
            <a:r>
              <a:rPr lang="cs-CZ" dirty="0"/>
              <a:t>jsou rozpustné ve vodě</a:t>
            </a:r>
          </a:p>
          <a:p>
            <a:pPr lvl="0"/>
            <a:r>
              <a:rPr lang="cs-CZ" dirty="0"/>
              <a:t>jsou křehké</a:t>
            </a:r>
          </a:p>
          <a:p>
            <a:pPr lvl="0"/>
            <a:r>
              <a:rPr lang="cs-CZ" dirty="0"/>
              <a:t>tají při vysokých </a:t>
            </a:r>
            <a:r>
              <a:rPr lang="cs-CZ" dirty="0" smtClean="0"/>
              <a:t>teplotách</a:t>
            </a:r>
          </a:p>
          <a:p>
            <a:r>
              <a:rPr lang="cs-CZ" dirty="0"/>
              <a:t>jsou tvrdé</a:t>
            </a:r>
          </a:p>
          <a:p>
            <a:pPr lvl="0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66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Chlorid sodný </a:t>
            </a:r>
            <a:r>
              <a:rPr lang="cs-CZ" dirty="0" err="1" smtClean="0"/>
              <a:t>NaCl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800" dirty="0" smtClean="0"/>
              <a:t>Obr.č.7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commons.wikimedia.org/wiki/File:Halite_crystal.jpg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3566889" cy="280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237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/>
              <a:t>Kovová </a:t>
            </a:r>
            <a:r>
              <a:rPr lang="cs-CZ" b="1" i="1" dirty="0"/>
              <a:t>vazba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1216" y="1628800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Mezi atomy kovů v pevném stavu</a:t>
            </a:r>
          </a:p>
          <a:p>
            <a:pPr marL="0" indent="0">
              <a:buNone/>
            </a:pPr>
            <a:r>
              <a:rPr lang="cs-CZ" dirty="0" smtClean="0"/>
              <a:t>Vlastnosti:</a:t>
            </a:r>
          </a:p>
          <a:p>
            <a:r>
              <a:rPr lang="cs-CZ" dirty="0" smtClean="0"/>
              <a:t>jsou lesklé</a:t>
            </a:r>
          </a:p>
          <a:p>
            <a:r>
              <a:rPr lang="cs-CZ" dirty="0"/>
              <a:t>jsou kujné a tažné</a:t>
            </a:r>
          </a:p>
          <a:p>
            <a:r>
              <a:rPr lang="cs-CZ" dirty="0" smtClean="0"/>
              <a:t>vedou </a:t>
            </a:r>
            <a:r>
              <a:rPr lang="cs-CZ" dirty="0"/>
              <a:t>teplo a elektrický proud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err="1" smtClean="0"/>
              <a:t>Cu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Ag</a:t>
            </a:r>
            <a:r>
              <a:rPr lang="cs-CZ" dirty="0" smtClean="0"/>
              <a:t>                          Au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000" dirty="0" smtClean="0"/>
              <a:t>Obr.č.8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commons.wikimedia.org/wiki/File:Anticlastic-Copper-Cuff-Bracelet.jpg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Obr.č.9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commons.wikimedia.org/wiki/File:Silver_crystal.jpg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Obr.č.10: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commons.wikimedia.org/wiki/File:Or_Venezuela.jpg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14" y="4005064"/>
            <a:ext cx="1525946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14691"/>
            <a:ext cx="1664286" cy="130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544" y="3953038"/>
            <a:ext cx="1444719" cy="1333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92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orbital?</a:t>
            </a:r>
          </a:p>
          <a:p>
            <a:r>
              <a:rPr lang="cs-CZ" dirty="0" smtClean="0"/>
              <a:t>Jaké jsou podmínky pro vznik chemické vazby?</a:t>
            </a:r>
          </a:p>
          <a:p>
            <a:r>
              <a:rPr lang="cs-CZ" dirty="0" smtClean="0"/>
              <a:t>Co to je elektronegativita?</a:t>
            </a:r>
          </a:p>
          <a:p>
            <a:r>
              <a:rPr lang="cs-CZ" dirty="0" smtClean="0"/>
              <a:t>Co je polarita?</a:t>
            </a:r>
          </a:p>
          <a:p>
            <a:r>
              <a:rPr lang="cs-CZ" dirty="0" smtClean="0"/>
              <a:t>Jaké vlastnosti mají sloučeniny s iontovou vazbou?</a:t>
            </a:r>
          </a:p>
          <a:p>
            <a:r>
              <a:rPr lang="cs-CZ" dirty="0"/>
              <a:t> Jaké vlastnosti mají sloučeniny s </a:t>
            </a:r>
            <a:r>
              <a:rPr lang="cs-CZ" dirty="0" smtClean="0"/>
              <a:t>kovovou </a:t>
            </a:r>
            <a:r>
              <a:rPr lang="cs-CZ" dirty="0"/>
              <a:t>vazbou?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32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41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420</Words>
  <Application>Microsoft Office PowerPoint</Application>
  <PresentationFormat>Předvádění na obrazovce (4:3)</PresentationFormat>
  <Paragraphs>129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Chemická vazba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 Kovalentní vazba  </vt:lpstr>
      <vt:lpstr> Iontová vazba </vt:lpstr>
      <vt:lpstr>Prezentace aplikace PowerPoint</vt:lpstr>
      <vt:lpstr> Kovová vazba 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Chemická vazba</dc:title>
  <dc:creator>Hajný</dc:creator>
  <cp:lastModifiedBy>Zdeněk Laski</cp:lastModifiedBy>
  <cp:revision>67</cp:revision>
  <dcterms:created xsi:type="dcterms:W3CDTF">2012-10-08T15:02:32Z</dcterms:created>
  <dcterms:modified xsi:type="dcterms:W3CDTF">2014-06-05T08:28:52Z</dcterms:modified>
</cp:coreProperties>
</file>