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F9837-D26A-428B-974E-AA8C86701C3F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0F51E-43E9-4A4A-ADEF-B28A934722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8973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F9837-D26A-428B-974E-AA8C86701C3F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0F51E-43E9-4A4A-ADEF-B28A934722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3257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F9837-D26A-428B-974E-AA8C86701C3F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0F51E-43E9-4A4A-ADEF-B28A934722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69716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F9837-D26A-428B-974E-AA8C86701C3F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0F51E-43E9-4A4A-ADEF-B28A934722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24082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F9837-D26A-428B-974E-AA8C86701C3F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0F51E-43E9-4A4A-ADEF-B28A934722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81159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F9837-D26A-428B-974E-AA8C86701C3F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0F51E-43E9-4A4A-ADEF-B28A934722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15825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F9837-D26A-428B-974E-AA8C86701C3F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0F51E-43E9-4A4A-ADEF-B28A934722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47944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F9837-D26A-428B-974E-AA8C86701C3F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0F51E-43E9-4A4A-ADEF-B28A934722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78332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F9837-D26A-428B-974E-AA8C86701C3F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0F51E-43E9-4A4A-ADEF-B28A934722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72820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F9837-D26A-428B-974E-AA8C86701C3F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0F51E-43E9-4A4A-ADEF-B28A934722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64036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F9837-D26A-428B-974E-AA8C86701C3F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0F51E-43E9-4A4A-ADEF-B28A934722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64621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1F9837-D26A-428B-974E-AA8C86701C3F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50F51E-43E9-4A4A-ADEF-B28A934722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34818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51514" y="3434239"/>
            <a:ext cx="5394960" cy="1203960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589240"/>
            <a:ext cx="9138606" cy="720080"/>
          </a:xfrm>
          <a:prstGeom prst="rect">
            <a:avLst/>
          </a:prstGeom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34379952"/>
              </p:ext>
            </p:extLst>
          </p:nvPr>
        </p:nvGraphicFramePr>
        <p:xfrm>
          <a:off x="474492" y="1927027"/>
          <a:ext cx="8195016" cy="365565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 škola hotelová a služeb Kroměříž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kern="1200" smtClean="0">
                          <a:solidFill>
                            <a:schemeClr val="dk1"/>
                          </a:solidFill>
                          <a:effectLst/>
                          <a:latin typeface="Arial CE" pitchFamily="34" charset="0"/>
                          <a:ea typeface="+mn-ea"/>
                          <a:cs typeface="Arial CE" pitchFamily="34" charset="0"/>
                        </a:rPr>
                        <a:t>CZ.1.07/1.5.00/34.0911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0"/>
                        <a:ea typeface="Calibri"/>
                        <a:cs typeface="Arial CE" pitchFamily="34" charset="0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Ing. </a:t>
                      </a: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Libuše Hajná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 CHE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CHE.0103.1F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Odborné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Člověk a příroda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Chemie – obecná </a:t>
                      </a: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a anorganická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Oxidační číslo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komplexně seznamuje žáky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vlastnostmi oxidačního čísla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žádné 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Oxidační číslo, pozitivní a negativní náboj atomu, periodická tabulka, 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22.10.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2012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2314802" y="1484784"/>
            <a:ext cx="45143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CHEMIE -  </a:t>
            </a:r>
            <a:r>
              <a:rPr lang="cs-CZ" sz="2400" b="1" dirty="0" smtClean="0"/>
              <a:t>Oxidační číslo</a:t>
            </a:r>
            <a:endParaRPr lang="cs-CZ" sz="2400" b="1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51514" y="280824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5341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Názvosloví anorganických sloučenin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3021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Oxidační číslo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součet pozitivních a negativních nábojů v atomu</a:t>
            </a:r>
          </a:p>
          <a:p>
            <a:r>
              <a:rPr lang="cs-CZ" dirty="0" smtClean="0"/>
              <a:t>udává počet přijatých, nebo odevzdaných elektronů </a:t>
            </a:r>
          </a:p>
          <a:p>
            <a:r>
              <a:rPr lang="cs-CZ" dirty="0" smtClean="0"/>
              <a:t>zapisujeme ho římskou číslicí vpravo nahoře vedle značky prvku</a:t>
            </a:r>
          </a:p>
          <a:p>
            <a:r>
              <a:rPr lang="cs-CZ" dirty="0" smtClean="0"/>
              <a:t>např.      </a:t>
            </a:r>
            <a:r>
              <a:rPr lang="cs-CZ" dirty="0" err="1" smtClean="0"/>
              <a:t>Fe</a:t>
            </a:r>
            <a:r>
              <a:rPr lang="cs-CZ" dirty="0" smtClean="0"/>
              <a:t> </a:t>
            </a:r>
            <a:r>
              <a:rPr lang="cs-CZ" baseline="30000" dirty="0" smtClean="0">
                <a:solidFill>
                  <a:srgbClr val="FF0000"/>
                </a:solidFill>
              </a:rPr>
              <a:t>+III</a:t>
            </a:r>
            <a:r>
              <a:rPr lang="cs-CZ" dirty="0" smtClean="0"/>
              <a:t>        S </a:t>
            </a:r>
            <a:r>
              <a:rPr lang="cs-CZ" baseline="30000" dirty="0" smtClean="0">
                <a:solidFill>
                  <a:srgbClr val="FF0000"/>
                </a:solidFill>
              </a:rPr>
              <a:t>-II</a:t>
            </a:r>
          </a:p>
          <a:p>
            <a:r>
              <a:rPr lang="cs-CZ" dirty="0" smtClean="0"/>
              <a:t>znaménko plus nemusíme psát</a:t>
            </a:r>
          </a:p>
          <a:p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3425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prvek má nejvýš takovou hodnotu oxidačního čísla, jako je číslo skupiny periodické tabulky ve které je umístěn</a:t>
            </a:r>
          </a:p>
          <a:p>
            <a:r>
              <a:rPr lang="cs-CZ" dirty="0" smtClean="0"/>
              <a:t>např.                     Al </a:t>
            </a:r>
            <a:r>
              <a:rPr lang="cs-CZ" baseline="30000" dirty="0" smtClean="0">
                <a:solidFill>
                  <a:srgbClr val="FF0000"/>
                </a:solidFill>
              </a:rPr>
              <a:t>III </a:t>
            </a:r>
            <a:r>
              <a:rPr lang="cs-CZ" dirty="0" smtClean="0">
                <a:solidFill>
                  <a:srgbClr val="FF0000"/>
                </a:solidFill>
              </a:rPr>
              <a:t>          </a:t>
            </a:r>
            <a:r>
              <a:rPr lang="cs-CZ" dirty="0" smtClean="0"/>
              <a:t>Na </a:t>
            </a:r>
            <a:r>
              <a:rPr lang="cs-CZ" baseline="30000" dirty="0" smtClean="0">
                <a:solidFill>
                  <a:srgbClr val="FF0000"/>
                </a:solidFill>
              </a:rPr>
              <a:t>I</a:t>
            </a:r>
          </a:p>
          <a:p>
            <a:r>
              <a:rPr lang="cs-CZ" dirty="0" smtClean="0"/>
              <a:t>výjimka   např.    </a:t>
            </a:r>
            <a:r>
              <a:rPr lang="cs-CZ" dirty="0" err="1" smtClean="0"/>
              <a:t>Cu</a:t>
            </a:r>
            <a:r>
              <a:rPr lang="cs-CZ" dirty="0" smtClean="0"/>
              <a:t> </a:t>
            </a:r>
            <a:r>
              <a:rPr lang="cs-CZ" baseline="30000" dirty="0" smtClean="0">
                <a:solidFill>
                  <a:srgbClr val="FF0000"/>
                </a:solidFill>
              </a:rPr>
              <a:t>I, II            </a:t>
            </a:r>
            <a:r>
              <a:rPr lang="cs-CZ" dirty="0" smtClean="0"/>
              <a:t>Au </a:t>
            </a:r>
            <a:r>
              <a:rPr lang="cs-CZ" baseline="30000" dirty="0" smtClean="0">
                <a:solidFill>
                  <a:srgbClr val="FF0000"/>
                </a:solidFill>
              </a:rPr>
              <a:t>I, III, V </a:t>
            </a:r>
          </a:p>
          <a:p>
            <a:pPr marL="0" indent="0">
              <a:buNone/>
            </a:pPr>
            <a:endParaRPr lang="cs-CZ" baseline="30000" dirty="0">
              <a:solidFill>
                <a:srgbClr val="FF0000"/>
              </a:solidFill>
            </a:endParaRPr>
          </a:p>
          <a:p>
            <a:endParaRPr lang="cs-CZ" dirty="0" smtClean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069422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Najděte oxidační čísla těchto prvků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Cl, </a:t>
            </a:r>
            <a:r>
              <a:rPr lang="cs-CZ" dirty="0" err="1" smtClean="0"/>
              <a:t>Mn</a:t>
            </a:r>
            <a:r>
              <a:rPr lang="cs-CZ" dirty="0" smtClean="0"/>
              <a:t>, S, Au, P, 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1917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Cl:             -I, I</a:t>
            </a:r>
            <a:r>
              <a:rPr lang="cs-CZ" dirty="0"/>
              <a:t>, </a:t>
            </a:r>
            <a:r>
              <a:rPr lang="cs-CZ" dirty="0" smtClean="0"/>
              <a:t> III, V, VII, </a:t>
            </a:r>
          </a:p>
          <a:p>
            <a:r>
              <a:rPr lang="cs-CZ" dirty="0" err="1" smtClean="0"/>
              <a:t>Mn</a:t>
            </a:r>
            <a:r>
              <a:rPr lang="cs-CZ" dirty="0" smtClean="0"/>
              <a:t>:            I, II, III, IV, V, VI, VII, </a:t>
            </a:r>
          </a:p>
          <a:p>
            <a:r>
              <a:rPr lang="cs-CZ" dirty="0" smtClean="0"/>
              <a:t>S:              -II, II, IV, VI</a:t>
            </a:r>
          </a:p>
          <a:p>
            <a:r>
              <a:rPr lang="cs-CZ" dirty="0" smtClean="0"/>
              <a:t>Au:            -I, I, III, V </a:t>
            </a:r>
          </a:p>
          <a:p>
            <a:r>
              <a:rPr lang="cs-CZ" dirty="0" smtClean="0"/>
              <a:t>P:               -I, III, V, VII </a:t>
            </a:r>
          </a:p>
          <a:p>
            <a:r>
              <a:rPr lang="cs-CZ" dirty="0" smtClean="0"/>
              <a:t>N:              -III, I, II, III, IV, V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23886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i="1" dirty="0" smtClean="0"/>
              <a:t>Kladná oxidační čísla mají stálé koncovky</a:t>
            </a:r>
            <a:endParaRPr lang="cs-CZ" sz="3600" i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49950363"/>
              </p:ext>
            </p:extLst>
          </p:nvPr>
        </p:nvGraphicFramePr>
        <p:xfrm>
          <a:off x="251520" y="1988840"/>
          <a:ext cx="5698976" cy="3291840"/>
        </p:xfrm>
        <a:graphic>
          <a:graphicData uri="http://schemas.openxmlformats.org/drawingml/2006/table">
            <a:tbl>
              <a:tblPr/>
              <a:tblGrid>
                <a:gridCol w="2743200"/>
                <a:gridCol w="2743200"/>
                <a:gridCol w="212576"/>
              </a:tblGrid>
              <a:tr h="0">
                <a:tc>
                  <a:txBody>
                    <a:bodyPr/>
                    <a:lstStyle/>
                    <a:p>
                      <a:r>
                        <a:rPr lang="cs-CZ"/>
                        <a:t>oxidační číslo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koncovka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/>
                        <a:t>+I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-ný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/>
                        <a:t>+II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-natý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/>
                        <a:t>+III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-itý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/>
                        <a:t>+IV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-ičitý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/>
                        <a:t>+V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</a:t>
                      </a:r>
                      <a:r>
                        <a:rPr lang="cs-CZ" dirty="0" err="1" smtClean="0"/>
                        <a:t>ečný</a:t>
                      </a:r>
                      <a:r>
                        <a:rPr lang="cs-CZ" dirty="0"/>
                        <a:t>, </a:t>
                      </a:r>
                      <a:r>
                        <a:rPr lang="cs-CZ" dirty="0" smtClean="0"/>
                        <a:t>-</a:t>
                      </a:r>
                      <a:r>
                        <a:rPr lang="cs-CZ" dirty="0" err="1" smtClean="0"/>
                        <a:t>ičný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/>
                        <a:t>+VI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-ový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/>
                        <a:t>+VII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-istý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/>
                        <a:t>+VIII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-ičelý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82262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Součet oxidačních čísel v molekule musí být roven nule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4453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je to oxidační číslo?</a:t>
            </a:r>
          </a:p>
          <a:p>
            <a:r>
              <a:rPr lang="cs-CZ" dirty="0" smtClean="0"/>
              <a:t>Jak zapisujeme oxidační číslo?</a:t>
            </a:r>
          </a:p>
          <a:p>
            <a:r>
              <a:rPr lang="cs-CZ" dirty="0" smtClean="0"/>
              <a:t>Jak zjistíme maximální hodnotu oxidačního čísla?</a:t>
            </a:r>
          </a:p>
          <a:p>
            <a:r>
              <a:rPr lang="cs-CZ" dirty="0" smtClean="0"/>
              <a:t>Určete hodnotu oxidačního čísla k těmto koncovkám –</a:t>
            </a:r>
            <a:r>
              <a:rPr lang="cs-CZ" dirty="0" err="1" smtClean="0"/>
              <a:t>natý</a:t>
            </a:r>
            <a:r>
              <a:rPr lang="cs-CZ" dirty="0" smtClean="0"/>
              <a:t>, -</a:t>
            </a:r>
            <a:r>
              <a:rPr lang="cs-CZ" dirty="0" err="1" smtClean="0"/>
              <a:t>ový</a:t>
            </a:r>
            <a:r>
              <a:rPr lang="cs-CZ" dirty="0" smtClean="0"/>
              <a:t>, - </a:t>
            </a:r>
            <a:r>
              <a:rPr lang="cs-CZ" dirty="0" err="1" smtClean="0"/>
              <a:t>ičitý</a:t>
            </a:r>
            <a:r>
              <a:rPr lang="cs-CZ" dirty="0" smtClean="0"/>
              <a:t>, </a:t>
            </a:r>
            <a:r>
              <a:rPr lang="cs-CZ" dirty="0" err="1" smtClean="0"/>
              <a:t>istý</a:t>
            </a:r>
            <a:endParaRPr lang="cs-CZ" dirty="0" smtClean="0"/>
          </a:p>
          <a:p>
            <a:r>
              <a:rPr lang="cs-CZ" dirty="0" smtClean="0"/>
              <a:t>Určete koncovky k těmto oxidačním číslům: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   VIII, III</a:t>
            </a:r>
            <a:r>
              <a:rPr lang="cs-CZ" dirty="0" smtClean="0"/>
              <a:t>, I, VII,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8713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Doc. RNDr. Jan Čipera, CSc., RNDr. Jaroslav Blažek, RNDr. Pavel Beneš, CSc. </a:t>
            </a:r>
            <a:r>
              <a:rPr lang="cs-CZ" i="1" dirty="0"/>
              <a:t>Chemie A, </a:t>
            </a:r>
            <a:r>
              <a:rPr lang="cs-CZ" dirty="0"/>
              <a:t>vyd. Státní pedagogické nakladatelství, </a:t>
            </a:r>
            <a:r>
              <a:rPr lang="cs-CZ" dirty="0" err="1"/>
              <a:t>n.p</a:t>
            </a:r>
            <a:r>
              <a:rPr lang="cs-CZ"/>
              <a:t>., Praha 1984 jako svou první publikaci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2634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57</TotalTime>
  <Words>407</Words>
  <Application>Microsoft Office PowerPoint</Application>
  <PresentationFormat>Předvádění na obrazovce (4:3)</PresentationFormat>
  <Paragraphs>82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5" baseType="lpstr">
      <vt:lpstr>Arial</vt:lpstr>
      <vt:lpstr>Arial CE</vt:lpstr>
      <vt:lpstr>Calibri</vt:lpstr>
      <vt:lpstr>Times New Roman</vt:lpstr>
      <vt:lpstr>Motiv systému Office</vt:lpstr>
      <vt:lpstr>Prezentace aplikace PowerPoint</vt:lpstr>
      <vt:lpstr>Názvosloví anorganických sloučenin</vt:lpstr>
      <vt:lpstr>Oxidační číslo</vt:lpstr>
      <vt:lpstr>Prezentace aplikace PowerPoint</vt:lpstr>
      <vt:lpstr>Prezentace aplikace PowerPoint</vt:lpstr>
      <vt:lpstr>Správné odpovědi</vt:lpstr>
      <vt:lpstr>Kladná oxidační čísla mají stálé koncovky</vt:lpstr>
      <vt:lpstr>Prezentace aplikace PowerPoint</vt:lpstr>
      <vt:lpstr>otázky</vt:lpstr>
      <vt:lpstr>zdroje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Názvosloví anorganických sloučenin</dc:title>
  <dc:creator>Hajný</dc:creator>
  <cp:lastModifiedBy>Zdeněk Laski</cp:lastModifiedBy>
  <cp:revision>24</cp:revision>
  <dcterms:created xsi:type="dcterms:W3CDTF">2012-10-23T20:36:41Z</dcterms:created>
  <dcterms:modified xsi:type="dcterms:W3CDTF">2014-06-05T08:29:24Z</dcterms:modified>
</cp:coreProperties>
</file>