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9418721"/>
              </p:ext>
            </p:extLst>
          </p:nvPr>
        </p:nvGraphicFramePr>
        <p:xfrm>
          <a:off x="474492" y="1927027"/>
          <a:ext cx="8195016" cy="36556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CHE.0104.1F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Oxidy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názvoslovím oxidů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Oxid, oxidační číslo, kyslík, křížové pravidlo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25.10.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Oxidy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4163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Oxidy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80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oxidy jsou sloučeniny kyslíku s jinými prvky</a:t>
            </a:r>
          </a:p>
          <a:p>
            <a:r>
              <a:rPr lang="cs-CZ" dirty="0" smtClean="0"/>
              <a:t>kyslík má v oxidech oxidační číslo </a:t>
            </a:r>
            <a:r>
              <a:rPr lang="cs-CZ" dirty="0" smtClean="0">
                <a:solidFill>
                  <a:srgbClr val="FF0000"/>
                </a:solidFill>
              </a:rPr>
              <a:t>–II</a:t>
            </a:r>
          </a:p>
          <a:p>
            <a:r>
              <a:rPr lang="cs-CZ" dirty="0" smtClean="0"/>
              <a:t>oxidy vznikají oxidací prvků za přítomnosti kyslíku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05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Názvy </a:t>
            </a:r>
            <a:r>
              <a:rPr lang="cs-CZ" i="1" dirty="0"/>
              <a:t>oxidů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nejdříve podstatné jméno oxid</a:t>
            </a:r>
          </a:p>
          <a:p>
            <a:r>
              <a:rPr lang="cs-CZ" dirty="0" smtClean="0"/>
              <a:t>na druhém místě přídavné jméno odvozené z názvu prvku vázaného na kyslík s koncovkou podle jeho oxidačního čísla</a:t>
            </a:r>
          </a:p>
          <a:p>
            <a:r>
              <a:rPr lang="cs-CZ" dirty="0" smtClean="0"/>
              <a:t>např. oxid hlinitý – hliník koncovka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itý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, oxidační číslo </a:t>
            </a:r>
            <a:r>
              <a:rPr lang="cs-CZ" dirty="0" smtClean="0">
                <a:solidFill>
                  <a:srgbClr val="FF0000"/>
                </a:solidFill>
              </a:rPr>
              <a:t>III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01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Vzorce oxidů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Nejdříve značka </a:t>
            </a:r>
            <a:r>
              <a:rPr lang="cs-CZ" dirty="0"/>
              <a:t>prvku vázaného na kyslík </a:t>
            </a:r>
            <a:r>
              <a:rPr lang="cs-CZ" dirty="0" smtClean="0"/>
              <a:t> a poté značka kyslíku</a:t>
            </a:r>
          </a:p>
          <a:p>
            <a:r>
              <a:rPr lang="cs-CZ" dirty="0" smtClean="0"/>
              <a:t>Pak vyčíslení počtu atomů obou prvků pomocí jejich oxidačních čísel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258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Příklady vzorců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Oxid železitý</a:t>
            </a:r>
          </a:p>
          <a:p>
            <a:r>
              <a:rPr lang="cs-CZ" dirty="0" smtClean="0"/>
              <a:t>nejprve značka železa a pak kyslíku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FeO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oté zápis oxidačních čísel: kyslík oxidační číslo    </a:t>
            </a:r>
            <a:r>
              <a:rPr lang="cs-CZ" dirty="0" smtClean="0">
                <a:solidFill>
                  <a:srgbClr val="FF0000"/>
                </a:solidFill>
              </a:rPr>
              <a:t>–II</a:t>
            </a:r>
            <a:r>
              <a:rPr lang="cs-CZ" dirty="0" smtClean="0"/>
              <a:t>, železo koncovka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itý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proto oxidační číslo </a:t>
            </a:r>
            <a:r>
              <a:rPr lang="cs-CZ" dirty="0" smtClean="0">
                <a:solidFill>
                  <a:srgbClr val="FF0000"/>
                </a:solidFill>
              </a:rPr>
              <a:t>+III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Fe</a:t>
            </a:r>
            <a:r>
              <a:rPr lang="cs-CZ" baseline="30000" dirty="0" err="1" smtClean="0">
                <a:solidFill>
                  <a:srgbClr val="FF0000"/>
                </a:solidFill>
              </a:rPr>
              <a:t>+III</a:t>
            </a:r>
            <a:r>
              <a:rPr lang="cs-CZ" dirty="0" smtClean="0"/>
              <a:t> </a:t>
            </a:r>
            <a:r>
              <a:rPr lang="cs-CZ" dirty="0"/>
              <a:t>O</a:t>
            </a:r>
            <a:r>
              <a:rPr lang="cs-CZ" baseline="30000" dirty="0">
                <a:solidFill>
                  <a:srgbClr val="FF0000"/>
                </a:solidFill>
              </a:rPr>
              <a:t>-II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vyčíslení pomocí křížového pravidla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Fe</a:t>
            </a:r>
            <a:r>
              <a:rPr lang="cs-CZ" baseline="30000" dirty="0" smtClean="0">
                <a:solidFill>
                  <a:srgbClr val="FF0000"/>
                </a:solidFill>
              </a:rPr>
              <a:t>+III</a:t>
            </a:r>
            <a:r>
              <a:rPr lang="cs-CZ" baseline="-25000" dirty="0" smtClean="0">
                <a:solidFill>
                  <a:srgbClr val="0070C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↘</a:t>
            </a:r>
            <a:r>
              <a:rPr lang="cs-CZ" dirty="0"/>
              <a:t> </a:t>
            </a:r>
            <a:r>
              <a:rPr lang="cs-CZ" dirty="0">
                <a:solidFill>
                  <a:srgbClr val="0070C0"/>
                </a:solidFill>
              </a:rPr>
              <a:t>↙</a:t>
            </a:r>
            <a:r>
              <a:rPr lang="cs-CZ" dirty="0" smtClean="0"/>
              <a:t>O</a:t>
            </a:r>
            <a:r>
              <a:rPr lang="cs-CZ" baseline="30000" dirty="0" smtClean="0">
                <a:solidFill>
                  <a:srgbClr val="0070C0"/>
                </a:solidFill>
              </a:rPr>
              <a:t>-II</a:t>
            </a:r>
            <a:r>
              <a:rPr lang="cs-CZ" baseline="-25000" dirty="0" smtClean="0">
                <a:solidFill>
                  <a:srgbClr val="FF0000"/>
                </a:solidFill>
              </a:rPr>
              <a:t>3      </a:t>
            </a:r>
            <a:r>
              <a:rPr lang="cs-CZ" dirty="0" smtClean="0"/>
              <a:t>výslední vzorec     Fe</a:t>
            </a:r>
            <a:r>
              <a:rPr lang="cs-CZ" baseline="-25000" dirty="0" smtClean="0"/>
              <a:t>2</a:t>
            </a:r>
            <a:r>
              <a:rPr lang="cs-CZ" dirty="0" smtClean="0"/>
              <a:t> O</a:t>
            </a:r>
            <a:r>
              <a:rPr lang="cs-CZ" baseline="-25000" dirty="0" smtClean="0"/>
              <a:t>3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3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oxid křemičitý </a:t>
            </a:r>
          </a:p>
          <a:p>
            <a:r>
              <a:rPr lang="cs-CZ" dirty="0" err="1" smtClean="0"/>
              <a:t>Si</a:t>
            </a:r>
            <a:r>
              <a:rPr lang="cs-CZ" baseline="30000" dirty="0" err="1" smtClean="0">
                <a:solidFill>
                  <a:srgbClr val="FF0000"/>
                </a:solidFill>
              </a:rPr>
              <a:t>+IV</a:t>
            </a:r>
            <a:r>
              <a:rPr lang="cs-CZ" dirty="0" smtClean="0"/>
              <a:t> O</a:t>
            </a:r>
            <a:r>
              <a:rPr lang="cs-CZ" baseline="30000" dirty="0" smtClean="0">
                <a:solidFill>
                  <a:srgbClr val="FF0000"/>
                </a:solidFill>
              </a:rPr>
              <a:t>-II  </a:t>
            </a:r>
            <a:r>
              <a:rPr lang="cs-CZ" dirty="0" smtClean="0"/>
              <a:t>pokud lze oxidační čísla krátit musíme je vykrátit je</a:t>
            </a:r>
          </a:p>
          <a:p>
            <a:r>
              <a:rPr lang="cs-CZ" dirty="0" err="1"/>
              <a:t>Si</a:t>
            </a:r>
            <a:r>
              <a:rPr lang="cs-CZ" baseline="30000" dirty="0" err="1">
                <a:solidFill>
                  <a:srgbClr val="FF0000"/>
                </a:solidFill>
              </a:rPr>
              <a:t>+IV</a:t>
            </a:r>
            <a:r>
              <a:rPr lang="cs-CZ" baseline="30000" dirty="0"/>
              <a:t> </a:t>
            </a:r>
            <a:r>
              <a:rPr lang="cs-CZ" baseline="30000" dirty="0">
                <a:solidFill>
                  <a:srgbClr val="0070C0"/>
                </a:solidFill>
              </a:rPr>
              <a:t>2</a:t>
            </a:r>
            <a:r>
              <a:rPr lang="cs-CZ" dirty="0"/>
              <a:t> O</a:t>
            </a:r>
            <a:r>
              <a:rPr lang="cs-CZ" baseline="30000" dirty="0">
                <a:solidFill>
                  <a:srgbClr val="FF0000"/>
                </a:solidFill>
              </a:rPr>
              <a:t>-II</a:t>
            </a:r>
            <a:r>
              <a:rPr lang="cs-CZ" baseline="30000" dirty="0"/>
              <a:t> </a:t>
            </a:r>
            <a:r>
              <a:rPr lang="cs-CZ" baseline="30000" dirty="0" smtClean="0"/>
              <a:t>1   </a:t>
            </a:r>
            <a:r>
              <a:rPr lang="cs-CZ" dirty="0" smtClean="0"/>
              <a:t>SiO</a:t>
            </a:r>
            <a:r>
              <a:rPr lang="cs-CZ" baseline="-25000" dirty="0" smtClean="0">
                <a:solidFill>
                  <a:srgbClr val="0070C0"/>
                </a:solidFill>
              </a:rPr>
              <a:t>2</a:t>
            </a:r>
            <a:endParaRPr lang="cs-CZ" baseline="-25000" dirty="0" smtClean="0"/>
          </a:p>
          <a:p>
            <a:r>
              <a:rPr lang="cs-CZ" dirty="0" smtClean="0"/>
              <a:t>jedničku nepíšeme – výsledek </a:t>
            </a:r>
            <a:r>
              <a:rPr lang="cs-CZ" dirty="0"/>
              <a:t>SiO</a:t>
            </a:r>
            <a:r>
              <a:rPr lang="cs-CZ" baseline="-25000" dirty="0"/>
              <a:t>2</a:t>
            </a:r>
          </a:p>
          <a:p>
            <a:endParaRPr lang="cs-CZ" dirty="0"/>
          </a:p>
          <a:p>
            <a:endParaRPr lang="cs-CZ" baseline="-25000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44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napište vzorce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oxid antimoničný</a:t>
            </a:r>
          </a:p>
          <a:p>
            <a:r>
              <a:rPr lang="cs-CZ" dirty="0" smtClean="0"/>
              <a:t>oxid rubidný</a:t>
            </a:r>
          </a:p>
          <a:p>
            <a:r>
              <a:rPr lang="cs-CZ" dirty="0" smtClean="0"/>
              <a:t>oxid arsenitý </a:t>
            </a:r>
          </a:p>
          <a:p>
            <a:r>
              <a:rPr lang="cs-CZ" dirty="0" smtClean="0"/>
              <a:t>oxid chromový</a:t>
            </a:r>
          </a:p>
          <a:p>
            <a:r>
              <a:rPr lang="cs-CZ" dirty="0" smtClean="0"/>
              <a:t>oxid barnatý</a:t>
            </a:r>
          </a:p>
          <a:p>
            <a:r>
              <a:rPr lang="cs-CZ" dirty="0" smtClean="0"/>
              <a:t>oxid </a:t>
            </a:r>
            <a:r>
              <a:rPr lang="cs-CZ" dirty="0" err="1" smtClean="0"/>
              <a:t>olovičitý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15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správně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oxid antimoničný   </a:t>
            </a:r>
            <a:r>
              <a:rPr lang="cs-CZ" dirty="0" err="1"/>
              <a:t>Sb</a:t>
            </a:r>
            <a:r>
              <a:rPr lang="cs-CZ" baseline="30000" dirty="0" err="1"/>
              <a:t>V</a:t>
            </a:r>
            <a:r>
              <a:rPr lang="cs-CZ" dirty="0" err="1"/>
              <a:t>O</a:t>
            </a:r>
            <a:r>
              <a:rPr lang="cs-CZ" baseline="30000" dirty="0"/>
              <a:t>-II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Sb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5</a:t>
            </a:r>
            <a:endParaRPr lang="cs-CZ" dirty="0"/>
          </a:p>
          <a:p>
            <a:pPr lvl="0"/>
            <a:r>
              <a:rPr lang="cs-CZ" dirty="0"/>
              <a:t>oxid rubidný  </a:t>
            </a:r>
            <a:r>
              <a:rPr lang="cs-CZ" dirty="0" err="1"/>
              <a:t>Rb</a:t>
            </a:r>
            <a:r>
              <a:rPr lang="cs-CZ" baseline="30000" dirty="0" err="1"/>
              <a:t>I</a:t>
            </a:r>
            <a:r>
              <a:rPr lang="cs-CZ" dirty="0" err="1"/>
              <a:t>O</a:t>
            </a:r>
            <a:r>
              <a:rPr lang="cs-CZ" baseline="30000" dirty="0"/>
              <a:t>-II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Rb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dirty="0"/>
          </a:p>
          <a:p>
            <a:pPr lvl="0"/>
            <a:r>
              <a:rPr lang="cs-CZ" dirty="0"/>
              <a:t>oxid arsenitý </a:t>
            </a:r>
            <a:r>
              <a:rPr lang="cs-CZ" dirty="0" err="1" smtClean="0"/>
              <a:t>As</a:t>
            </a:r>
            <a:r>
              <a:rPr lang="cs-CZ" baseline="30000" dirty="0" err="1" smtClean="0"/>
              <a:t>III</a:t>
            </a:r>
            <a:r>
              <a:rPr lang="cs-CZ" dirty="0" err="1" smtClean="0"/>
              <a:t>O</a:t>
            </a:r>
            <a:r>
              <a:rPr lang="cs-CZ" baseline="30000" dirty="0" smtClean="0"/>
              <a:t>-II</a:t>
            </a:r>
            <a:endParaRPr lang="cs-CZ" dirty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As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83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oxid chromový </a:t>
            </a:r>
            <a:r>
              <a:rPr lang="cs-CZ" dirty="0" err="1" smtClean="0"/>
              <a:t>Cr</a:t>
            </a:r>
            <a:r>
              <a:rPr lang="cs-CZ" baseline="30000" dirty="0" err="1" smtClean="0"/>
              <a:t>VI</a:t>
            </a:r>
            <a:r>
              <a:rPr lang="cs-CZ" dirty="0" err="1" smtClean="0"/>
              <a:t>O</a:t>
            </a:r>
            <a:r>
              <a:rPr lang="cs-CZ" baseline="30000" dirty="0" smtClean="0"/>
              <a:t>-II   </a:t>
            </a:r>
            <a:r>
              <a:rPr lang="cs-CZ" dirty="0"/>
              <a:t>krátíme</a:t>
            </a:r>
          </a:p>
          <a:p>
            <a:pPr marL="0" indent="0">
              <a:buNone/>
            </a:pPr>
            <a:r>
              <a:rPr lang="cs-CZ" dirty="0" smtClean="0"/>
              <a:t>        CrO</a:t>
            </a:r>
            <a:r>
              <a:rPr lang="cs-CZ" baseline="-25000" dirty="0" smtClean="0"/>
              <a:t>3</a:t>
            </a:r>
            <a:endParaRPr lang="cs-CZ" dirty="0"/>
          </a:p>
          <a:p>
            <a:pPr lvl="0"/>
            <a:r>
              <a:rPr lang="cs-CZ" dirty="0"/>
              <a:t>oxid barnatý </a:t>
            </a:r>
            <a:r>
              <a:rPr lang="cs-CZ" dirty="0" err="1" smtClean="0"/>
              <a:t>Ba</a:t>
            </a:r>
            <a:r>
              <a:rPr lang="cs-CZ" baseline="30000" dirty="0" err="1" smtClean="0"/>
              <a:t>II</a:t>
            </a:r>
            <a:r>
              <a:rPr lang="cs-CZ" dirty="0" err="1" smtClean="0"/>
              <a:t>O</a:t>
            </a:r>
            <a:r>
              <a:rPr lang="cs-CZ" baseline="30000" dirty="0" smtClean="0"/>
              <a:t>-II   </a:t>
            </a:r>
            <a:r>
              <a:rPr lang="cs-CZ" dirty="0"/>
              <a:t>krátíme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 err="1" smtClean="0"/>
              <a:t>BaO</a:t>
            </a:r>
            <a:endParaRPr lang="cs-CZ" dirty="0"/>
          </a:p>
          <a:p>
            <a:pPr lvl="0"/>
            <a:r>
              <a:rPr lang="cs-CZ" dirty="0"/>
              <a:t>oxid </a:t>
            </a:r>
            <a:r>
              <a:rPr lang="cs-CZ" dirty="0" err="1" smtClean="0"/>
              <a:t>olovičitý</a:t>
            </a:r>
            <a:r>
              <a:rPr lang="cs-CZ" dirty="0" smtClean="0"/>
              <a:t> </a:t>
            </a:r>
            <a:r>
              <a:rPr lang="cs-CZ" dirty="0" err="1" smtClean="0"/>
              <a:t>Pb</a:t>
            </a:r>
            <a:r>
              <a:rPr lang="cs-CZ" baseline="30000" dirty="0" err="1" smtClean="0"/>
              <a:t>IV</a:t>
            </a:r>
            <a:r>
              <a:rPr lang="cs-CZ" dirty="0" err="1" smtClean="0"/>
              <a:t>O</a:t>
            </a:r>
            <a:r>
              <a:rPr lang="cs-CZ" baseline="30000" dirty="0" smtClean="0"/>
              <a:t>-II   </a:t>
            </a:r>
            <a:r>
              <a:rPr lang="cs-CZ" dirty="0"/>
              <a:t>krátíme</a:t>
            </a:r>
          </a:p>
          <a:p>
            <a:pPr marL="0" indent="0">
              <a:buNone/>
            </a:pPr>
            <a:r>
              <a:rPr lang="cs-CZ" dirty="0" smtClean="0"/>
              <a:t>        PbO</a:t>
            </a:r>
            <a:r>
              <a:rPr lang="cs-CZ" baseline="-25000" dirty="0" smtClean="0"/>
              <a:t>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94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/>
              <a:t>Napište názvy </a:t>
            </a:r>
            <a:r>
              <a:rPr lang="cs-CZ" i="1" dirty="0" smtClean="0"/>
              <a:t>oxidů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Cr</a:t>
            </a:r>
            <a:r>
              <a:rPr lang="cs-CZ" baseline="-25000" dirty="0" smtClean="0"/>
              <a:t>2</a:t>
            </a:r>
            <a:r>
              <a:rPr lang="cs-CZ" dirty="0" smtClean="0"/>
              <a:t> O</a:t>
            </a:r>
            <a:r>
              <a:rPr lang="cs-CZ" baseline="-25000" dirty="0" smtClean="0"/>
              <a:t>3</a:t>
            </a:r>
          </a:p>
          <a:p>
            <a:pPr marL="0" indent="0">
              <a:buNone/>
            </a:pPr>
            <a:r>
              <a:rPr lang="cs-CZ" dirty="0"/>
              <a:t>Cr</a:t>
            </a:r>
            <a:r>
              <a:rPr lang="cs-CZ" baseline="30000" dirty="0">
                <a:solidFill>
                  <a:srgbClr val="FF0000"/>
                </a:solidFill>
              </a:rPr>
              <a:t>+III</a:t>
            </a:r>
            <a:r>
              <a:rPr lang="cs-CZ" baseline="-25000" dirty="0">
                <a:solidFill>
                  <a:srgbClr val="0070C0"/>
                </a:solidFill>
              </a:rPr>
              <a:t>2</a:t>
            </a:r>
            <a:r>
              <a:rPr lang="cs-CZ" dirty="0">
                <a:solidFill>
                  <a:srgbClr val="0070C0"/>
                </a:solidFill>
              </a:rPr>
              <a:t>↗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↖</a:t>
            </a:r>
            <a:r>
              <a:rPr lang="cs-CZ" dirty="0"/>
              <a:t>O</a:t>
            </a:r>
            <a:r>
              <a:rPr lang="cs-CZ" baseline="30000" dirty="0">
                <a:solidFill>
                  <a:srgbClr val="0070C0"/>
                </a:solidFill>
              </a:rPr>
              <a:t>-II</a:t>
            </a:r>
            <a:r>
              <a:rPr lang="cs-CZ" baseline="-25000" dirty="0">
                <a:solidFill>
                  <a:srgbClr val="FF0000"/>
                </a:solidFill>
              </a:rPr>
              <a:t>3 </a:t>
            </a:r>
            <a:r>
              <a:rPr lang="cs-CZ" dirty="0"/>
              <a:t>chrom má oxidační číslo </a:t>
            </a:r>
            <a:r>
              <a:rPr lang="cs-CZ" dirty="0">
                <a:solidFill>
                  <a:srgbClr val="FF0000"/>
                </a:solidFill>
              </a:rPr>
              <a:t>+III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proto má v názvu koncovku </a:t>
            </a:r>
            <a:r>
              <a:rPr lang="cs-CZ" dirty="0">
                <a:solidFill>
                  <a:srgbClr val="FF0000"/>
                </a:solidFill>
              </a:rPr>
              <a:t>–</a:t>
            </a:r>
            <a:r>
              <a:rPr lang="cs-CZ" dirty="0" err="1">
                <a:solidFill>
                  <a:srgbClr val="FF0000"/>
                </a:solidFill>
              </a:rPr>
              <a:t>itý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/>
              <a:t>a název je oxid chromitý</a:t>
            </a:r>
          </a:p>
          <a:p>
            <a:pPr marL="0" indent="0">
              <a:buNone/>
            </a:pPr>
            <a:endParaRPr lang="cs-CZ" baseline="-25000" dirty="0" smtClean="0"/>
          </a:p>
          <a:p>
            <a:r>
              <a:rPr lang="cs-CZ" dirty="0" smtClean="0"/>
              <a:t>SeO</a:t>
            </a:r>
            <a:r>
              <a:rPr lang="cs-CZ" baseline="-25000" dirty="0" smtClean="0"/>
              <a:t>3</a:t>
            </a:r>
          </a:p>
          <a:p>
            <a:pPr marL="0" indent="0">
              <a:buNone/>
            </a:pPr>
            <a:r>
              <a:rPr lang="cs-CZ" dirty="0"/>
              <a:t>oxidační číslo kyslíku neudává počet atomů </a:t>
            </a:r>
            <a:r>
              <a:rPr lang="cs-CZ" dirty="0" smtClean="0"/>
              <a:t>selenu musíme násobit číslem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dirty="0" err="1" smtClean="0"/>
              <a:t>Se</a:t>
            </a:r>
            <a:r>
              <a:rPr lang="cs-CZ" baseline="30000" dirty="0" err="1" smtClean="0">
                <a:solidFill>
                  <a:srgbClr val="FF0000"/>
                </a:solidFill>
              </a:rPr>
              <a:t>+VI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↖</a:t>
            </a:r>
            <a:r>
              <a:rPr lang="cs-CZ" dirty="0"/>
              <a:t> 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3.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baseline="-25000" dirty="0" smtClean="0"/>
              <a:t>=</a:t>
            </a:r>
            <a:r>
              <a:rPr lang="cs-CZ" baseline="-25000" dirty="0" smtClean="0">
                <a:solidFill>
                  <a:srgbClr val="FF0000"/>
                </a:solidFill>
              </a:rPr>
              <a:t>6 </a:t>
            </a:r>
            <a:r>
              <a:rPr lang="cs-CZ" dirty="0" smtClean="0"/>
              <a:t>selen </a:t>
            </a:r>
            <a:r>
              <a:rPr lang="cs-CZ" dirty="0"/>
              <a:t>má oxidační číslo </a:t>
            </a:r>
            <a:r>
              <a:rPr lang="cs-CZ" dirty="0" smtClean="0">
                <a:solidFill>
                  <a:srgbClr val="FF0000"/>
                </a:solidFill>
              </a:rPr>
              <a:t>+VI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proto má v názvu koncovku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ový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a název je oxid </a:t>
            </a:r>
            <a:r>
              <a:rPr lang="cs-CZ" dirty="0" smtClean="0"/>
              <a:t>selenový</a:t>
            </a:r>
            <a:endParaRPr lang="cs-CZ" dirty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  <a:p>
            <a:endParaRPr lang="cs-CZ" baseline="-25000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88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pojmenujte: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5</a:t>
            </a:r>
          </a:p>
          <a:p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r>
              <a:rPr lang="cs-CZ" dirty="0" smtClean="0"/>
              <a:t>Cl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7</a:t>
            </a:r>
          </a:p>
          <a:p>
            <a:r>
              <a:rPr lang="cs-CZ" dirty="0" smtClean="0"/>
              <a:t>MnO</a:t>
            </a:r>
            <a:r>
              <a:rPr lang="cs-CZ" baseline="-25000" dirty="0" smtClean="0"/>
              <a:t>2</a:t>
            </a:r>
          </a:p>
          <a:p>
            <a:r>
              <a:rPr lang="cs-CZ" dirty="0" err="1" smtClean="0"/>
              <a:t>ZnO</a:t>
            </a:r>
            <a:endParaRPr lang="cs-CZ" dirty="0" smtClean="0"/>
          </a:p>
          <a:p>
            <a:r>
              <a:rPr lang="cs-CZ" dirty="0"/>
              <a:t>CrO</a:t>
            </a:r>
            <a:r>
              <a:rPr lang="cs-CZ" baseline="-25000" dirty="0"/>
              <a:t>3</a:t>
            </a:r>
            <a:endParaRPr lang="cs-CZ" baseline="-25000" dirty="0" smtClean="0"/>
          </a:p>
          <a:p>
            <a:endParaRPr lang="cs-CZ" baseline="-25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65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správně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baseline="-25000" dirty="0"/>
              <a:t>2</a:t>
            </a:r>
            <a:r>
              <a:rPr lang="cs-CZ" dirty="0"/>
              <a:t>O</a:t>
            </a:r>
            <a:r>
              <a:rPr lang="cs-CZ" baseline="-25000" dirty="0"/>
              <a:t>5           </a:t>
            </a:r>
            <a:endParaRPr lang="cs-CZ" baseline="-25000" dirty="0" smtClean="0"/>
          </a:p>
          <a:p>
            <a:pPr marL="0" indent="0">
              <a:buNone/>
            </a:pPr>
            <a:r>
              <a:rPr lang="cs-CZ" dirty="0" smtClean="0"/>
              <a:t>  P</a:t>
            </a:r>
            <a:r>
              <a:rPr lang="cs-CZ" baseline="30000" dirty="0" smtClean="0">
                <a:solidFill>
                  <a:srgbClr val="FF0000"/>
                </a:solidFill>
              </a:rPr>
              <a:t>+V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↖</a:t>
            </a:r>
            <a:r>
              <a:rPr lang="cs-CZ" dirty="0"/>
              <a:t>↗ O</a:t>
            </a:r>
            <a:r>
              <a:rPr lang="cs-CZ" baseline="30000" dirty="0"/>
              <a:t>-II</a:t>
            </a:r>
            <a:r>
              <a:rPr lang="cs-CZ" baseline="-25000" dirty="0">
                <a:solidFill>
                  <a:srgbClr val="FF0000"/>
                </a:solidFill>
              </a:rPr>
              <a:t>5</a:t>
            </a:r>
            <a:r>
              <a:rPr lang="cs-CZ" baseline="-25000" dirty="0"/>
              <a:t>   </a:t>
            </a:r>
            <a:r>
              <a:rPr lang="cs-CZ" dirty="0"/>
              <a:t>oxidační číslo </a:t>
            </a:r>
            <a:r>
              <a:rPr lang="cs-CZ" dirty="0">
                <a:solidFill>
                  <a:srgbClr val="FF0000"/>
                </a:solidFill>
              </a:rPr>
              <a:t>+V</a:t>
            </a:r>
            <a:r>
              <a:rPr lang="cs-CZ" dirty="0"/>
              <a:t>, koncovka </a:t>
            </a:r>
            <a:r>
              <a:rPr lang="cs-CZ" dirty="0">
                <a:solidFill>
                  <a:srgbClr val="FF0000"/>
                </a:solidFill>
              </a:rPr>
              <a:t>–</a:t>
            </a:r>
            <a:r>
              <a:rPr lang="cs-CZ" dirty="0" err="1">
                <a:solidFill>
                  <a:srgbClr val="FF0000"/>
                </a:solidFill>
              </a:rPr>
              <a:t>ečný</a:t>
            </a:r>
            <a:r>
              <a:rPr lang="cs-CZ" dirty="0"/>
              <a:t>, oxid </a:t>
            </a:r>
            <a:r>
              <a:rPr lang="cs-CZ" dirty="0" smtClean="0"/>
              <a:t>fosforečný</a:t>
            </a:r>
            <a:r>
              <a:rPr lang="cs-CZ" baseline="-25000" dirty="0"/>
              <a:t> </a:t>
            </a:r>
            <a:endParaRPr lang="cs-CZ" dirty="0" smtClean="0"/>
          </a:p>
          <a:p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O     </a:t>
            </a:r>
          </a:p>
          <a:p>
            <a:pPr marL="0" indent="0">
              <a:buNone/>
            </a:pPr>
            <a:r>
              <a:rPr lang="cs-CZ" dirty="0" smtClean="0"/>
              <a:t>  Na</a:t>
            </a:r>
            <a:r>
              <a:rPr lang="cs-CZ" baseline="30000" dirty="0" smtClean="0">
                <a:solidFill>
                  <a:srgbClr val="FF0000"/>
                </a:solidFill>
              </a:rPr>
              <a:t>+I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↖</a:t>
            </a:r>
            <a:r>
              <a:rPr lang="cs-CZ" dirty="0" smtClean="0"/>
              <a:t>↗ O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   </a:t>
            </a:r>
            <a:r>
              <a:rPr lang="cs-CZ" dirty="0" smtClean="0"/>
              <a:t>oxidační číslo </a:t>
            </a:r>
            <a:r>
              <a:rPr lang="cs-CZ" dirty="0" smtClean="0">
                <a:solidFill>
                  <a:srgbClr val="FF0000"/>
                </a:solidFill>
              </a:rPr>
              <a:t>+I</a:t>
            </a:r>
            <a:r>
              <a:rPr lang="cs-CZ" dirty="0" smtClean="0"/>
              <a:t>, koncovka </a:t>
            </a:r>
            <a:r>
              <a:rPr lang="cs-CZ" dirty="0" smtClean="0">
                <a:solidFill>
                  <a:srgbClr val="FF0000"/>
                </a:solidFill>
              </a:rPr>
              <a:t>–ný</a:t>
            </a:r>
            <a:r>
              <a:rPr lang="cs-CZ" dirty="0" smtClean="0"/>
              <a:t>,                    oxid sodný</a:t>
            </a:r>
          </a:p>
          <a:p>
            <a:r>
              <a:rPr lang="cs-CZ" dirty="0" smtClean="0"/>
              <a:t>Cl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7       </a:t>
            </a:r>
          </a:p>
          <a:p>
            <a:pPr marL="0" indent="0">
              <a:buNone/>
            </a:pPr>
            <a:r>
              <a:rPr lang="cs-CZ" dirty="0" smtClean="0"/>
              <a:t>  Cl</a:t>
            </a:r>
            <a:r>
              <a:rPr lang="cs-CZ" baseline="30000" dirty="0" smtClean="0">
                <a:solidFill>
                  <a:srgbClr val="FF0000"/>
                </a:solidFill>
              </a:rPr>
              <a:t>+VII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↖</a:t>
            </a:r>
            <a:r>
              <a:rPr lang="cs-CZ" dirty="0"/>
              <a:t>↗ O</a:t>
            </a:r>
            <a:r>
              <a:rPr lang="cs-CZ" baseline="30000" dirty="0"/>
              <a:t>-II</a:t>
            </a:r>
            <a:r>
              <a:rPr lang="cs-CZ" baseline="-25000" dirty="0">
                <a:solidFill>
                  <a:srgbClr val="FF0000"/>
                </a:solidFill>
              </a:rPr>
              <a:t>7</a:t>
            </a:r>
            <a:r>
              <a:rPr lang="cs-CZ" baseline="-25000" dirty="0"/>
              <a:t>   </a:t>
            </a:r>
            <a:r>
              <a:rPr lang="cs-CZ" dirty="0"/>
              <a:t>oxidační číslo </a:t>
            </a:r>
            <a:r>
              <a:rPr lang="cs-CZ" dirty="0">
                <a:solidFill>
                  <a:srgbClr val="FF0000"/>
                </a:solidFill>
              </a:rPr>
              <a:t>+VII</a:t>
            </a:r>
            <a:r>
              <a:rPr lang="cs-CZ" dirty="0"/>
              <a:t>, koncovka </a:t>
            </a:r>
            <a:r>
              <a:rPr lang="cs-CZ" dirty="0">
                <a:solidFill>
                  <a:srgbClr val="FF0000"/>
                </a:solidFill>
              </a:rPr>
              <a:t>–</a:t>
            </a:r>
            <a:r>
              <a:rPr lang="cs-CZ" dirty="0" err="1">
                <a:solidFill>
                  <a:srgbClr val="FF0000"/>
                </a:solidFill>
              </a:rPr>
              <a:t>istý</a:t>
            </a:r>
            <a:r>
              <a:rPr lang="cs-CZ" dirty="0"/>
              <a:t>, oxid chloristý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52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147248" cy="5649491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MnO</a:t>
            </a:r>
            <a:r>
              <a:rPr lang="cs-CZ" baseline="-25000" dirty="0"/>
              <a:t>2       </a:t>
            </a:r>
            <a:endParaRPr lang="cs-CZ" baseline="-25000" dirty="0" smtClean="0"/>
          </a:p>
          <a:p>
            <a:pPr marL="0" indent="0">
              <a:buNone/>
            </a:pPr>
            <a:r>
              <a:rPr lang="cs-CZ" dirty="0" smtClean="0"/>
              <a:t>oxidační </a:t>
            </a:r>
            <a:r>
              <a:rPr lang="cs-CZ" dirty="0"/>
              <a:t>číslo kyslíku neudává počet atomů manganu musíme násobit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Mn</a:t>
            </a:r>
            <a:r>
              <a:rPr lang="cs-CZ" baseline="30000" dirty="0" err="1" smtClean="0">
                <a:solidFill>
                  <a:srgbClr val="FF0000"/>
                </a:solidFill>
              </a:rPr>
              <a:t>IV</a:t>
            </a:r>
            <a:r>
              <a:rPr lang="cs-CZ" dirty="0" smtClean="0"/>
              <a:t> </a:t>
            </a:r>
            <a:r>
              <a:rPr lang="cs-CZ" dirty="0"/>
              <a:t>↖ O</a:t>
            </a:r>
            <a:r>
              <a:rPr lang="cs-CZ" baseline="30000" dirty="0"/>
              <a:t>-II</a:t>
            </a:r>
            <a:r>
              <a:rPr lang="cs-CZ" baseline="-25000" dirty="0"/>
              <a:t>2.2=</a:t>
            </a:r>
            <a:r>
              <a:rPr lang="cs-CZ" baseline="-25000" dirty="0">
                <a:solidFill>
                  <a:srgbClr val="FF0000"/>
                </a:solidFill>
              </a:rPr>
              <a:t>4</a:t>
            </a:r>
            <a:r>
              <a:rPr lang="cs-CZ" baseline="-25000" dirty="0"/>
              <a:t>  </a:t>
            </a:r>
            <a:r>
              <a:rPr lang="cs-CZ" baseline="-25000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ičitý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dirty="0" smtClean="0"/>
              <a:t>oxid </a:t>
            </a:r>
            <a:r>
              <a:rPr lang="cs-CZ" dirty="0"/>
              <a:t>manganičitý</a:t>
            </a:r>
          </a:p>
          <a:p>
            <a:pPr marL="0" indent="0">
              <a:buNone/>
            </a:pPr>
            <a:r>
              <a:rPr lang="cs-CZ" baseline="-25000" dirty="0"/>
              <a:t> </a:t>
            </a:r>
            <a:r>
              <a:rPr lang="cs-CZ" dirty="0"/>
              <a:t> </a:t>
            </a:r>
          </a:p>
          <a:p>
            <a:r>
              <a:rPr lang="cs-CZ" dirty="0" err="1"/>
              <a:t>ZnO</a:t>
            </a:r>
            <a:r>
              <a:rPr lang="cs-CZ" dirty="0"/>
              <a:t>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oxidační </a:t>
            </a:r>
            <a:r>
              <a:rPr lang="cs-CZ" dirty="0"/>
              <a:t>číslo kyslíku neudává počet atomů zinku musíme </a:t>
            </a:r>
            <a:r>
              <a:rPr lang="cs-CZ" dirty="0" smtClean="0"/>
              <a:t>násobit</a:t>
            </a: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Zn</a:t>
            </a:r>
            <a:r>
              <a:rPr lang="cs-CZ" baseline="30000" dirty="0" err="1" smtClean="0">
                <a:solidFill>
                  <a:srgbClr val="FF0000"/>
                </a:solidFill>
              </a:rPr>
              <a:t>+II</a:t>
            </a:r>
            <a:r>
              <a:rPr lang="cs-CZ" dirty="0" smtClean="0"/>
              <a:t> </a:t>
            </a:r>
            <a:r>
              <a:rPr lang="cs-CZ" dirty="0"/>
              <a:t>↖ O</a:t>
            </a:r>
            <a:r>
              <a:rPr lang="cs-CZ" baseline="30000" dirty="0"/>
              <a:t>-II</a:t>
            </a:r>
            <a:r>
              <a:rPr lang="cs-CZ" baseline="-25000" dirty="0"/>
              <a:t>1.2=</a:t>
            </a:r>
            <a:r>
              <a:rPr lang="cs-CZ" baseline="-25000" dirty="0">
                <a:solidFill>
                  <a:srgbClr val="FF0000"/>
                </a:solidFill>
              </a:rPr>
              <a:t>2</a:t>
            </a:r>
            <a:r>
              <a:rPr lang="cs-CZ" baseline="-25000" dirty="0"/>
              <a:t> </a:t>
            </a:r>
            <a:r>
              <a:rPr lang="cs-CZ" baseline="-25000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natý</a:t>
            </a:r>
            <a:r>
              <a:rPr lang="cs-CZ" dirty="0" smtClean="0">
                <a:solidFill>
                  <a:srgbClr val="FF0000"/>
                </a:solidFill>
              </a:rPr>
              <a:t>           </a:t>
            </a:r>
            <a:r>
              <a:rPr lang="cs-CZ" dirty="0" smtClean="0"/>
              <a:t>oxid </a:t>
            </a:r>
            <a:r>
              <a:rPr lang="cs-CZ" dirty="0"/>
              <a:t>zinečnatý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CrO</a:t>
            </a:r>
            <a:r>
              <a:rPr lang="cs-CZ" baseline="-25000" dirty="0" smtClean="0"/>
              <a:t>3    </a:t>
            </a:r>
          </a:p>
          <a:p>
            <a:pPr marL="0" indent="0">
              <a:buNone/>
            </a:pPr>
            <a:r>
              <a:rPr lang="cs-CZ" dirty="0" smtClean="0"/>
              <a:t>oxidační </a:t>
            </a:r>
            <a:r>
              <a:rPr lang="cs-CZ" dirty="0"/>
              <a:t>číslo kyslíku neudává počet atomů chromu musíme násobit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Cr</a:t>
            </a:r>
            <a:r>
              <a:rPr lang="cs-CZ" baseline="30000" dirty="0" err="1" smtClean="0">
                <a:solidFill>
                  <a:srgbClr val="FF0000"/>
                </a:solidFill>
              </a:rPr>
              <a:t>+VI</a:t>
            </a:r>
            <a:r>
              <a:rPr lang="cs-CZ" dirty="0" smtClean="0"/>
              <a:t> </a:t>
            </a:r>
            <a:r>
              <a:rPr lang="cs-CZ" dirty="0"/>
              <a:t>↖ 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3.2=</a:t>
            </a:r>
            <a:r>
              <a:rPr lang="cs-CZ" baseline="-25000" dirty="0" smtClean="0">
                <a:solidFill>
                  <a:srgbClr val="FF0000"/>
                </a:solidFill>
              </a:rPr>
              <a:t>6</a:t>
            </a:r>
            <a:r>
              <a:rPr lang="cs-CZ" baseline="-25000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ový</a:t>
            </a:r>
            <a:r>
              <a:rPr lang="cs-CZ" dirty="0" smtClean="0">
                <a:solidFill>
                  <a:srgbClr val="FF0000"/>
                </a:solidFill>
              </a:rPr>
              <a:t>            </a:t>
            </a:r>
            <a:r>
              <a:rPr lang="cs-CZ" dirty="0" smtClean="0"/>
              <a:t>oxid chromový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54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58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432</Words>
  <Application>Microsoft Office PowerPoint</Application>
  <PresentationFormat>Předvádění na obrazovce (4:3)</PresentationFormat>
  <Paragraphs>122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Oxidy</vt:lpstr>
      <vt:lpstr>Prezentace aplikace PowerPoint</vt:lpstr>
      <vt:lpstr>Názvy oxidů</vt:lpstr>
      <vt:lpstr>Vzorce oxidů</vt:lpstr>
      <vt:lpstr>Příklady vzorců</vt:lpstr>
      <vt:lpstr>Prezentace aplikace PowerPoint</vt:lpstr>
      <vt:lpstr>napište vzorce</vt:lpstr>
      <vt:lpstr>správně</vt:lpstr>
      <vt:lpstr>Prezentace aplikace PowerPoint</vt:lpstr>
      <vt:lpstr>Napište názvy oxidů</vt:lpstr>
      <vt:lpstr>pojmenujte:</vt:lpstr>
      <vt:lpstr>správně</vt:lpstr>
      <vt:lpstr>Prezentace aplikace PowerPoint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31</cp:revision>
  <dcterms:created xsi:type="dcterms:W3CDTF">2012-10-23T21:39:56Z</dcterms:created>
  <dcterms:modified xsi:type="dcterms:W3CDTF">2014-06-05T08:29:44Z</dcterms:modified>
</cp:coreProperties>
</file>