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7383365"/>
              </p:ext>
            </p:extLst>
          </p:nvPr>
        </p:nvGraphicFramePr>
        <p:xfrm>
          <a:off x="474492" y="1927027"/>
          <a:ext cx="8195016" cy="36556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CHE.0105.1F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Sulfidy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názvoslovím sulfidů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Sulfid, oxidační číslo, síra, křížové pravidlo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25.10.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Sulfidy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163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Sulfidy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8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sulfidy jsou sloučeniny síry s jinými prvky</a:t>
            </a:r>
          </a:p>
          <a:p>
            <a:r>
              <a:rPr lang="cs-CZ" dirty="0" smtClean="0"/>
              <a:t>Síra má v sulfidech oxidační číslo </a:t>
            </a:r>
            <a:r>
              <a:rPr lang="cs-CZ" dirty="0" smtClean="0">
                <a:solidFill>
                  <a:srgbClr val="FF0000"/>
                </a:solidFill>
              </a:rPr>
              <a:t>–II</a:t>
            </a:r>
          </a:p>
        </p:txBody>
      </p:sp>
    </p:spTree>
    <p:extLst>
      <p:ext uri="{BB962C8B-B14F-4D97-AF65-F5344CB8AC3E}">
        <p14:creationId xmlns:p14="http://schemas.microsoft.com/office/powerpoint/2010/main" val="150905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Názvy sulfidů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nejdříve podstatné jméno sulfid</a:t>
            </a:r>
          </a:p>
          <a:p>
            <a:r>
              <a:rPr lang="cs-CZ" dirty="0" smtClean="0"/>
              <a:t>na druhém místě přídavné jméno odvozené z názvu prvku vázaného na kyslík s koncovkou podle jeho oxidačního čísla</a:t>
            </a:r>
          </a:p>
          <a:p>
            <a:r>
              <a:rPr lang="cs-CZ" dirty="0" smtClean="0"/>
              <a:t>např. sulfid chromitý –chrom koncovka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itý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, oxidační číslo </a:t>
            </a:r>
            <a:r>
              <a:rPr lang="cs-CZ" dirty="0" smtClean="0">
                <a:solidFill>
                  <a:srgbClr val="FF0000"/>
                </a:solidFill>
              </a:rPr>
              <a:t>III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01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Vzorce sulfidů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Nejdříve značka </a:t>
            </a:r>
            <a:r>
              <a:rPr lang="cs-CZ" dirty="0"/>
              <a:t>prvku vázaného na </a:t>
            </a:r>
            <a:r>
              <a:rPr lang="cs-CZ" dirty="0" smtClean="0"/>
              <a:t>síru a poté značka síry </a:t>
            </a:r>
          </a:p>
          <a:p>
            <a:r>
              <a:rPr lang="cs-CZ" dirty="0" smtClean="0"/>
              <a:t>Poté vyčíslení počtu atomů obou prvků pomocí jejich oxidačních čísel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25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Příklady vzorců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Sulfid arsenitý</a:t>
            </a:r>
          </a:p>
          <a:p>
            <a:r>
              <a:rPr lang="cs-CZ" dirty="0" smtClean="0"/>
              <a:t>nejprve značka arsenu a pak síry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As S</a:t>
            </a:r>
          </a:p>
          <a:p>
            <a:r>
              <a:rPr lang="cs-CZ" dirty="0" smtClean="0"/>
              <a:t>zápis oxidačních čísel: síra oxidační číslo    </a:t>
            </a:r>
            <a:r>
              <a:rPr lang="cs-CZ" dirty="0" smtClean="0">
                <a:solidFill>
                  <a:srgbClr val="FF0000"/>
                </a:solidFill>
              </a:rPr>
              <a:t>–II</a:t>
            </a:r>
            <a:r>
              <a:rPr lang="cs-CZ" dirty="0" smtClean="0"/>
              <a:t>, arsen koncovka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itý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proto oxidační číslo </a:t>
            </a:r>
            <a:r>
              <a:rPr lang="cs-CZ" dirty="0" smtClean="0">
                <a:solidFill>
                  <a:srgbClr val="FF0000"/>
                </a:solidFill>
              </a:rPr>
              <a:t>+III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As</a:t>
            </a:r>
            <a:r>
              <a:rPr lang="cs-CZ" baseline="30000" dirty="0" err="1" smtClean="0">
                <a:solidFill>
                  <a:srgbClr val="FF0000"/>
                </a:solidFill>
              </a:rPr>
              <a:t>+III</a:t>
            </a:r>
            <a:r>
              <a:rPr lang="cs-CZ" dirty="0" smtClean="0"/>
              <a:t> S</a:t>
            </a:r>
            <a:r>
              <a:rPr lang="cs-CZ" baseline="30000" dirty="0" smtClean="0">
                <a:solidFill>
                  <a:srgbClr val="FF0000"/>
                </a:solidFill>
              </a:rPr>
              <a:t>-II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vyčíslení pomocí křížového pravidla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As </a:t>
            </a:r>
            <a:r>
              <a:rPr lang="cs-CZ" baseline="30000" dirty="0" smtClean="0">
                <a:solidFill>
                  <a:srgbClr val="FF0000"/>
                </a:solidFill>
              </a:rPr>
              <a:t>+III</a:t>
            </a:r>
            <a:r>
              <a:rPr lang="cs-CZ" baseline="-25000" dirty="0" smtClean="0">
                <a:solidFill>
                  <a:srgbClr val="0070C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↘</a:t>
            </a:r>
            <a:r>
              <a:rPr lang="cs-CZ" dirty="0"/>
              <a:t> </a:t>
            </a:r>
            <a:r>
              <a:rPr lang="cs-CZ" dirty="0" smtClean="0">
                <a:solidFill>
                  <a:srgbClr val="0070C0"/>
                </a:solidFill>
              </a:rPr>
              <a:t>↙</a:t>
            </a:r>
            <a:r>
              <a:rPr lang="cs-CZ" dirty="0" smtClean="0"/>
              <a:t>S</a:t>
            </a:r>
            <a:r>
              <a:rPr lang="cs-CZ" baseline="30000" dirty="0" smtClean="0">
                <a:solidFill>
                  <a:srgbClr val="0070C0"/>
                </a:solidFill>
              </a:rPr>
              <a:t>-II</a:t>
            </a:r>
            <a:r>
              <a:rPr lang="cs-CZ" baseline="-25000" dirty="0" smtClean="0">
                <a:solidFill>
                  <a:srgbClr val="FF0000"/>
                </a:solidFill>
              </a:rPr>
              <a:t>3      </a:t>
            </a:r>
            <a:r>
              <a:rPr lang="cs-CZ" dirty="0" smtClean="0"/>
              <a:t>výslední vzorec As</a:t>
            </a:r>
            <a:r>
              <a:rPr lang="cs-CZ" baseline="-25000" dirty="0" smtClean="0"/>
              <a:t>2</a:t>
            </a:r>
            <a:r>
              <a:rPr lang="cs-CZ" dirty="0" smtClean="0"/>
              <a:t> S</a:t>
            </a:r>
            <a:r>
              <a:rPr lang="cs-CZ" baseline="-25000" dirty="0" smtClean="0"/>
              <a:t>3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34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sulfid cíničitý </a:t>
            </a:r>
          </a:p>
          <a:p>
            <a:r>
              <a:rPr lang="cs-CZ" dirty="0" err="1" smtClean="0"/>
              <a:t>Sn</a:t>
            </a:r>
            <a:r>
              <a:rPr lang="cs-CZ" baseline="30000" dirty="0" err="1" smtClean="0">
                <a:solidFill>
                  <a:srgbClr val="FF0000"/>
                </a:solidFill>
              </a:rPr>
              <a:t>+IV</a:t>
            </a:r>
            <a:r>
              <a:rPr lang="cs-CZ" dirty="0" smtClean="0"/>
              <a:t> S</a:t>
            </a:r>
            <a:r>
              <a:rPr lang="cs-CZ" baseline="30000" dirty="0" smtClean="0">
                <a:solidFill>
                  <a:srgbClr val="FF0000"/>
                </a:solidFill>
              </a:rPr>
              <a:t>-II  </a:t>
            </a:r>
            <a:r>
              <a:rPr lang="cs-CZ" dirty="0" smtClean="0"/>
              <a:t>pokud lze oxidační čísla krátit musíme je vykrátit je</a:t>
            </a:r>
          </a:p>
          <a:p>
            <a:r>
              <a:rPr lang="cs-CZ" dirty="0" err="1" smtClean="0"/>
              <a:t>Sn</a:t>
            </a:r>
            <a:r>
              <a:rPr lang="cs-CZ" baseline="30000" dirty="0" err="1" smtClean="0">
                <a:solidFill>
                  <a:srgbClr val="FF0000"/>
                </a:solidFill>
              </a:rPr>
              <a:t>+IV</a:t>
            </a:r>
            <a:r>
              <a:rPr lang="cs-CZ" baseline="30000" dirty="0" smtClean="0"/>
              <a:t> </a:t>
            </a:r>
            <a:r>
              <a:rPr lang="cs-CZ" baseline="30000" dirty="0">
                <a:solidFill>
                  <a:srgbClr val="0070C0"/>
                </a:solidFill>
              </a:rPr>
              <a:t>2</a:t>
            </a:r>
            <a:r>
              <a:rPr lang="cs-CZ" dirty="0"/>
              <a:t> </a:t>
            </a:r>
            <a:r>
              <a:rPr lang="cs-CZ" dirty="0" smtClean="0"/>
              <a:t>S</a:t>
            </a:r>
            <a:r>
              <a:rPr lang="cs-CZ" baseline="30000" dirty="0" smtClean="0">
                <a:solidFill>
                  <a:srgbClr val="FF0000"/>
                </a:solidFill>
              </a:rPr>
              <a:t>-II</a:t>
            </a:r>
            <a:r>
              <a:rPr lang="cs-CZ" baseline="30000" dirty="0" smtClean="0"/>
              <a:t> 1   </a:t>
            </a:r>
            <a:r>
              <a:rPr lang="cs-CZ" dirty="0" smtClean="0"/>
              <a:t>SnS</a:t>
            </a:r>
            <a:r>
              <a:rPr lang="cs-CZ" baseline="-25000" dirty="0" smtClean="0">
                <a:solidFill>
                  <a:srgbClr val="0070C0"/>
                </a:solidFill>
              </a:rPr>
              <a:t>2</a:t>
            </a:r>
            <a:endParaRPr lang="cs-CZ" baseline="-25000" dirty="0" smtClean="0"/>
          </a:p>
          <a:p>
            <a:r>
              <a:rPr lang="cs-CZ" dirty="0" smtClean="0"/>
              <a:t>jedničku nepíšeme – výsledek SnS</a:t>
            </a:r>
            <a:r>
              <a:rPr lang="cs-CZ" baseline="-25000" dirty="0" smtClean="0"/>
              <a:t>2</a:t>
            </a:r>
            <a:endParaRPr lang="cs-CZ" baseline="-25000" dirty="0"/>
          </a:p>
          <a:p>
            <a:endParaRPr lang="cs-CZ" dirty="0"/>
          </a:p>
          <a:p>
            <a:endParaRPr lang="cs-CZ" baseline="-25000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44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napište vzorce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sulfid arseničný</a:t>
            </a:r>
          </a:p>
          <a:p>
            <a:r>
              <a:rPr lang="cs-CZ" dirty="0"/>
              <a:t>sulfid </a:t>
            </a:r>
            <a:r>
              <a:rPr lang="cs-CZ" dirty="0" smtClean="0"/>
              <a:t>rtuťný</a:t>
            </a:r>
          </a:p>
          <a:p>
            <a:r>
              <a:rPr lang="cs-CZ" dirty="0"/>
              <a:t>sulfid </a:t>
            </a:r>
            <a:r>
              <a:rPr lang="cs-CZ" dirty="0" smtClean="0"/>
              <a:t>chromitý </a:t>
            </a:r>
          </a:p>
          <a:p>
            <a:r>
              <a:rPr lang="cs-CZ" dirty="0"/>
              <a:t>sulfid </a:t>
            </a:r>
            <a:r>
              <a:rPr lang="cs-CZ" dirty="0" smtClean="0"/>
              <a:t>selenový</a:t>
            </a:r>
          </a:p>
          <a:p>
            <a:r>
              <a:rPr lang="cs-CZ" dirty="0"/>
              <a:t>sulfid </a:t>
            </a:r>
            <a:r>
              <a:rPr lang="cs-CZ" dirty="0" smtClean="0"/>
              <a:t>měďnatý</a:t>
            </a:r>
          </a:p>
          <a:p>
            <a:r>
              <a:rPr lang="cs-CZ" dirty="0"/>
              <a:t>sulfid </a:t>
            </a:r>
            <a:r>
              <a:rPr lang="cs-CZ" dirty="0" smtClean="0"/>
              <a:t>manganičitý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15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správně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sulfid </a:t>
            </a:r>
            <a:r>
              <a:rPr lang="cs-CZ" dirty="0" smtClean="0"/>
              <a:t>arseničný               </a:t>
            </a:r>
            <a:r>
              <a:rPr lang="cs-CZ" dirty="0" err="1" smtClean="0"/>
              <a:t>As</a:t>
            </a:r>
            <a:r>
              <a:rPr lang="cs-CZ" baseline="30000" dirty="0" err="1" smtClean="0"/>
              <a:t>V</a:t>
            </a:r>
            <a:r>
              <a:rPr lang="cs-CZ" dirty="0" err="1" smtClean="0"/>
              <a:t>S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As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5</a:t>
            </a:r>
            <a:endParaRPr lang="cs-CZ" dirty="0"/>
          </a:p>
          <a:p>
            <a:r>
              <a:rPr lang="cs-CZ" dirty="0"/>
              <a:t>sulfid </a:t>
            </a:r>
            <a:r>
              <a:rPr lang="cs-CZ" dirty="0" smtClean="0"/>
              <a:t>rtuťný                      </a:t>
            </a:r>
            <a:r>
              <a:rPr lang="cs-CZ" dirty="0" err="1" smtClean="0"/>
              <a:t>Hg</a:t>
            </a:r>
            <a:r>
              <a:rPr lang="cs-CZ" baseline="30000" dirty="0" err="1" smtClean="0"/>
              <a:t>I</a:t>
            </a:r>
            <a:r>
              <a:rPr lang="cs-CZ" dirty="0" err="1" smtClean="0"/>
              <a:t>S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Hg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endParaRPr lang="cs-CZ" dirty="0"/>
          </a:p>
          <a:p>
            <a:r>
              <a:rPr lang="cs-CZ" dirty="0"/>
              <a:t>sulfid </a:t>
            </a:r>
            <a:r>
              <a:rPr lang="cs-CZ" dirty="0" smtClean="0"/>
              <a:t>chromitý                  </a:t>
            </a:r>
            <a:r>
              <a:rPr lang="cs-CZ" dirty="0" err="1"/>
              <a:t>Cr</a:t>
            </a:r>
            <a:r>
              <a:rPr lang="cs-CZ" dirty="0"/>
              <a:t> </a:t>
            </a:r>
            <a:r>
              <a:rPr lang="cs-CZ" baseline="30000" dirty="0" smtClean="0"/>
              <a:t>III</a:t>
            </a:r>
            <a:r>
              <a:rPr lang="cs-CZ" dirty="0" smtClean="0"/>
              <a:t>S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                                           </a:t>
            </a:r>
            <a:r>
              <a:rPr lang="cs-CZ" dirty="0" err="1" smtClean="0"/>
              <a:t>Cr</a:t>
            </a:r>
            <a:r>
              <a:rPr lang="cs-CZ" dirty="0" smtClean="0"/>
              <a:t> 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83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sulfid </a:t>
            </a:r>
            <a:r>
              <a:rPr lang="cs-CZ" dirty="0" smtClean="0"/>
              <a:t>selenový                 </a:t>
            </a:r>
            <a:r>
              <a:rPr lang="cs-CZ" dirty="0" err="1" smtClean="0"/>
              <a:t>Se</a:t>
            </a:r>
            <a:r>
              <a:rPr lang="cs-CZ" baseline="30000" dirty="0" err="1" smtClean="0"/>
              <a:t>VI</a:t>
            </a:r>
            <a:r>
              <a:rPr lang="cs-CZ" dirty="0" err="1"/>
              <a:t>S</a:t>
            </a:r>
            <a:r>
              <a:rPr lang="cs-CZ" baseline="30000" dirty="0" smtClean="0"/>
              <a:t>-II   </a:t>
            </a:r>
            <a:r>
              <a:rPr lang="cs-CZ" dirty="0"/>
              <a:t>krátíme</a:t>
            </a:r>
          </a:p>
          <a:p>
            <a:pPr marL="0" indent="0">
              <a:buNone/>
            </a:pPr>
            <a:r>
              <a:rPr lang="cs-CZ" dirty="0"/>
              <a:t>                                                SeS</a:t>
            </a:r>
            <a:r>
              <a:rPr lang="cs-CZ" baseline="-25000" dirty="0" smtClean="0"/>
              <a:t>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sulfid </a:t>
            </a:r>
            <a:r>
              <a:rPr lang="cs-CZ" dirty="0" smtClean="0"/>
              <a:t>měďnatý                 </a:t>
            </a:r>
            <a:r>
              <a:rPr lang="cs-CZ" dirty="0" err="1" smtClean="0"/>
              <a:t>Cu</a:t>
            </a:r>
            <a:r>
              <a:rPr lang="cs-CZ" baseline="30000" dirty="0" err="1" smtClean="0"/>
              <a:t>II</a:t>
            </a:r>
            <a:r>
              <a:rPr lang="cs-CZ" dirty="0" err="1"/>
              <a:t>S</a:t>
            </a:r>
            <a:r>
              <a:rPr lang="cs-CZ" baseline="30000" dirty="0" smtClean="0"/>
              <a:t>-II   </a:t>
            </a:r>
            <a:r>
              <a:rPr lang="cs-CZ" dirty="0"/>
              <a:t>krátíme</a:t>
            </a:r>
          </a:p>
          <a:p>
            <a:pPr marL="0" indent="0">
              <a:buNone/>
            </a:pPr>
            <a:r>
              <a:rPr lang="cs-CZ" dirty="0"/>
              <a:t>                                                </a:t>
            </a:r>
            <a:r>
              <a:rPr lang="cs-CZ" dirty="0" err="1" smtClean="0"/>
              <a:t>CuS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sulfid manganičitý            </a:t>
            </a:r>
            <a:r>
              <a:rPr lang="cs-CZ" dirty="0" err="1" smtClean="0"/>
              <a:t>Mn</a:t>
            </a:r>
            <a:r>
              <a:rPr lang="cs-CZ" baseline="30000" dirty="0" err="1" smtClean="0"/>
              <a:t>IV</a:t>
            </a:r>
            <a:r>
              <a:rPr lang="cs-CZ" dirty="0" err="1" smtClean="0"/>
              <a:t>S</a:t>
            </a:r>
            <a:r>
              <a:rPr lang="cs-CZ" baseline="30000" dirty="0" smtClean="0"/>
              <a:t>-II   </a:t>
            </a:r>
            <a:r>
              <a:rPr lang="cs-CZ" dirty="0"/>
              <a:t>krátíme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/>
              <a:t>                                        </a:t>
            </a:r>
            <a:r>
              <a:rPr lang="cs-CZ" dirty="0" smtClean="0"/>
              <a:t>MnS</a:t>
            </a:r>
            <a:r>
              <a:rPr lang="cs-CZ" baseline="-25000" dirty="0" smtClean="0"/>
              <a:t>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94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Napište názvy sulfidů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Al</a:t>
            </a:r>
            <a:r>
              <a:rPr lang="cs-CZ" baseline="-25000" dirty="0" smtClean="0"/>
              <a:t>2</a:t>
            </a:r>
            <a:r>
              <a:rPr lang="cs-CZ" dirty="0" smtClean="0"/>
              <a:t> S</a:t>
            </a:r>
            <a:r>
              <a:rPr lang="cs-CZ" baseline="-25000" dirty="0" smtClean="0"/>
              <a:t>3</a:t>
            </a:r>
          </a:p>
          <a:p>
            <a:pPr marL="0" indent="0">
              <a:buNone/>
            </a:pPr>
            <a:r>
              <a:rPr lang="cs-CZ" dirty="0"/>
              <a:t>Al</a:t>
            </a:r>
            <a:r>
              <a:rPr lang="cs-CZ" baseline="30000" dirty="0" smtClean="0">
                <a:solidFill>
                  <a:srgbClr val="FF0000"/>
                </a:solidFill>
              </a:rPr>
              <a:t>+III</a:t>
            </a:r>
            <a:r>
              <a:rPr lang="cs-CZ" baseline="-25000" dirty="0" smtClean="0">
                <a:solidFill>
                  <a:srgbClr val="0070C0"/>
                </a:solidFill>
              </a:rPr>
              <a:t>2</a:t>
            </a:r>
            <a:r>
              <a:rPr lang="cs-CZ" dirty="0">
                <a:solidFill>
                  <a:srgbClr val="0070C0"/>
                </a:solidFill>
              </a:rPr>
              <a:t>↗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↖S</a:t>
            </a:r>
            <a:r>
              <a:rPr lang="cs-CZ" baseline="30000" dirty="0" smtClean="0">
                <a:solidFill>
                  <a:srgbClr val="0070C0"/>
                </a:solidFill>
              </a:rPr>
              <a:t>-II</a:t>
            </a:r>
            <a:r>
              <a:rPr lang="cs-CZ" baseline="-25000" dirty="0" smtClean="0">
                <a:solidFill>
                  <a:srgbClr val="FF0000"/>
                </a:solidFill>
              </a:rPr>
              <a:t>3   </a:t>
            </a:r>
            <a:r>
              <a:rPr lang="cs-CZ" dirty="0" smtClean="0"/>
              <a:t>hliník </a:t>
            </a:r>
            <a:r>
              <a:rPr lang="cs-CZ" dirty="0"/>
              <a:t>má oxidační číslo </a:t>
            </a:r>
            <a:r>
              <a:rPr lang="cs-CZ" dirty="0">
                <a:solidFill>
                  <a:srgbClr val="FF0000"/>
                </a:solidFill>
              </a:rPr>
              <a:t>+III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proto má v názvu koncovku </a:t>
            </a:r>
            <a:r>
              <a:rPr lang="cs-CZ" dirty="0">
                <a:solidFill>
                  <a:srgbClr val="FF0000"/>
                </a:solidFill>
              </a:rPr>
              <a:t>–</a:t>
            </a:r>
            <a:r>
              <a:rPr lang="cs-CZ" dirty="0" err="1">
                <a:solidFill>
                  <a:srgbClr val="FF0000"/>
                </a:solidFill>
              </a:rPr>
              <a:t>itý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/>
              <a:t>a název je </a:t>
            </a:r>
            <a:r>
              <a:rPr lang="cs-CZ" dirty="0" smtClean="0"/>
              <a:t>sulfid hlinitý</a:t>
            </a:r>
            <a:endParaRPr lang="cs-CZ" dirty="0"/>
          </a:p>
          <a:p>
            <a:pPr marL="0" indent="0">
              <a:buNone/>
            </a:pPr>
            <a:endParaRPr lang="cs-CZ" baseline="-25000" dirty="0" smtClean="0"/>
          </a:p>
          <a:p>
            <a:r>
              <a:rPr lang="cs-CZ" dirty="0" smtClean="0"/>
              <a:t>CrS</a:t>
            </a:r>
            <a:r>
              <a:rPr lang="cs-CZ" baseline="-25000" dirty="0" smtClean="0"/>
              <a:t>3</a:t>
            </a:r>
          </a:p>
          <a:p>
            <a:pPr marL="0" indent="0">
              <a:buNone/>
            </a:pPr>
            <a:r>
              <a:rPr lang="cs-CZ" dirty="0"/>
              <a:t>oxidační číslo </a:t>
            </a:r>
            <a:r>
              <a:rPr lang="cs-CZ" dirty="0" smtClean="0"/>
              <a:t>síry neudává </a:t>
            </a:r>
            <a:r>
              <a:rPr lang="cs-CZ" dirty="0"/>
              <a:t>počet atomů </a:t>
            </a:r>
            <a:r>
              <a:rPr lang="cs-CZ" dirty="0" smtClean="0"/>
              <a:t>chromu musíme násobit číslem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dirty="0" err="1"/>
              <a:t>Cr</a:t>
            </a:r>
            <a:r>
              <a:rPr lang="cs-CZ" baseline="30000" dirty="0" err="1" smtClean="0">
                <a:solidFill>
                  <a:srgbClr val="FF0000"/>
                </a:solidFill>
              </a:rPr>
              <a:t>+VI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↖</a:t>
            </a:r>
            <a:r>
              <a:rPr lang="cs-CZ" dirty="0"/>
              <a:t> 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3.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baseline="-25000" dirty="0" smtClean="0"/>
              <a:t>=</a:t>
            </a:r>
            <a:r>
              <a:rPr lang="cs-CZ" baseline="-25000" dirty="0" smtClean="0">
                <a:solidFill>
                  <a:srgbClr val="FF0000"/>
                </a:solidFill>
              </a:rPr>
              <a:t>6 </a:t>
            </a:r>
            <a:r>
              <a:rPr lang="cs-CZ" dirty="0" smtClean="0"/>
              <a:t>chrom má </a:t>
            </a:r>
            <a:r>
              <a:rPr lang="cs-CZ" dirty="0"/>
              <a:t>oxidační číslo </a:t>
            </a:r>
            <a:r>
              <a:rPr lang="cs-CZ" dirty="0" smtClean="0">
                <a:solidFill>
                  <a:srgbClr val="FF0000"/>
                </a:solidFill>
              </a:rPr>
              <a:t>+VI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proto má v názvu koncovku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ový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a název je </a:t>
            </a:r>
            <a:r>
              <a:rPr lang="cs-CZ" dirty="0" smtClean="0"/>
              <a:t>sulfid </a:t>
            </a:r>
            <a:r>
              <a:rPr lang="cs-CZ" dirty="0"/>
              <a:t>chromový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  <a:p>
            <a:endParaRPr lang="cs-CZ" baseline="-250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88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pojmenujte: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5</a:t>
            </a:r>
          </a:p>
          <a:p>
            <a:r>
              <a:rPr lang="cs-CZ" dirty="0" smtClean="0"/>
              <a:t>Ag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</a:p>
          <a:p>
            <a:r>
              <a:rPr lang="cs-CZ" dirty="0" smtClean="0"/>
              <a:t>Mn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7</a:t>
            </a:r>
          </a:p>
          <a:p>
            <a:r>
              <a:rPr lang="cs-CZ" dirty="0" smtClean="0"/>
              <a:t>SiS</a:t>
            </a:r>
            <a:r>
              <a:rPr lang="cs-CZ" baseline="-25000" dirty="0" smtClean="0"/>
              <a:t>2</a:t>
            </a:r>
          </a:p>
          <a:p>
            <a:r>
              <a:rPr lang="cs-CZ" dirty="0" err="1" smtClean="0"/>
              <a:t>HgS</a:t>
            </a:r>
            <a:endParaRPr lang="cs-CZ" dirty="0" smtClean="0"/>
          </a:p>
          <a:p>
            <a:r>
              <a:rPr lang="cs-CZ" dirty="0" smtClean="0"/>
              <a:t>TeS</a:t>
            </a:r>
            <a:r>
              <a:rPr lang="cs-CZ" baseline="-25000" dirty="0" smtClean="0"/>
              <a:t>3</a:t>
            </a:r>
          </a:p>
          <a:p>
            <a:endParaRPr lang="cs-CZ" baseline="-25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65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správně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Sb</a:t>
            </a:r>
            <a:r>
              <a:rPr lang="cs-CZ" baseline="-25000" dirty="0"/>
              <a:t>2</a:t>
            </a:r>
            <a:r>
              <a:rPr lang="cs-CZ" dirty="0"/>
              <a:t>S</a:t>
            </a:r>
            <a:r>
              <a:rPr lang="cs-CZ" baseline="-25000" dirty="0"/>
              <a:t>5</a:t>
            </a:r>
          </a:p>
          <a:p>
            <a:pPr marL="0" indent="0">
              <a:buNone/>
            </a:pPr>
            <a:r>
              <a:rPr lang="cs-CZ" baseline="-25000" dirty="0" smtClean="0"/>
              <a:t>           </a:t>
            </a:r>
          </a:p>
          <a:p>
            <a:pPr marL="0" indent="0">
              <a:buNone/>
            </a:pPr>
            <a:r>
              <a:rPr lang="cs-CZ" dirty="0" smtClean="0"/>
              <a:t>  Sb</a:t>
            </a:r>
            <a:r>
              <a:rPr lang="cs-CZ" baseline="30000" dirty="0" smtClean="0">
                <a:solidFill>
                  <a:srgbClr val="FF0000"/>
                </a:solidFill>
              </a:rPr>
              <a:t>+V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↖</a:t>
            </a:r>
            <a:r>
              <a:rPr lang="cs-CZ" dirty="0"/>
              <a:t>↗ </a:t>
            </a:r>
            <a:r>
              <a:rPr lang="cs-CZ" dirty="0" smtClean="0"/>
              <a:t>S</a:t>
            </a:r>
            <a:r>
              <a:rPr lang="cs-CZ" baseline="30000" dirty="0" smtClean="0"/>
              <a:t>-II</a:t>
            </a:r>
            <a:r>
              <a:rPr lang="cs-CZ" baseline="-25000" dirty="0" smtClean="0">
                <a:solidFill>
                  <a:srgbClr val="FF0000"/>
                </a:solidFill>
              </a:rPr>
              <a:t>5</a:t>
            </a:r>
            <a:r>
              <a:rPr lang="cs-CZ" baseline="-25000" dirty="0" smtClean="0"/>
              <a:t>   </a:t>
            </a:r>
            <a:r>
              <a:rPr lang="cs-CZ" dirty="0"/>
              <a:t>oxidační číslo </a:t>
            </a:r>
            <a:r>
              <a:rPr lang="cs-CZ" dirty="0">
                <a:solidFill>
                  <a:srgbClr val="FF0000"/>
                </a:solidFill>
              </a:rPr>
              <a:t>+V</a:t>
            </a:r>
            <a:r>
              <a:rPr lang="cs-CZ" dirty="0"/>
              <a:t>, koncovka </a:t>
            </a:r>
            <a:r>
              <a:rPr lang="cs-CZ" dirty="0">
                <a:solidFill>
                  <a:srgbClr val="FF0000"/>
                </a:solidFill>
              </a:rPr>
              <a:t>–</a:t>
            </a:r>
            <a:r>
              <a:rPr lang="cs-CZ" dirty="0" err="1">
                <a:solidFill>
                  <a:srgbClr val="FF0000"/>
                </a:solidFill>
              </a:rPr>
              <a:t>ečný</a:t>
            </a:r>
            <a:r>
              <a:rPr lang="cs-CZ" dirty="0"/>
              <a:t>, </a:t>
            </a:r>
            <a:r>
              <a:rPr lang="cs-CZ" dirty="0" smtClean="0"/>
              <a:t>sulfid antimoničný</a:t>
            </a:r>
            <a:r>
              <a:rPr lang="cs-CZ" baseline="-25000" dirty="0"/>
              <a:t> </a:t>
            </a:r>
            <a:endParaRPr lang="cs-CZ" dirty="0" smtClean="0"/>
          </a:p>
          <a:p>
            <a:r>
              <a:rPr lang="cs-CZ" dirty="0"/>
              <a:t>Ag</a:t>
            </a:r>
            <a:r>
              <a:rPr lang="cs-CZ" baseline="-25000" dirty="0"/>
              <a:t>2</a:t>
            </a:r>
            <a:r>
              <a:rPr lang="cs-CZ" dirty="0"/>
              <a:t>S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  Ag</a:t>
            </a:r>
            <a:r>
              <a:rPr lang="cs-CZ" baseline="30000" dirty="0" smtClean="0">
                <a:solidFill>
                  <a:srgbClr val="FF0000"/>
                </a:solidFill>
              </a:rPr>
              <a:t>+I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↖</a:t>
            </a:r>
            <a:r>
              <a:rPr lang="cs-CZ" dirty="0" smtClean="0"/>
              <a:t>↗ S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   </a:t>
            </a:r>
            <a:r>
              <a:rPr lang="cs-CZ" dirty="0" smtClean="0"/>
              <a:t>oxidační číslo </a:t>
            </a:r>
            <a:r>
              <a:rPr lang="cs-CZ" dirty="0" smtClean="0">
                <a:solidFill>
                  <a:srgbClr val="FF0000"/>
                </a:solidFill>
              </a:rPr>
              <a:t>+I</a:t>
            </a:r>
            <a:r>
              <a:rPr lang="cs-CZ" dirty="0" smtClean="0"/>
              <a:t>, koncovka </a:t>
            </a:r>
            <a:r>
              <a:rPr lang="cs-CZ" dirty="0" smtClean="0">
                <a:solidFill>
                  <a:srgbClr val="FF0000"/>
                </a:solidFill>
              </a:rPr>
              <a:t>–ný</a:t>
            </a:r>
            <a:r>
              <a:rPr lang="cs-CZ" dirty="0" smtClean="0"/>
              <a:t>,                    sulfid stříbrný</a:t>
            </a:r>
          </a:p>
          <a:p>
            <a:r>
              <a:rPr lang="cs-CZ" dirty="0"/>
              <a:t>Mn</a:t>
            </a:r>
            <a:r>
              <a:rPr lang="cs-CZ" baseline="-25000" dirty="0"/>
              <a:t>2</a:t>
            </a:r>
            <a:r>
              <a:rPr lang="cs-CZ" dirty="0"/>
              <a:t>S</a:t>
            </a:r>
            <a:r>
              <a:rPr lang="cs-CZ" baseline="-25000" dirty="0"/>
              <a:t>7</a:t>
            </a:r>
          </a:p>
          <a:p>
            <a:pPr marL="0" indent="0">
              <a:buNone/>
            </a:pPr>
            <a:r>
              <a:rPr lang="cs-CZ" baseline="-25000" dirty="0" smtClean="0"/>
              <a:t>      </a:t>
            </a:r>
          </a:p>
          <a:p>
            <a:pPr marL="0" indent="0">
              <a:buNone/>
            </a:pPr>
            <a:r>
              <a:rPr lang="cs-CZ" dirty="0" smtClean="0"/>
              <a:t>  Mn</a:t>
            </a:r>
            <a:r>
              <a:rPr lang="cs-CZ" baseline="30000" dirty="0" smtClean="0">
                <a:solidFill>
                  <a:srgbClr val="FF0000"/>
                </a:solidFill>
              </a:rPr>
              <a:t>+VII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↖</a:t>
            </a:r>
            <a:r>
              <a:rPr lang="cs-CZ" dirty="0"/>
              <a:t>↗ </a:t>
            </a:r>
            <a:r>
              <a:rPr lang="cs-CZ" dirty="0" smtClean="0"/>
              <a:t>S</a:t>
            </a:r>
            <a:r>
              <a:rPr lang="cs-CZ" baseline="30000" dirty="0" smtClean="0"/>
              <a:t>-II</a:t>
            </a:r>
            <a:r>
              <a:rPr lang="cs-CZ" baseline="-25000" dirty="0" smtClean="0">
                <a:solidFill>
                  <a:srgbClr val="FF0000"/>
                </a:solidFill>
              </a:rPr>
              <a:t>7</a:t>
            </a:r>
            <a:r>
              <a:rPr lang="cs-CZ" baseline="-25000" dirty="0" smtClean="0"/>
              <a:t>   </a:t>
            </a:r>
            <a:r>
              <a:rPr lang="cs-CZ" dirty="0"/>
              <a:t>oxidační číslo </a:t>
            </a:r>
            <a:r>
              <a:rPr lang="cs-CZ" dirty="0">
                <a:solidFill>
                  <a:srgbClr val="FF0000"/>
                </a:solidFill>
              </a:rPr>
              <a:t>+VII</a:t>
            </a:r>
            <a:r>
              <a:rPr lang="cs-CZ" dirty="0"/>
              <a:t>, koncovka </a:t>
            </a:r>
            <a:r>
              <a:rPr lang="cs-CZ" dirty="0">
                <a:solidFill>
                  <a:srgbClr val="FF0000"/>
                </a:solidFill>
              </a:rPr>
              <a:t>–</a:t>
            </a:r>
            <a:r>
              <a:rPr lang="cs-CZ" dirty="0" err="1">
                <a:solidFill>
                  <a:srgbClr val="FF0000"/>
                </a:solidFill>
              </a:rPr>
              <a:t>istý</a:t>
            </a:r>
            <a:r>
              <a:rPr lang="cs-CZ" dirty="0"/>
              <a:t>, </a:t>
            </a:r>
            <a:r>
              <a:rPr lang="cs-CZ" dirty="0" smtClean="0"/>
              <a:t>sulfid manganistý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52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147248" cy="5649491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SiS</a:t>
            </a:r>
            <a:r>
              <a:rPr lang="cs-CZ" baseline="-25000" dirty="0"/>
              <a:t>2</a:t>
            </a:r>
          </a:p>
          <a:p>
            <a:pPr marL="0" indent="0">
              <a:buNone/>
            </a:pPr>
            <a:r>
              <a:rPr lang="cs-CZ" baseline="-25000" dirty="0" smtClean="0"/>
              <a:t>     </a:t>
            </a:r>
          </a:p>
          <a:p>
            <a:pPr marL="0" indent="0">
              <a:buNone/>
            </a:pPr>
            <a:r>
              <a:rPr lang="cs-CZ" dirty="0" smtClean="0"/>
              <a:t>oxidační </a:t>
            </a:r>
            <a:r>
              <a:rPr lang="cs-CZ" dirty="0"/>
              <a:t>číslo </a:t>
            </a:r>
            <a:r>
              <a:rPr lang="cs-CZ" dirty="0" smtClean="0"/>
              <a:t>síry </a:t>
            </a:r>
            <a:r>
              <a:rPr lang="cs-CZ" dirty="0"/>
              <a:t>neudává počet atomů </a:t>
            </a:r>
            <a:r>
              <a:rPr lang="cs-CZ" dirty="0" smtClean="0"/>
              <a:t>křemíku </a:t>
            </a:r>
            <a:r>
              <a:rPr lang="cs-CZ" dirty="0"/>
              <a:t>musíme násobit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Si</a:t>
            </a:r>
            <a:r>
              <a:rPr lang="cs-CZ" baseline="30000" dirty="0" err="1" smtClean="0">
                <a:solidFill>
                  <a:srgbClr val="FF0000"/>
                </a:solidFill>
              </a:rPr>
              <a:t>IV</a:t>
            </a:r>
            <a:r>
              <a:rPr lang="cs-CZ" dirty="0" smtClean="0"/>
              <a:t> </a:t>
            </a:r>
            <a:r>
              <a:rPr lang="cs-CZ" dirty="0"/>
              <a:t>↖ </a:t>
            </a:r>
            <a:r>
              <a:rPr lang="cs-CZ" dirty="0" smtClean="0"/>
              <a:t>S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2.2=</a:t>
            </a:r>
            <a:r>
              <a:rPr lang="cs-CZ" baseline="-25000" dirty="0" smtClean="0">
                <a:solidFill>
                  <a:srgbClr val="FF0000"/>
                </a:solidFill>
              </a:rPr>
              <a:t>4</a:t>
            </a:r>
            <a:r>
              <a:rPr lang="cs-CZ" baseline="-25000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ičitý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smtClean="0"/>
              <a:t>sulfid křemičitý</a:t>
            </a:r>
            <a:endParaRPr lang="cs-CZ" dirty="0"/>
          </a:p>
          <a:p>
            <a:pPr marL="0" indent="0">
              <a:buNone/>
            </a:pPr>
            <a:r>
              <a:rPr lang="cs-CZ" baseline="-25000" dirty="0"/>
              <a:t> </a:t>
            </a:r>
            <a:r>
              <a:rPr lang="cs-CZ" dirty="0"/>
              <a:t> </a:t>
            </a:r>
          </a:p>
          <a:p>
            <a:r>
              <a:rPr lang="cs-CZ" dirty="0" err="1"/>
              <a:t>HgS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oxidační </a:t>
            </a:r>
            <a:r>
              <a:rPr lang="cs-CZ" dirty="0"/>
              <a:t>číslo </a:t>
            </a:r>
            <a:r>
              <a:rPr lang="cs-CZ" dirty="0" smtClean="0"/>
              <a:t>síry </a:t>
            </a:r>
            <a:r>
              <a:rPr lang="cs-CZ" dirty="0"/>
              <a:t>neudává počet atomů </a:t>
            </a:r>
            <a:r>
              <a:rPr lang="cs-CZ" dirty="0" smtClean="0"/>
              <a:t>rtuti </a:t>
            </a:r>
            <a:r>
              <a:rPr lang="cs-CZ" dirty="0"/>
              <a:t>musíme </a:t>
            </a:r>
            <a:r>
              <a:rPr lang="cs-CZ" dirty="0" smtClean="0"/>
              <a:t>násobit</a:t>
            </a: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Hg</a:t>
            </a:r>
            <a:r>
              <a:rPr lang="cs-CZ" baseline="30000" dirty="0" err="1" smtClean="0">
                <a:solidFill>
                  <a:srgbClr val="FF0000"/>
                </a:solidFill>
              </a:rPr>
              <a:t>+II</a:t>
            </a:r>
            <a:r>
              <a:rPr lang="cs-CZ" dirty="0" smtClean="0"/>
              <a:t> </a:t>
            </a:r>
            <a:r>
              <a:rPr lang="cs-CZ" dirty="0"/>
              <a:t>↖ </a:t>
            </a:r>
            <a:r>
              <a:rPr lang="cs-CZ" dirty="0" smtClean="0"/>
              <a:t>S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1.2=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baseline="-25000" dirty="0" smtClean="0"/>
              <a:t>    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natý</a:t>
            </a:r>
            <a:r>
              <a:rPr lang="cs-CZ" dirty="0" smtClean="0">
                <a:solidFill>
                  <a:srgbClr val="FF0000"/>
                </a:solidFill>
              </a:rPr>
              <a:t>           </a:t>
            </a:r>
            <a:r>
              <a:rPr lang="cs-CZ" dirty="0" smtClean="0"/>
              <a:t>sulfid rtuťnatý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TeS</a:t>
            </a:r>
            <a:r>
              <a:rPr lang="cs-CZ" baseline="-25000" dirty="0"/>
              <a:t>3</a:t>
            </a:r>
          </a:p>
          <a:p>
            <a:pPr marL="0" indent="0">
              <a:buNone/>
            </a:pPr>
            <a:r>
              <a:rPr lang="cs-CZ" dirty="0" smtClean="0"/>
              <a:t>oxidační </a:t>
            </a:r>
            <a:r>
              <a:rPr lang="cs-CZ" dirty="0"/>
              <a:t>číslo </a:t>
            </a:r>
            <a:r>
              <a:rPr lang="cs-CZ" dirty="0" smtClean="0"/>
              <a:t>síry </a:t>
            </a:r>
            <a:r>
              <a:rPr lang="cs-CZ" dirty="0"/>
              <a:t>neudává počet atomů </a:t>
            </a:r>
            <a:r>
              <a:rPr lang="cs-CZ" dirty="0" smtClean="0"/>
              <a:t>teluru </a:t>
            </a:r>
            <a:r>
              <a:rPr lang="cs-CZ" dirty="0"/>
              <a:t>musíme násobit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Te</a:t>
            </a:r>
            <a:r>
              <a:rPr lang="cs-CZ" baseline="30000" dirty="0" err="1" smtClean="0">
                <a:solidFill>
                  <a:srgbClr val="FF0000"/>
                </a:solidFill>
              </a:rPr>
              <a:t>+VI</a:t>
            </a:r>
            <a:r>
              <a:rPr lang="cs-CZ" dirty="0" smtClean="0"/>
              <a:t> </a:t>
            </a:r>
            <a:r>
              <a:rPr lang="cs-CZ" dirty="0"/>
              <a:t>↖ </a:t>
            </a:r>
            <a:r>
              <a:rPr lang="cs-CZ" dirty="0" smtClean="0"/>
              <a:t>S</a:t>
            </a:r>
            <a:r>
              <a:rPr lang="cs-CZ" baseline="30000" dirty="0" smtClean="0"/>
              <a:t>-II</a:t>
            </a:r>
            <a:r>
              <a:rPr lang="cs-CZ" baseline="-25000" dirty="0" smtClean="0"/>
              <a:t>3.2=</a:t>
            </a:r>
            <a:r>
              <a:rPr lang="cs-CZ" baseline="-25000" dirty="0" smtClean="0">
                <a:solidFill>
                  <a:srgbClr val="FF0000"/>
                </a:solidFill>
              </a:rPr>
              <a:t>6</a:t>
            </a:r>
            <a:r>
              <a:rPr lang="cs-CZ" baseline="-25000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ový</a:t>
            </a:r>
            <a:r>
              <a:rPr lang="cs-CZ" dirty="0" smtClean="0">
                <a:solidFill>
                  <a:srgbClr val="FF0000"/>
                </a:solidFill>
              </a:rPr>
              <a:t>            </a:t>
            </a:r>
            <a:r>
              <a:rPr lang="cs-CZ" dirty="0" smtClean="0"/>
              <a:t>sulfid telurový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54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96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431</Words>
  <Application>Microsoft Office PowerPoint</Application>
  <PresentationFormat>Předvádění na obrazovce (4:3)</PresentationFormat>
  <Paragraphs>128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Sulfidy</vt:lpstr>
      <vt:lpstr>Prezentace aplikace PowerPoint</vt:lpstr>
      <vt:lpstr>Názvy sulfidů</vt:lpstr>
      <vt:lpstr>Vzorce sulfidů</vt:lpstr>
      <vt:lpstr>Příklady vzorců</vt:lpstr>
      <vt:lpstr>Prezentace aplikace PowerPoint</vt:lpstr>
      <vt:lpstr>napište vzorce</vt:lpstr>
      <vt:lpstr>správně</vt:lpstr>
      <vt:lpstr>Prezentace aplikace PowerPoint</vt:lpstr>
      <vt:lpstr>Napište názvy sulfidů</vt:lpstr>
      <vt:lpstr>pojmenujte:</vt:lpstr>
      <vt:lpstr>správně</vt:lpstr>
      <vt:lpstr>Prezentace aplikace PowerPoint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40</cp:revision>
  <dcterms:created xsi:type="dcterms:W3CDTF">2012-10-23T21:39:56Z</dcterms:created>
  <dcterms:modified xsi:type="dcterms:W3CDTF">2014-06-05T08:30:04Z</dcterms:modified>
</cp:coreProperties>
</file>