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75" r:id="rId4"/>
    <p:sldId id="276" r:id="rId5"/>
    <p:sldId id="277" r:id="rId6"/>
    <p:sldId id="282" r:id="rId7"/>
    <p:sldId id="283" r:id="rId8"/>
    <p:sldId id="278" r:id="rId9"/>
    <p:sldId id="279" r:id="rId10"/>
    <p:sldId id="280" r:id="rId11"/>
    <p:sldId id="286" r:id="rId12"/>
    <p:sldId id="281" r:id="rId13"/>
    <p:sldId id="285" r:id="rId14"/>
    <p:sldId id="284" r:id="rId15"/>
    <p:sldId id="274" r:id="rId16"/>
    <p:sldId id="287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46EED-B7B4-47E8-A1E9-142B005C9642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D42FE-2658-4CCF-9002-DCEF1472B7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F22A2-A564-4694-B0D8-F05A686B1873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E77E5-6069-4D27-9E89-7E8B15893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E6D47-28B0-419B-B8CD-0921CA672860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8467E-F823-4A86-A6DA-F766B88A20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A9BFE-38AD-4FB9-9BFA-760896E90A5B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38EE4-9263-45E5-90B3-AD00368D18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FCCA6-3BB9-4FF2-A3ED-204701934ED0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2FBF7-5BBA-4ECA-8819-27ADB443F3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E9C5A-3748-412B-B5F7-1597DD0DA1EB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F5AD4-A235-4B57-A2F2-B04D8D1371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9ED0C-AE7E-48AC-BBB6-6D6779AB1D01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525FA-2EC8-42D3-85AB-8EB3678CD3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273DC-7F14-44AD-8410-DA696988995A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97B41-4413-4750-B5D6-A90A6678D1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C928-8C8E-4CF2-A4B3-8AEB51E69134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29BDA-35C9-4C9A-BDB3-DD2F41C8E8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E7350-11CA-414D-A5C8-EA1490FD738B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623B2-426B-4255-8E19-0C753C51C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55319-D8BF-4F6E-93C7-4870ED81D389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314E-CDA4-4D5A-AEE4-87F31347C8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810383-61E3-47FC-B572-E33734888896}" type="datetimeFigureOut">
              <a:rPr lang="cs-CZ"/>
              <a:pPr>
                <a:defRPr/>
              </a:pPr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ED96BA-0468-4811-84A8-236F0F5F98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Et_baal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ommons.wikimedia.org/wiki/File:Uhli%C4%8Ditan_v%C3%A1penat%C3%BD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89588"/>
            <a:ext cx="913923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474663" y="1927225"/>
          <a:ext cx="8194675" cy="3638550"/>
        </p:xfrm>
        <a:graphic>
          <a:graphicData uri="http://schemas.openxmlformats.org/drawingml/2006/table">
            <a:tbl>
              <a:tblPr/>
              <a:tblGrid>
                <a:gridCol w="1827212"/>
                <a:gridCol w="6367463"/>
              </a:tblGrid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Střední škola hotelová a služeb Kroměříž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CE" pitchFamily="34" charset="0"/>
                          <a:cs typeface="Arial CE" pitchFamily="34" charset="0"/>
                        </a:rPr>
                        <a:t>CZ.1.07/1.5.00/34.0911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Arial CE" pitchFamily="34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Autor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Ing. Libuše Hajná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šablony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VY_32_INOVACE  CHE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DUMu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CHE.0107.1F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Stupeň a typ vzdělávání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Odborné vzdělávání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oblast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Člověk a příroda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Chemie – obecná a anorganická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okruh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CE" pitchFamily="34" charset="0"/>
                          <a:cs typeface="Arial CE" pitchFamily="34" charset="0"/>
                        </a:rPr>
                        <a:t>Chemické reakce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Arial CE" pitchFamily="34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Druh učebního materiálu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Prezentace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Cílová skupina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Žák, 16 - 19 let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Anotace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Prezentace komplexně seznamuje žáky se základními chemickými reakcemi a jejich průběhem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Speciální vzdělávací potřeby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- žádné -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Klíčová slova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Struktura látek, katalyzátory, inhibitory, analýza, syntéza, substituce, neutralizace, pH, indikátory, termochemické reakce, oxidačně redukční reakce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Datum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E" pitchFamily="34" charset="0"/>
                          <a:cs typeface="Arial" charset="0"/>
                        </a:rPr>
                        <a:t>7.11. 2012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</a:tbl>
          </a:graphicData>
        </a:graphic>
      </p:graphicFrame>
      <p:sp>
        <p:nvSpPr>
          <p:cNvPr id="13366" name="TextovéPole 6"/>
          <p:cNvSpPr txBox="1">
            <a:spLocks noChangeArrowheads="1"/>
          </p:cNvSpPr>
          <p:nvPr/>
        </p:nvSpPr>
        <p:spPr bwMode="auto">
          <a:xfrm>
            <a:off x="2314575" y="1484313"/>
            <a:ext cx="4514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CHEMIE -  Chemické reakce</a:t>
            </a:r>
          </a:p>
        </p:txBody>
      </p:sp>
      <p:pic>
        <p:nvPicPr>
          <p:cNvPr id="13367" name="Obrázek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1663" y="174625"/>
            <a:ext cx="5395912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/>
              <a:t>Chemické reakce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za vhodných podmínek </a:t>
            </a:r>
            <a:r>
              <a:rPr lang="cs-CZ" dirty="0" smtClean="0"/>
              <a:t>vede ke </a:t>
            </a:r>
            <a:r>
              <a:rPr lang="cs-CZ" dirty="0"/>
              <a:t>změně chemické struktury </a:t>
            </a:r>
            <a:r>
              <a:rPr lang="cs-CZ" dirty="0" smtClean="0"/>
              <a:t>látek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zapisuje se </a:t>
            </a:r>
            <a:r>
              <a:rPr lang="cs-CZ" dirty="0"/>
              <a:t>chemickou </a:t>
            </a:r>
            <a:r>
              <a:rPr lang="cs-CZ" dirty="0" smtClean="0"/>
              <a:t>rovnicí - obecně</a:t>
            </a:r>
            <a:r>
              <a:rPr lang="cs-CZ" dirty="0"/>
              <a:t> 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</a:t>
            </a:r>
            <a:r>
              <a:rPr lang="cs-CZ" dirty="0"/>
              <a:t>A  +  B   →  C  +  </a:t>
            </a:r>
            <a:r>
              <a:rPr lang="cs-CZ" dirty="0" smtClean="0"/>
              <a:t>D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levá strana:        pravá </a:t>
            </a:r>
            <a:r>
              <a:rPr lang="cs-CZ" dirty="0"/>
              <a:t>strana: 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výchozí látky      produkty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reaktanty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např.   C   + </a:t>
            </a:r>
            <a:r>
              <a:rPr lang="cs-CZ" dirty="0"/>
              <a:t>O</a:t>
            </a:r>
            <a:r>
              <a:rPr lang="cs-CZ" baseline="-25000" dirty="0"/>
              <a:t>2</a:t>
            </a:r>
            <a:r>
              <a:rPr lang="cs-CZ" dirty="0" smtClean="0"/>
              <a:t> → </a:t>
            </a:r>
            <a:r>
              <a:rPr lang="cs-CZ" dirty="0"/>
              <a:t>CO</a:t>
            </a:r>
            <a:r>
              <a:rPr lang="cs-CZ" baseline="-25000" dirty="0"/>
              <a:t>2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platí - počet atomů prvku na levé straně rovnice je stejný jako je počet atomů téhož prvku na pravé straně </a:t>
            </a:r>
            <a:r>
              <a:rPr lang="cs-CZ" dirty="0" smtClean="0"/>
              <a:t>rovnice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   </a:t>
            </a:r>
            <a:r>
              <a:rPr lang="cs-CZ" dirty="0">
                <a:solidFill>
                  <a:srgbClr val="FF0000"/>
                </a:solidFill>
              </a:rPr>
              <a:t>3</a:t>
            </a:r>
            <a:r>
              <a:rPr lang="cs-CZ" dirty="0" smtClean="0"/>
              <a:t>H</a:t>
            </a:r>
            <a:r>
              <a:rPr lang="cs-CZ" baseline="-25000" dirty="0" smtClean="0"/>
              <a:t>2 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smtClean="0"/>
              <a:t>N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→ 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NH</a:t>
            </a:r>
            <a:r>
              <a:rPr lang="cs-CZ" baseline="-25000" dirty="0" smtClean="0"/>
              <a:t>3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průběh chemické reakce ovlivňují : koncentrace výchozích látek, teplota, tlak, pH, přítomnost katalyzátorů, nebo inhibitorů</a:t>
            </a:r>
          </a:p>
          <a:p>
            <a:r>
              <a:rPr lang="cs-CZ" b="1" i="1" smtClean="0"/>
              <a:t>katalyzátory</a:t>
            </a:r>
            <a:r>
              <a:rPr lang="cs-CZ" smtClean="0"/>
              <a:t> - urychlují průběh chemické reakce a sami se při ní nemění</a:t>
            </a:r>
          </a:p>
          <a:p>
            <a:r>
              <a:rPr lang="cs-CZ" smtClean="0"/>
              <a:t> </a:t>
            </a:r>
            <a:r>
              <a:rPr lang="cs-CZ" b="1" i="1" smtClean="0"/>
              <a:t>inhibitory </a:t>
            </a:r>
            <a:r>
              <a:rPr lang="cs-CZ" smtClean="0"/>
              <a:t>- zpomalují průběh chemické reakce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smtClean="0"/>
              <a:t>typy chemických reakcí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i="1" dirty="0" smtClean="0"/>
              <a:t>analýza</a:t>
            </a:r>
            <a:r>
              <a:rPr lang="cs-CZ" dirty="0" smtClean="0"/>
              <a:t> neboli </a:t>
            </a:r>
            <a:r>
              <a:rPr lang="cs-CZ" dirty="0"/>
              <a:t>chemický rozklad, dekompozice - molekula se rozpadne na několik jednodušších </a:t>
            </a:r>
            <a:r>
              <a:rPr lang="cs-CZ" dirty="0" smtClean="0"/>
              <a:t>látek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2H</a:t>
            </a:r>
            <a:r>
              <a:rPr lang="cs-CZ" baseline="-25000" dirty="0" smtClean="0"/>
              <a:t>2</a:t>
            </a:r>
            <a:r>
              <a:rPr lang="cs-CZ" dirty="0" smtClean="0"/>
              <a:t>O  → 2 </a:t>
            </a: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 </a:t>
            </a:r>
            <a:r>
              <a:rPr lang="cs-CZ" dirty="0" smtClean="0"/>
              <a:t> +</a:t>
            </a:r>
            <a:r>
              <a:rPr lang="cs-CZ" dirty="0"/>
              <a:t> </a:t>
            </a:r>
            <a:r>
              <a:rPr lang="cs-CZ" dirty="0" smtClean="0"/>
              <a:t>O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i="1" dirty="0"/>
              <a:t>syntéza </a:t>
            </a:r>
            <a:r>
              <a:rPr lang="cs-CZ" b="1" i="1" dirty="0" smtClean="0"/>
              <a:t>– </a:t>
            </a:r>
            <a:r>
              <a:rPr lang="cs-CZ" dirty="0" smtClean="0"/>
              <a:t>slučování– </a:t>
            </a:r>
            <a:r>
              <a:rPr lang="cs-CZ" dirty="0"/>
              <a:t>ze dvou nebo více </a:t>
            </a:r>
            <a:r>
              <a:rPr lang="cs-CZ" dirty="0" smtClean="0"/>
              <a:t>prvků, nebo sloučenin vznikne produkt složitější než </a:t>
            </a:r>
            <a:r>
              <a:rPr lang="cs-CZ" dirty="0"/>
              <a:t>výchozí látky.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  N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+ 3 H</a:t>
            </a:r>
            <a:r>
              <a:rPr lang="cs-CZ" baseline="-25000" dirty="0"/>
              <a:t>2</a:t>
            </a:r>
            <a:r>
              <a:rPr lang="cs-CZ" dirty="0"/>
              <a:t> → </a:t>
            </a:r>
            <a:r>
              <a:rPr lang="cs-CZ" dirty="0" smtClean="0"/>
              <a:t>2 </a:t>
            </a:r>
            <a:r>
              <a:rPr lang="cs-CZ" dirty="0"/>
              <a:t>NH</a:t>
            </a:r>
            <a:r>
              <a:rPr lang="cs-CZ" baseline="-25000" dirty="0"/>
              <a:t>3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i="1" dirty="0" smtClean="0"/>
              <a:t>substituce</a:t>
            </a:r>
            <a:r>
              <a:rPr lang="cs-CZ" dirty="0" smtClean="0"/>
              <a:t> - nahrazování</a:t>
            </a:r>
            <a:r>
              <a:rPr lang="cs-CZ" dirty="0"/>
              <a:t>, vytěsňování – část molekuly je nahrazena jiným </a:t>
            </a:r>
            <a:r>
              <a:rPr lang="cs-CZ" dirty="0" smtClean="0"/>
              <a:t>atomem, nebo </a:t>
            </a:r>
            <a:r>
              <a:rPr lang="cs-CZ" dirty="0"/>
              <a:t>skupinou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CuSO</a:t>
            </a:r>
            <a:r>
              <a:rPr lang="cs-CZ" baseline="-25000" dirty="0" smtClean="0"/>
              <a:t>4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err="1"/>
              <a:t>Fe</a:t>
            </a:r>
            <a:r>
              <a:rPr lang="cs-CZ" dirty="0"/>
              <a:t> → FeSO</a:t>
            </a:r>
            <a:r>
              <a:rPr lang="cs-CZ" baseline="-25000" dirty="0"/>
              <a:t>4</a:t>
            </a:r>
            <a:r>
              <a:rPr lang="cs-CZ" dirty="0"/>
              <a:t> + </a:t>
            </a:r>
            <a:r>
              <a:rPr lang="cs-CZ" dirty="0" err="1"/>
              <a:t>Cu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smtClean="0"/>
              <a:t>neutralizace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 </a:t>
            </a:r>
            <a:r>
              <a:rPr lang="cs-CZ" dirty="0"/>
              <a:t>reakce při které </a:t>
            </a:r>
            <a:r>
              <a:rPr lang="cs-CZ" dirty="0" smtClean="0"/>
              <a:t>reaguje kyselina se zásadou a vzniká </a:t>
            </a:r>
            <a:r>
              <a:rPr lang="cs-CZ" dirty="0"/>
              <a:t>voda a sůl kyseliny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 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</a:t>
            </a:r>
            <a:r>
              <a:rPr lang="cs-CZ" dirty="0" err="1"/>
              <a:t>HCl</a:t>
            </a:r>
            <a:r>
              <a:rPr lang="cs-CZ" dirty="0"/>
              <a:t>  + </a:t>
            </a:r>
            <a:r>
              <a:rPr lang="cs-CZ" dirty="0" err="1"/>
              <a:t>NaOH</a:t>
            </a:r>
            <a:r>
              <a:rPr lang="cs-CZ" dirty="0"/>
              <a:t>  → H</a:t>
            </a:r>
            <a:r>
              <a:rPr lang="cs-CZ" baseline="-25000" dirty="0"/>
              <a:t>2</a:t>
            </a:r>
            <a:r>
              <a:rPr lang="cs-CZ" dirty="0"/>
              <a:t>O  +  </a:t>
            </a:r>
            <a:r>
              <a:rPr lang="cs-CZ" dirty="0" err="1"/>
              <a:t>NaCl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poměr mezi kyselinou a hydroxidem udává pH roztoku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kyselé - pH </a:t>
            </a:r>
            <a:r>
              <a:rPr lang="cs-CZ" dirty="0" smtClean="0"/>
              <a:t>menší </a:t>
            </a:r>
            <a:r>
              <a:rPr lang="cs-CZ" dirty="0"/>
              <a:t>než 7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neutrální - pH </a:t>
            </a:r>
            <a:r>
              <a:rPr lang="cs-CZ" dirty="0" smtClean="0"/>
              <a:t>= 7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zásadité - pH </a:t>
            </a:r>
            <a:r>
              <a:rPr lang="cs-CZ" dirty="0" smtClean="0"/>
              <a:t>větší </a:t>
            </a:r>
            <a:r>
              <a:rPr lang="cs-CZ" dirty="0"/>
              <a:t>než 7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smtClean="0"/>
              <a:t>indikátory</a:t>
            </a:r>
            <a:r>
              <a:rPr lang="cs-CZ" smtClean="0"/>
              <a:t> - látky které reagují barevnou změnou na změnu prostředí </a:t>
            </a:r>
          </a:p>
          <a:p>
            <a:r>
              <a:rPr lang="cs-CZ" smtClean="0"/>
              <a:t>např. fenolftalein (FFT), methyloranž (MO), methylčerveň (MČ)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smtClean="0"/>
              <a:t>termochemické reakce</a:t>
            </a:r>
            <a:endParaRPr lang="cs-CZ" smtClean="0"/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projevují se tepelným zabarvením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smtClean="0">
                <a:solidFill>
                  <a:srgbClr val="FF0000"/>
                </a:solidFill>
              </a:rPr>
              <a:t>exotermické reakce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(exotermní) – během reakce se teplo uvolňuje, tzn. energie reaktantů je vyšší než energie produktů např. hoření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C  +   O</a:t>
            </a:r>
            <a:r>
              <a:rPr lang="cs-CZ" baseline="-25000" dirty="0" smtClean="0"/>
              <a:t>2</a:t>
            </a:r>
            <a:r>
              <a:rPr lang="cs-CZ" dirty="0" smtClean="0"/>
              <a:t> → CO</a:t>
            </a:r>
            <a:r>
              <a:rPr lang="cs-CZ" baseline="-25000" dirty="0" smtClean="0"/>
              <a:t>2</a:t>
            </a:r>
            <a:r>
              <a:rPr lang="cs-CZ" dirty="0" smtClean="0"/>
              <a:t> +</a:t>
            </a:r>
            <a:r>
              <a:rPr lang="cs-CZ" dirty="0"/>
              <a:t>394 </a:t>
            </a:r>
            <a:r>
              <a:rPr lang="cs-CZ" dirty="0" err="1"/>
              <a:t>kJ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/>
              <a:t>                                                            Obr.č.1</a:t>
            </a:r>
            <a:r>
              <a:rPr lang="cs-CZ" sz="800" dirty="0"/>
              <a:t>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commons.wikimedia.org/wiki/File:Et_baal.jpg</a:t>
            </a: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3213100"/>
            <a:ext cx="20955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smtClean="0">
                <a:solidFill>
                  <a:srgbClr val="FF0000"/>
                </a:solidFill>
              </a:rPr>
              <a:t>endotermické reakce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(</a:t>
            </a:r>
            <a:r>
              <a:rPr lang="cs-CZ" dirty="0"/>
              <a:t>endotermní) – během reakce se teplo spotřebovává (musí se do soustavy dodávat), tzn. energie reaktantů je nižší než energie produktů např. rozklad uhličitanu </a:t>
            </a:r>
            <a:r>
              <a:rPr lang="cs-CZ" dirty="0" smtClean="0"/>
              <a:t>vápenatého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CaCO</a:t>
            </a:r>
            <a:r>
              <a:rPr lang="cs-CZ" baseline="-25000" dirty="0" smtClean="0"/>
              <a:t>3</a:t>
            </a:r>
            <a:r>
              <a:rPr lang="cs-CZ" dirty="0" smtClean="0"/>
              <a:t> </a:t>
            </a:r>
            <a:r>
              <a:rPr lang="cs-CZ" dirty="0"/>
              <a:t>→ </a:t>
            </a:r>
            <a:r>
              <a:rPr lang="cs-CZ" dirty="0" err="1"/>
              <a:t>CaO</a:t>
            </a:r>
            <a:r>
              <a:rPr lang="cs-CZ" dirty="0"/>
              <a:t> + CO</a:t>
            </a:r>
            <a:r>
              <a:rPr lang="cs-CZ" baseline="-25000" dirty="0"/>
              <a:t>2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/>
              <a:t>Obr.č.2</a:t>
            </a:r>
            <a:r>
              <a:rPr lang="cs-CZ" sz="900" dirty="0"/>
              <a:t>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commons.wikimedia.org/wiki/File:Uhli%C4%8Ditan_v%C3%A1penat%C3%BD.JPG</a:t>
            </a:r>
            <a:endParaRPr lang="cs-CZ" sz="9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429000"/>
            <a:ext cx="3381375" cy="237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smtClean="0"/>
              <a:t>oxidačně-redukční reakce</a:t>
            </a:r>
            <a:endParaRPr lang="cs-CZ" smtClean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reakce při které probíhá oxidace jednoho prvku a současně redukce jiného prvku                                                          </a:t>
            </a:r>
          </a:p>
          <a:p>
            <a:endParaRPr lang="cs-CZ" i="1" smtClean="0">
              <a:solidFill>
                <a:srgbClr val="FF0000"/>
              </a:solidFill>
            </a:endParaRPr>
          </a:p>
          <a:p>
            <a:r>
              <a:rPr lang="cs-CZ" i="1" smtClean="0">
                <a:solidFill>
                  <a:srgbClr val="FF0000"/>
                </a:solidFill>
              </a:rPr>
              <a:t>oxidace</a:t>
            </a:r>
            <a:r>
              <a:rPr lang="cs-CZ" smtClean="0"/>
              <a:t> je reakce při které se zvyšuje oxidační číslo prvku</a:t>
            </a:r>
          </a:p>
          <a:p>
            <a:r>
              <a:rPr lang="cs-CZ" i="1" smtClean="0">
                <a:solidFill>
                  <a:srgbClr val="FF0000"/>
                </a:solidFill>
              </a:rPr>
              <a:t>redukce</a:t>
            </a:r>
            <a:r>
              <a:rPr lang="cs-CZ" smtClean="0"/>
              <a:t> je reakce při které se snižuje oxidační číslo prvku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Otázky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Co jsou to katalyzáto</a:t>
            </a:r>
            <a:r>
              <a:rPr lang="cs-CZ" smtClean="0">
                <a:latin typeface="Arial" charset="0"/>
              </a:rPr>
              <a:t>r</a:t>
            </a:r>
            <a:r>
              <a:rPr lang="cs-CZ" smtClean="0"/>
              <a:t>y?</a:t>
            </a:r>
          </a:p>
          <a:p>
            <a:r>
              <a:rPr lang="cs-CZ" smtClean="0"/>
              <a:t>Jak nazýváme látky, které zpomalují průběh chemické reakce?</a:t>
            </a:r>
          </a:p>
          <a:p>
            <a:r>
              <a:rPr lang="cs-CZ" smtClean="0"/>
              <a:t>Vysvětli co je to neutralizace?</a:t>
            </a:r>
          </a:p>
          <a:p>
            <a:r>
              <a:rPr lang="cs-CZ" smtClean="0"/>
              <a:t>Jaké pH mají kyselé roztoky?</a:t>
            </a:r>
          </a:p>
          <a:p>
            <a:r>
              <a:rPr lang="cs-CZ" smtClean="0"/>
              <a:t>Čím se projevují exotermické reakce, uveď příklad.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Wikipedie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Doc. RNDr. Jan Čipera, CSc., RNDr. Jaroslav Blažek, RNDr. Pavel Beneš, CSc. </a:t>
            </a:r>
            <a:r>
              <a:rPr lang="cs-CZ" i="1" dirty="0"/>
              <a:t>Chemie A, </a:t>
            </a:r>
            <a:r>
              <a:rPr lang="cs-CZ" dirty="0"/>
              <a:t>vyd. Státní pedagogické nakladatelství, </a:t>
            </a:r>
            <a:r>
              <a:rPr lang="cs-CZ" dirty="0" err="1"/>
              <a:t>n.p</a:t>
            </a:r>
            <a:r>
              <a:rPr lang="cs-CZ"/>
              <a:t>., Praha 1984 jako svou první publikaci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443</Words>
  <Application>Microsoft Office PowerPoint</Application>
  <PresentationFormat>On-screen Show (4:3)</PresentationFormat>
  <Paragraphs>105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Calibri</vt:lpstr>
      <vt:lpstr>Arial</vt:lpstr>
      <vt:lpstr>Arial CE</vt:lpstr>
      <vt:lpstr>Times New Roman</vt:lpstr>
      <vt:lpstr>Motiv systému Office</vt:lpstr>
      <vt:lpstr>Snímek 1</vt:lpstr>
      <vt:lpstr>Chemické reakce</vt:lpstr>
      <vt:lpstr>Snímek 3</vt:lpstr>
      <vt:lpstr>Snímek 4</vt:lpstr>
      <vt:lpstr>Snímek 5</vt:lpstr>
      <vt:lpstr>typy chemických reakcí</vt:lpstr>
      <vt:lpstr>Snímek 7</vt:lpstr>
      <vt:lpstr>neutralizace</vt:lpstr>
      <vt:lpstr>Snímek 9</vt:lpstr>
      <vt:lpstr>Snímek 10</vt:lpstr>
      <vt:lpstr>termochemické reakce</vt:lpstr>
      <vt:lpstr>exotermické reakce</vt:lpstr>
      <vt:lpstr>endotermické reakce</vt:lpstr>
      <vt:lpstr>oxidačně-redukční reakce</vt:lpstr>
      <vt:lpstr>Otázky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Oxidy</dc:title>
  <dc:creator>Hajný</dc:creator>
  <cp:lastModifiedBy>DUM</cp:lastModifiedBy>
  <cp:revision>94</cp:revision>
  <dcterms:created xsi:type="dcterms:W3CDTF">2012-10-23T21:39:56Z</dcterms:created>
  <dcterms:modified xsi:type="dcterms:W3CDTF">2014-06-12T13:57:28Z</dcterms:modified>
</cp:coreProperties>
</file>