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5" r:id="rId3"/>
    <p:sldId id="276" r:id="rId4"/>
    <p:sldId id="278" r:id="rId5"/>
    <p:sldId id="279" r:id="rId6"/>
    <p:sldId id="280" r:id="rId7"/>
    <p:sldId id="281" r:id="rId8"/>
    <p:sldId id="282" r:id="rId9"/>
    <p:sldId id="286" r:id="rId10"/>
    <p:sldId id="283" r:id="rId11"/>
    <p:sldId id="284" r:id="rId12"/>
    <p:sldId id="274" r:id="rId13"/>
    <p:sldId id="28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0854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426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741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669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65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447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87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335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267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714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475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62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ommons.wikimedia.org/wiki/File:Dihydrogen-3D-vdW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oal.jpg" TargetMode="External"/><Relationship Id="rId2" Type="http://schemas.openxmlformats.org/officeDocument/2006/relationships/hyperlink" Target="http://commons.wikimedia.org/wiki/File:Focul_viu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ommons.wikimedia.org/wiki/File:Water_droplet_blue_bg05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020408_STS110_Atlantis_launch.jpg" TargetMode="External"/><Relationship Id="rId2" Type="http://schemas.openxmlformats.org/officeDocument/2006/relationships/hyperlink" Target="http://commons.wikimedia.org/wiki/File:SMAW.welding.navy.ncs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9240"/>
            <a:ext cx="9138606" cy="720080"/>
          </a:xfrm>
          <a:prstGeom prst="rect">
            <a:avLst/>
          </a:prstGeom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489575"/>
              </p:ext>
            </p:extLst>
          </p:nvPr>
        </p:nvGraphicFramePr>
        <p:xfrm>
          <a:off x="474492" y="1927027"/>
          <a:ext cx="8195016" cy="32765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škola hotelová a služeb Kroměříž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kern="1200" smtClean="0">
                          <a:solidFill>
                            <a:schemeClr val="dk1"/>
                          </a:solidFill>
                          <a:effectLst/>
                          <a:latin typeface="Arial CE" pitchFamily="34" charset="0"/>
                          <a:ea typeface="+mn-ea"/>
                          <a:cs typeface="Arial CE" pitchFamily="34" charset="0"/>
                        </a:rPr>
                        <a:t>CZ.1.07/1.5.00/34.0911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/>
                        <a:cs typeface="Arial CE" pitchFamily="34" charset="0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Ing. </a:t>
                      </a: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Libuše Hajná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CHE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CHE.0109.1F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Chemie – obecná </a:t>
                      </a: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a anorganická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0" dirty="0" smtClean="0">
                          <a:latin typeface="Arial CE" pitchFamily="34" charset="0"/>
                          <a:cs typeface="Arial CE" pitchFamily="34" charset="0"/>
                        </a:rPr>
                        <a:t>Vodík</a:t>
                      </a:r>
                      <a:endParaRPr lang="cs-CZ" sz="900" b="0" dirty="0"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/>
                        <a:cs typeface="Arial CE" pitchFamily="34" charset="0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27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komplexně seznamuje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žáky s výskytem, vlastnostmi,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výrobou a použitím vodíku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42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Hydrogenium, molekula, oxidace, redukce, atmosféra, elektrolýza, ztužování, raketové palivo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18.12.2012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314802" y="1484784"/>
            <a:ext cx="451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CHEMIE -  </a:t>
            </a:r>
            <a:r>
              <a:rPr lang="cs-CZ" sz="2000" b="1" dirty="0" smtClean="0"/>
              <a:t>Vodík</a:t>
            </a:r>
            <a:endParaRPr lang="cs-CZ" sz="2000" b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21829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20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Vodík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</a:t>
            </a:r>
            <a:r>
              <a:rPr lang="cs-CZ" dirty="0"/>
              <a:t>Hydrogenium – značka H </a:t>
            </a:r>
          </a:p>
        </p:txBody>
      </p:sp>
    </p:spTree>
    <p:extLst>
      <p:ext uri="{BB962C8B-B14F-4D97-AF65-F5344CB8AC3E}">
        <p14:creationId xmlns:p14="http://schemas.microsoft.com/office/powerpoint/2010/main" val="10381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vlastnosti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bezbarvý plyn, bez chuti, bez zápachu, lehčí než vzduch</a:t>
            </a:r>
          </a:p>
          <a:p>
            <a:r>
              <a:rPr lang="cs-CZ" dirty="0" smtClean="0"/>
              <a:t>tvoří </a:t>
            </a:r>
            <a:r>
              <a:rPr lang="cs-CZ" dirty="0"/>
              <a:t>dvouatomové molekuly</a:t>
            </a:r>
          </a:p>
          <a:p>
            <a:pPr marL="0" indent="0">
              <a:buNone/>
            </a:pPr>
            <a:r>
              <a:rPr lang="cs-CZ" dirty="0" smtClean="0"/>
              <a:t>                      </a:t>
            </a:r>
            <a:r>
              <a:rPr lang="cs-CZ" dirty="0"/>
              <a:t>H  +  H →  </a:t>
            </a:r>
            <a:r>
              <a:rPr lang="cs-CZ" dirty="0" smtClean="0"/>
              <a:t>H</a:t>
            </a:r>
            <a:r>
              <a:rPr lang="cs-CZ" baseline="-25000" dirty="0" smtClean="0"/>
              <a:t>2     </a:t>
            </a:r>
          </a:p>
          <a:p>
            <a:pPr marL="0" indent="0">
              <a:buNone/>
            </a:pPr>
            <a:r>
              <a:rPr lang="cs-CZ" baseline="-25000" dirty="0"/>
              <a:t>                                                                               </a:t>
            </a:r>
            <a:r>
              <a:rPr lang="cs-CZ" baseline="-25000" dirty="0" smtClean="0"/>
              <a:t>           </a:t>
            </a:r>
          </a:p>
          <a:p>
            <a:pPr marL="0" indent="0">
              <a:buNone/>
            </a:pPr>
            <a:endParaRPr lang="cs-CZ" sz="800" baseline="-25000" dirty="0"/>
          </a:p>
          <a:p>
            <a:pPr marL="0" indent="0">
              <a:buNone/>
            </a:pPr>
            <a:endParaRPr lang="cs-CZ" sz="800" baseline="-25000" dirty="0" smtClean="0"/>
          </a:p>
          <a:p>
            <a:pPr marL="0" indent="0">
              <a:buNone/>
            </a:pPr>
            <a:endParaRPr lang="cs-CZ" sz="800" baseline="-25000" dirty="0"/>
          </a:p>
          <a:p>
            <a:pPr marL="0" indent="0">
              <a:buNone/>
            </a:pPr>
            <a:endParaRPr lang="cs-CZ" sz="800" baseline="-25000" dirty="0" smtClean="0"/>
          </a:p>
          <a:p>
            <a:pPr marL="0" indent="0">
              <a:buNone/>
            </a:pPr>
            <a:endParaRPr lang="cs-CZ" sz="800" baseline="-25000" dirty="0"/>
          </a:p>
          <a:p>
            <a:pPr marL="0" indent="0">
              <a:buNone/>
            </a:pPr>
            <a:endParaRPr lang="cs-CZ" sz="800" baseline="-25000" dirty="0" smtClean="0"/>
          </a:p>
          <a:p>
            <a:pPr marL="0" indent="0">
              <a:buNone/>
            </a:pPr>
            <a:endParaRPr lang="cs-CZ" sz="800" baseline="-25000" dirty="0" smtClean="0"/>
          </a:p>
          <a:p>
            <a:pPr marL="0" indent="0">
              <a:buNone/>
            </a:pPr>
            <a:endParaRPr lang="cs-CZ" sz="800" baseline="-25000" dirty="0"/>
          </a:p>
          <a:p>
            <a:pPr marL="0" indent="0">
              <a:buNone/>
            </a:pPr>
            <a:endParaRPr lang="cs-CZ" sz="800" baseline="-25000" dirty="0" smtClean="0"/>
          </a:p>
          <a:p>
            <a:pPr marL="0" indent="0">
              <a:buNone/>
            </a:pPr>
            <a:endParaRPr lang="cs-CZ" sz="800" baseline="-25000" dirty="0"/>
          </a:p>
          <a:p>
            <a:pPr marL="0" indent="0">
              <a:buNone/>
            </a:pPr>
            <a:endParaRPr lang="cs-CZ" sz="800" baseline="-25000" dirty="0" smtClean="0"/>
          </a:p>
          <a:p>
            <a:pPr marL="0" indent="0">
              <a:buNone/>
            </a:pPr>
            <a:endParaRPr lang="cs-CZ" sz="800" baseline="-25000" dirty="0"/>
          </a:p>
          <a:p>
            <a:pPr marL="0" indent="0">
              <a:buNone/>
            </a:pPr>
            <a:endParaRPr lang="cs-CZ" sz="800" baseline="-25000" dirty="0" smtClean="0"/>
          </a:p>
          <a:p>
            <a:pPr marL="0" indent="0">
              <a:buNone/>
            </a:pPr>
            <a:endParaRPr lang="cs-CZ" sz="800" baseline="-25000" dirty="0"/>
          </a:p>
          <a:p>
            <a:pPr marL="0" indent="0">
              <a:buNone/>
            </a:pPr>
            <a:endParaRPr lang="cs-CZ" sz="800" baseline="-25000" dirty="0" smtClean="0"/>
          </a:p>
          <a:p>
            <a:pPr marL="0" indent="0">
              <a:buNone/>
            </a:pPr>
            <a:r>
              <a:rPr lang="cs-CZ" sz="800" baseline="-25000" dirty="0"/>
              <a:t> </a:t>
            </a:r>
            <a:r>
              <a:rPr lang="cs-CZ" sz="800" baseline="-25000" dirty="0" smtClean="0"/>
              <a:t>                                </a:t>
            </a:r>
          </a:p>
          <a:p>
            <a:pPr marL="0" indent="0">
              <a:buNone/>
            </a:pPr>
            <a:r>
              <a:rPr lang="cs-CZ" sz="800" baseline="-25000" dirty="0"/>
              <a:t> </a:t>
            </a:r>
            <a:r>
              <a:rPr lang="cs-CZ" sz="800" baseline="-25000" dirty="0" smtClean="0"/>
              <a:t>           </a:t>
            </a:r>
          </a:p>
          <a:p>
            <a:pPr marL="0" indent="0">
              <a:buNone/>
            </a:pPr>
            <a:r>
              <a:rPr lang="cs-CZ" sz="1100" baseline="-25000" dirty="0"/>
              <a:t>                </a:t>
            </a:r>
            <a:r>
              <a:rPr lang="cs-CZ" sz="1100" baseline="-25000" dirty="0" smtClean="0"/>
              <a:t>          Obr.č.1 </a:t>
            </a:r>
            <a:r>
              <a:rPr lang="cs-CZ" sz="1100" baseline="-25000" dirty="0">
                <a:hlinkClick r:id="rId2"/>
              </a:rPr>
              <a:t>http://</a:t>
            </a:r>
            <a:r>
              <a:rPr lang="cs-CZ" sz="1100" baseline="-25000" dirty="0" smtClean="0">
                <a:hlinkClick r:id="rId2"/>
              </a:rPr>
              <a:t>commons.wikimedia.org/wiki/File:Dihydrogen-3D-vdW.png</a:t>
            </a:r>
            <a:endParaRPr lang="cs-CZ" sz="1100" baseline="-25000" dirty="0" smtClean="0"/>
          </a:p>
          <a:p>
            <a:pPr marL="0" indent="0">
              <a:buNone/>
            </a:pPr>
            <a:r>
              <a:rPr lang="cs-CZ" sz="800" baseline="-25000" dirty="0" smtClean="0"/>
              <a:t> </a:t>
            </a:r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933056"/>
            <a:ext cx="2376264" cy="1922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650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vytváří </a:t>
            </a:r>
            <a:r>
              <a:rPr lang="cs-CZ" dirty="0"/>
              <a:t>sloučeniny se všemi prvky periodické soustavy s výjimkou vzácných plynů s kyslíkem, dusíkem, sírou, uhlíkem, halogeny</a:t>
            </a:r>
          </a:p>
          <a:p>
            <a:endParaRPr lang="cs-CZ" dirty="0" smtClean="0"/>
          </a:p>
          <a:p>
            <a:r>
              <a:rPr lang="cs-CZ" dirty="0" smtClean="0"/>
              <a:t>má </a:t>
            </a:r>
            <a:r>
              <a:rPr lang="cs-CZ" dirty="0"/>
              <a:t>redukční účinky </a:t>
            </a:r>
            <a:r>
              <a:rPr lang="cs-CZ" dirty="0" smtClean="0"/>
              <a:t>– snižuje </a:t>
            </a:r>
            <a:r>
              <a:rPr lang="cs-CZ" dirty="0"/>
              <a:t>oxidační číslo prvků(odnímá kyslík)</a:t>
            </a:r>
          </a:p>
          <a:p>
            <a:pPr marL="0" indent="0">
              <a:buNone/>
            </a:pPr>
            <a:r>
              <a:rPr lang="cs-CZ" dirty="0"/>
              <a:t>                       </a:t>
            </a:r>
            <a:r>
              <a:rPr lang="cs-CZ" dirty="0" err="1"/>
              <a:t>CuO</a:t>
            </a:r>
            <a:r>
              <a:rPr lang="cs-CZ" dirty="0"/>
              <a:t>  +  H</a:t>
            </a:r>
            <a:r>
              <a:rPr lang="cs-CZ" baseline="-25000" dirty="0"/>
              <a:t>2</a:t>
            </a:r>
            <a:r>
              <a:rPr lang="cs-CZ" dirty="0"/>
              <a:t>   →   </a:t>
            </a:r>
            <a:r>
              <a:rPr lang="cs-CZ" dirty="0" err="1"/>
              <a:t>Cu</a:t>
            </a:r>
            <a:r>
              <a:rPr lang="cs-CZ" dirty="0"/>
              <a:t>  +  </a:t>
            </a:r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8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výskyt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u="sng" dirty="0"/>
              <a:t>volný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</a:t>
            </a:r>
            <a:r>
              <a:rPr lang="cs-CZ" dirty="0"/>
              <a:t> horních vrstvách atmosféry, je </a:t>
            </a:r>
            <a:r>
              <a:rPr lang="cs-CZ" dirty="0" smtClean="0"/>
              <a:t>jednou ze        </a:t>
            </a:r>
          </a:p>
          <a:p>
            <a:pPr marL="0" indent="0">
              <a:buNone/>
            </a:pPr>
            <a:r>
              <a:rPr lang="cs-CZ" dirty="0" smtClean="0"/>
              <a:t>    složek zemního plynu, </a:t>
            </a:r>
            <a:r>
              <a:rPr lang="cs-CZ" dirty="0"/>
              <a:t>vyskytuje se i v ložiscích 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uhlí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900" dirty="0" smtClean="0"/>
              <a:t>                   Obr.č.2: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commons.wikimedia.org/wiki/File:Focul_viu2.jpg</a:t>
            </a:r>
            <a:r>
              <a:rPr lang="cs-CZ" sz="900" dirty="0" smtClean="0"/>
              <a:t>                         </a:t>
            </a:r>
            <a:r>
              <a:rPr lang="cs-CZ" sz="900" dirty="0"/>
              <a:t>Obr.č.3: </a:t>
            </a:r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commons.wikimedia.org/wiki/File:Coal.jpg</a:t>
            </a:r>
            <a:r>
              <a:rPr lang="cs-CZ" sz="900" dirty="0" smtClean="0"/>
              <a:t> </a:t>
            </a:r>
          </a:p>
          <a:p>
            <a:pPr marL="0" indent="0">
              <a:buNone/>
            </a:pPr>
            <a:r>
              <a:rPr lang="cs-CZ" sz="900" dirty="0" smtClean="0"/>
              <a:t>  </a:t>
            </a:r>
          </a:p>
          <a:p>
            <a:pPr marL="0" indent="0">
              <a:buNone/>
            </a:pPr>
            <a:endParaRPr lang="cs-CZ" sz="900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81424"/>
            <a:ext cx="2496516" cy="1758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73601"/>
            <a:ext cx="2448272" cy="2238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779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u="sng" dirty="0"/>
              <a:t>vázaný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    </a:t>
            </a:r>
            <a:r>
              <a:rPr lang="cs-CZ" dirty="0" smtClean="0"/>
              <a:t>voda - H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800" dirty="0" smtClean="0"/>
              <a:t>                </a:t>
            </a:r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r>
              <a:rPr lang="cs-CZ" sz="800" dirty="0" smtClean="0"/>
              <a:t>             </a:t>
            </a:r>
          </a:p>
          <a:p>
            <a:pPr marL="0" indent="0">
              <a:buNone/>
            </a:pPr>
            <a:r>
              <a:rPr lang="cs-CZ" sz="800" dirty="0"/>
              <a:t> </a:t>
            </a:r>
            <a:r>
              <a:rPr lang="cs-CZ" sz="800" dirty="0" smtClean="0"/>
              <a:t>              Obr.č.4</a:t>
            </a:r>
            <a:r>
              <a:rPr lang="cs-CZ" sz="800" dirty="0"/>
              <a:t>: 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commons.wikimedia.org/wiki/File:Water_droplet_blue_bg05.jpg</a:t>
            </a:r>
            <a:r>
              <a:rPr lang="cs-CZ" sz="800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HCl</a:t>
            </a:r>
            <a:r>
              <a:rPr lang="cs-CZ" dirty="0"/>
              <a:t>, NH</a:t>
            </a:r>
            <a:r>
              <a:rPr lang="cs-CZ" baseline="-25000" dirty="0"/>
              <a:t>3</a:t>
            </a:r>
            <a:r>
              <a:rPr lang="cs-CZ" dirty="0"/>
              <a:t>, H</a:t>
            </a:r>
            <a:r>
              <a:rPr lang="cs-CZ" baseline="-25000" dirty="0"/>
              <a:t>2</a:t>
            </a:r>
            <a:r>
              <a:rPr lang="cs-CZ" dirty="0"/>
              <a:t>S, uhlovodíky ....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07881"/>
            <a:ext cx="2987685" cy="199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587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výroba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i="1" u="sng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i="1" u="sng" dirty="0" smtClean="0"/>
              <a:t>Laboratorní </a:t>
            </a:r>
            <a:r>
              <a:rPr lang="cs-CZ" dirty="0" smtClean="0"/>
              <a:t>- </a:t>
            </a:r>
            <a:r>
              <a:rPr lang="cs-CZ" dirty="0"/>
              <a:t>reakcí kovů s </a:t>
            </a:r>
            <a:r>
              <a:rPr lang="cs-CZ" dirty="0" smtClean="0"/>
              <a:t>kyselinami</a:t>
            </a:r>
          </a:p>
          <a:p>
            <a:endParaRPr lang="cs-CZ" i="1" u="sng" dirty="0"/>
          </a:p>
          <a:p>
            <a:pPr marL="0" indent="0">
              <a:buNone/>
            </a:pPr>
            <a:r>
              <a:rPr lang="cs-CZ" dirty="0" smtClean="0"/>
              <a:t>                 </a:t>
            </a:r>
            <a:r>
              <a:rPr lang="cs-CZ" dirty="0" err="1" smtClean="0"/>
              <a:t>Zn</a:t>
            </a:r>
            <a:r>
              <a:rPr lang="cs-CZ" dirty="0" smtClean="0"/>
              <a:t> </a:t>
            </a:r>
            <a:r>
              <a:rPr lang="cs-CZ" dirty="0"/>
              <a:t>+ 2 </a:t>
            </a:r>
            <a:r>
              <a:rPr lang="cs-CZ" dirty="0" err="1"/>
              <a:t>HCl</a:t>
            </a:r>
            <a:r>
              <a:rPr lang="cs-CZ" dirty="0"/>
              <a:t> → ZnCl</a:t>
            </a:r>
            <a:r>
              <a:rPr lang="cs-CZ" baseline="-25000" dirty="0"/>
              <a:t>2</a:t>
            </a:r>
            <a:r>
              <a:rPr lang="cs-CZ" dirty="0"/>
              <a:t> + </a:t>
            </a:r>
            <a:r>
              <a:rPr lang="cs-CZ" dirty="0">
                <a:solidFill>
                  <a:srgbClr val="FF0000"/>
                </a:solidFill>
              </a:rPr>
              <a:t>H</a:t>
            </a:r>
            <a:r>
              <a:rPr lang="cs-CZ" baseline="-25000" dirty="0">
                <a:solidFill>
                  <a:srgbClr val="FF0000"/>
                </a:solidFill>
              </a:rPr>
              <a:t>2</a:t>
            </a:r>
            <a:endParaRPr lang="cs-CZ" i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i="1" u="sng" dirty="0"/>
          </a:p>
        </p:txBody>
      </p:sp>
    </p:spTree>
    <p:extLst>
      <p:ext uri="{BB962C8B-B14F-4D97-AF65-F5344CB8AC3E}">
        <p14:creationId xmlns:p14="http://schemas.microsoft.com/office/powerpoint/2010/main" val="190247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</a:t>
            </a:r>
            <a:r>
              <a:rPr lang="cs-CZ" i="1" u="sng" dirty="0" smtClean="0"/>
              <a:t>průmyslová</a:t>
            </a:r>
          </a:p>
          <a:p>
            <a:r>
              <a:rPr lang="cs-CZ" dirty="0" smtClean="0"/>
              <a:t>reakcí </a:t>
            </a:r>
            <a:r>
              <a:rPr lang="cs-CZ" dirty="0"/>
              <a:t>vodní páry s rozžhaveným </a:t>
            </a:r>
            <a:r>
              <a:rPr lang="cs-CZ" dirty="0" smtClean="0"/>
              <a:t>koksem</a:t>
            </a:r>
          </a:p>
          <a:p>
            <a:pPr marL="0" indent="0">
              <a:buNone/>
            </a:pPr>
            <a:r>
              <a:rPr lang="cs-CZ" dirty="0" smtClean="0"/>
              <a:t>             H</a:t>
            </a:r>
            <a:r>
              <a:rPr lang="cs-CZ" baseline="-25000" dirty="0" smtClean="0"/>
              <a:t>2</a:t>
            </a:r>
            <a:r>
              <a:rPr lang="cs-CZ" dirty="0" smtClean="0"/>
              <a:t>O </a:t>
            </a:r>
            <a:r>
              <a:rPr lang="cs-CZ" dirty="0"/>
              <a:t>+ C → CO + </a:t>
            </a:r>
            <a:r>
              <a:rPr lang="cs-CZ" dirty="0">
                <a:solidFill>
                  <a:srgbClr val="FF0000"/>
                </a:solidFill>
              </a:rPr>
              <a:t>H</a:t>
            </a:r>
            <a:r>
              <a:rPr lang="cs-CZ" baseline="-25000" dirty="0">
                <a:solidFill>
                  <a:srgbClr val="FF0000"/>
                </a:solidFill>
              </a:rPr>
              <a:t>2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reakcí oxidu uhelnatého s vodní párou</a:t>
            </a:r>
          </a:p>
          <a:p>
            <a:pPr marL="0" indent="0">
              <a:buNone/>
            </a:pPr>
            <a:r>
              <a:rPr lang="cs-CZ" dirty="0" smtClean="0"/>
              <a:t>             CO </a:t>
            </a:r>
            <a:r>
              <a:rPr lang="cs-CZ" dirty="0"/>
              <a:t>+ H</a:t>
            </a:r>
            <a:r>
              <a:rPr lang="cs-CZ" baseline="-25000" dirty="0"/>
              <a:t>2</a:t>
            </a:r>
            <a:r>
              <a:rPr lang="cs-CZ" dirty="0"/>
              <a:t>O → CO</a:t>
            </a:r>
            <a:r>
              <a:rPr lang="cs-CZ" baseline="-25000" dirty="0"/>
              <a:t>2</a:t>
            </a:r>
            <a:r>
              <a:rPr lang="cs-CZ" dirty="0"/>
              <a:t> + </a:t>
            </a:r>
            <a:r>
              <a:rPr lang="cs-CZ" dirty="0">
                <a:solidFill>
                  <a:srgbClr val="FF0000"/>
                </a:solidFill>
              </a:rPr>
              <a:t>H</a:t>
            </a:r>
            <a:r>
              <a:rPr lang="cs-CZ" baseline="-25000" dirty="0">
                <a:solidFill>
                  <a:srgbClr val="FF0000"/>
                </a:solidFill>
              </a:rPr>
              <a:t>2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elektrolýzou vody</a:t>
            </a:r>
          </a:p>
          <a:p>
            <a:pPr marL="0" indent="0">
              <a:buNone/>
            </a:pPr>
            <a:r>
              <a:rPr lang="cs-CZ" dirty="0" smtClean="0"/>
              <a:t>             2 </a:t>
            </a: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O → 2 </a:t>
            </a:r>
            <a:r>
              <a:rPr lang="cs-CZ" dirty="0">
                <a:solidFill>
                  <a:srgbClr val="FF0000"/>
                </a:solidFill>
              </a:rPr>
              <a:t>H</a:t>
            </a:r>
            <a:r>
              <a:rPr lang="cs-CZ" baseline="-25000" dirty="0">
                <a:solidFill>
                  <a:srgbClr val="FF0000"/>
                </a:solidFill>
              </a:rPr>
              <a:t>2</a:t>
            </a:r>
            <a:r>
              <a:rPr lang="cs-CZ" dirty="0"/>
              <a:t> + O</a:t>
            </a:r>
            <a:r>
              <a:rPr lang="cs-CZ" baseline="-25000" dirty="0"/>
              <a:t>2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i="1" u="sng" dirty="0"/>
          </a:p>
        </p:txBody>
      </p:sp>
    </p:spTree>
    <p:extLst>
      <p:ext uri="{BB962C8B-B14F-4D97-AF65-F5344CB8AC3E}">
        <p14:creationId xmlns:p14="http://schemas.microsoft.com/office/powerpoint/2010/main" val="270631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použití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ztužování </a:t>
            </a:r>
            <a:r>
              <a:rPr lang="cs-CZ" dirty="0" smtClean="0"/>
              <a:t>tuků – přeměna kapalných tuků na pevné působením vodíku - margaríny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511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přepravuje se v tlakových lahvích – červený </a:t>
            </a:r>
            <a:r>
              <a:rPr lang="cs-CZ" dirty="0" smtClean="0"/>
              <a:t>pruh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 </a:t>
            </a:r>
            <a:r>
              <a:rPr lang="cs-CZ" sz="900" dirty="0" smtClean="0"/>
              <a:t>          </a:t>
            </a:r>
          </a:p>
          <a:p>
            <a:pPr marL="0" indent="0">
              <a:buNone/>
            </a:pPr>
            <a:endParaRPr lang="cs-CZ" sz="9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541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řezání a svařování kovů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</a:t>
            </a:r>
            <a:r>
              <a:rPr lang="cs-CZ" sz="900" dirty="0" smtClean="0"/>
              <a:t>Obr.č.5: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commons.wikimedia.org/wiki/File:SMAW.welding.navy.ncs.jpg</a:t>
            </a:r>
            <a:r>
              <a:rPr lang="cs-CZ" sz="900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kapalný jako raketové palivo</a:t>
            </a:r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sz="800" dirty="0" smtClean="0"/>
              <a:t>                                                                                                </a:t>
            </a:r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r>
              <a:rPr lang="cs-CZ" sz="800" dirty="0" smtClean="0"/>
              <a:t>                                 </a:t>
            </a:r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endParaRPr lang="cs-CZ" sz="800" dirty="0"/>
          </a:p>
          <a:p>
            <a:pPr marL="0" indent="0">
              <a:buNone/>
            </a:pPr>
            <a:r>
              <a:rPr lang="cs-CZ" sz="800" smtClean="0"/>
              <a:t>                                                                                                                                                                                                        </a:t>
            </a:r>
            <a:r>
              <a:rPr lang="cs-CZ" sz="800" dirty="0" smtClean="0"/>
              <a:t>Obr.č.6</a:t>
            </a:r>
            <a:r>
              <a:rPr lang="cs-CZ" sz="800"/>
              <a:t>: </a:t>
            </a:r>
            <a:r>
              <a:rPr lang="cs-CZ" sz="800">
                <a:hlinkClick r:id="rId3"/>
              </a:rPr>
              <a:t>http://</a:t>
            </a:r>
            <a:r>
              <a:rPr lang="cs-CZ" sz="800" smtClean="0">
                <a:hlinkClick r:id="rId3"/>
              </a:rPr>
              <a:t>commons.wikimedia.org/wiki/File:020408_STS110_Atlantis_launch.jpg</a:t>
            </a:r>
            <a:r>
              <a:rPr lang="cs-CZ" sz="800" smtClean="0"/>
              <a:t> </a:t>
            </a:r>
            <a:endParaRPr lang="cs-CZ" sz="800" dirty="0" smtClean="0"/>
          </a:p>
          <a:p>
            <a:pPr marL="0" indent="0">
              <a:buNone/>
            </a:pPr>
            <a:r>
              <a:rPr lang="cs-CZ" sz="800" dirty="0" smtClean="0"/>
              <a:t> </a:t>
            </a:r>
          </a:p>
          <a:p>
            <a:pPr marL="0" indent="0">
              <a:buNone/>
            </a:pPr>
            <a:endParaRPr lang="cs-CZ" sz="800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31575"/>
            <a:ext cx="2255384" cy="1609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74612"/>
            <a:ext cx="2316047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815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Otázky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Kde se vyskytuje vodík?</a:t>
            </a:r>
          </a:p>
          <a:p>
            <a:r>
              <a:rPr lang="cs-CZ" dirty="0" smtClean="0"/>
              <a:t>Popiš průmyslovou výrobu vodíku.</a:t>
            </a:r>
          </a:p>
          <a:p>
            <a:r>
              <a:rPr lang="cs-CZ" dirty="0" smtClean="0"/>
              <a:t>Vyjmenuj binární sloučeniny vodíku.</a:t>
            </a:r>
          </a:p>
          <a:p>
            <a:r>
              <a:rPr lang="cs-CZ" dirty="0" smtClean="0"/>
              <a:t>Jak označujeme tlakové lahve </a:t>
            </a:r>
            <a:r>
              <a:rPr lang="cs-CZ" smtClean="0"/>
              <a:t>s vodíkem?</a:t>
            </a:r>
            <a:endParaRPr lang="cs-CZ" dirty="0" smtClean="0"/>
          </a:p>
          <a:p>
            <a:r>
              <a:rPr lang="cs-CZ" dirty="0" smtClean="0"/>
              <a:t>Kde se používá vodík v potravinářství?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472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Wikipedie</a:t>
            </a:r>
          </a:p>
          <a:p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/>
              <a:t>Commons</a:t>
            </a:r>
            <a:r>
              <a:rPr lang="cs-CZ" dirty="0"/>
              <a:t> </a:t>
            </a:r>
          </a:p>
          <a:p>
            <a:r>
              <a:rPr lang="cs-CZ" dirty="0"/>
              <a:t>Doc. RNDr. Jan Čipera, CSc., RNDr. Jaroslav Blažek, RNDr. Pavel Beneš, CSc. </a:t>
            </a:r>
            <a:r>
              <a:rPr lang="cs-CZ" i="1" dirty="0"/>
              <a:t>Chemie A, </a:t>
            </a:r>
            <a:r>
              <a:rPr lang="cs-CZ" dirty="0"/>
              <a:t>vyd. Státní pedagogické nakladatelství, </a:t>
            </a:r>
            <a:r>
              <a:rPr lang="cs-CZ" dirty="0" err="1"/>
              <a:t>n.p</a:t>
            </a:r>
            <a:r>
              <a:rPr lang="cs-CZ"/>
              <a:t>., Praha 1984 jako svou první publikaci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476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324</Words>
  <Application>Microsoft Office PowerPoint</Application>
  <PresentationFormat>Předvádění na obrazovce (4:3)</PresentationFormat>
  <Paragraphs>139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Arial CE</vt:lpstr>
      <vt:lpstr>Calibri</vt:lpstr>
      <vt:lpstr>Times New Roman</vt:lpstr>
      <vt:lpstr>Motiv systému Office</vt:lpstr>
      <vt:lpstr>Prezentace aplikace PowerPoint</vt:lpstr>
      <vt:lpstr>Vodík</vt:lpstr>
      <vt:lpstr>vlastnosti</vt:lpstr>
      <vt:lpstr>Prezentace aplikace PowerPoint</vt:lpstr>
      <vt:lpstr>výskyt</vt:lpstr>
      <vt:lpstr>Prezentace aplikace PowerPoint</vt:lpstr>
      <vt:lpstr>výroba</vt:lpstr>
      <vt:lpstr>Prezentace aplikace PowerPoint</vt:lpstr>
      <vt:lpstr>použití</vt:lpstr>
      <vt:lpstr>Prezentace aplikace PowerPoint</vt:lpstr>
      <vt:lpstr>Prezentace aplikace PowerPoint</vt:lpstr>
      <vt:lpstr>Otázky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Oxidy</dc:title>
  <dc:creator>Hajný</dc:creator>
  <cp:lastModifiedBy>Zdeněk Laski</cp:lastModifiedBy>
  <cp:revision>125</cp:revision>
  <dcterms:created xsi:type="dcterms:W3CDTF">2012-10-23T21:39:56Z</dcterms:created>
  <dcterms:modified xsi:type="dcterms:W3CDTF">2014-06-05T08:31:20Z</dcterms:modified>
</cp:coreProperties>
</file>