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75" r:id="rId4"/>
    <p:sldId id="277" r:id="rId5"/>
    <p:sldId id="278" r:id="rId6"/>
    <p:sldId id="279" r:id="rId7"/>
    <p:sldId id="280" r:id="rId8"/>
    <p:sldId id="281" r:id="rId9"/>
    <p:sldId id="283" r:id="rId10"/>
    <p:sldId id="274" r:id="rId11"/>
    <p:sldId id="28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5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26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74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66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65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447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78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3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6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714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47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2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ater_droplet_blue_bg05.jpg" TargetMode="External"/><Relationship Id="rId7" Type="http://schemas.openxmlformats.org/officeDocument/2006/relationships/image" Target="../media/image5.png"/><Relationship Id="rId2" Type="http://schemas.openxmlformats.org/officeDocument/2006/relationships/hyperlink" Target="http://commons.wikimedia.org/wiki/File:The_Earth_seen_from_Apollo_1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://commons.wikimedia.org/wiki/File:Glacial_iceberg_in_Argentina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ommons.wikimedia.org/wiki/File:Watercycleczechhigh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ommons.wikimedia.org/wiki/File:Top_of_Atmospher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925118"/>
              </p:ext>
            </p:extLst>
          </p:nvPr>
        </p:nvGraphicFramePr>
        <p:xfrm>
          <a:off x="474492" y="1927027"/>
          <a:ext cx="8195016" cy="32765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hotelová a služeb Kroměříž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CHE.0112.1F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 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Sloučeniny kyslíku</a:t>
                      </a:r>
                      <a:endParaRPr lang="cs-CZ" sz="900" b="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227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s nejvýznamnějšími sloučeninami 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kyslíku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4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Molekula vody, ozon,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trikyslík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ozonová vrstva, UV záření, freony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21.12.2012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CHEMIE -  </a:t>
            </a:r>
            <a:r>
              <a:rPr lang="cs-CZ" sz="2000" b="1" dirty="0" smtClean="0"/>
              <a:t>Sloučeniny kyslíku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84465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Sloučeniny kyslíku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80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nejvýznamnější je voda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    Obr.č.1: </a:t>
            </a:r>
            <a:r>
              <a:rPr lang="cs-CZ" sz="800" dirty="0">
                <a:hlinkClick r:id="rId2"/>
              </a:rPr>
              <a:t>http://commons.wikimedia.org/wiki/File:The_Earth_seen_from_Apollo_17.jpg</a:t>
            </a:r>
            <a:r>
              <a:rPr lang="cs-CZ" sz="800" dirty="0"/>
              <a:t>, </a:t>
            </a:r>
          </a:p>
          <a:p>
            <a:pPr marL="0" indent="0">
              <a:buNone/>
            </a:pPr>
            <a:r>
              <a:rPr lang="cs-CZ" sz="800" dirty="0"/>
              <a:t>              </a:t>
            </a:r>
            <a:r>
              <a:rPr lang="cs-CZ" sz="800" dirty="0" smtClean="0"/>
              <a:t>  Obr.č.2: </a:t>
            </a:r>
            <a:r>
              <a:rPr lang="cs-CZ" sz="800" dirty="0">
                <a:hlinkClick r:id="rId3"/>
              </a:rPr>
              <a:t>http://commons.wikimedia.org/wiki/File:Water_droplet_blue_bg05.jpg</a:t>
            </a:r>
            <a:endParaRPr lang="cs-CZ" sz="800" dirty="0"/>
          </a:p>
          <a:p>
            <a:pPr marL="0" indent="0">
              <a:buNone/>
            </a:pPr>
            <a:r>
              <a:rPr lang="cs-CZ" sz="800" dirty="0"/>
              <a:t>             </a:t>
            </a:r>
            <a:r>
              <a:rPr lang="cs-CZ" sz="800" dirty="0" smtClean="0"/>
              <a:t>   Obr.č.3: </a:t>
            </a:r>
            <a:r>
              <a:rPr lang="cs-CZ" sz="800" dirty="0">
                <a:hlinkClick r:id="rId4"/>
              </a:rPr>
              <a:t>http://commons.wikimedia.org/wiki/File:Glacial_iceberg_in_Argentina.jpg</a:t>
            </a: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410927"/>
            <a:ext cx="2381250" cy="2381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10926"/>
            <a:ext cx="23812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18234"/>
            <a:ext cx="2381250" cy="2381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720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koloběh vody v přírodě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                                                                Obrč.4: </a:t>
            </a:r>
            <a:r>
              <a:rPr lang="cs-CZ" sz="900" dirty="0">
                <a:hlinkClick r:id="rId2"/>
              </a:rPr>
              <a:t>http://commons.wikimedia.org/wiki/File:Watercycleczechhigh.jpg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28286"/>
            <a:ext cx="4968552" cy="3455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0691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Ozon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trikyslík</a:t>
            </a:r>
            <a:r>
              <a:rPr lang="cs-CZ" dirty="0" smtClean="0"/>
              <a:t> </a:t>
            </a:r>
            <a:r>
              <a:rPr lang="cs-CZ" dirty="0"/>
              <a:t>O</a:t>
            </a:r>
            <a:r>
              <a:rPr lang="cs-CZ" baseline="-25000" dirty="0"/>
              <a:t>3</a:t>
            </a:r>
            <a:endParaRPr lang="cs-CZ" dirty="0" smtClean="0"/>
          </a:p>
          <a:p>
            <a:r>
              <a:rPr lang="cs-CZ" dirty="0" smtClean="0"/>
              <a:t>za </a:t>
            </a:r>
            <a:r>
              <a:rPr lang="cs-CZ" dirty="0"/>
              <a:t>normálních podmínek je to vysoce reaktivní plyn modré barvy a charakteristického zápachu </a:t>
            </a:r>
            <a:endParaRPr lang="cs-CZ" dirty="0" smtClean="0"/>
          </a:p>
          <a:p>
            <a:r>
              <a:rPr lang="cs-CZ" dirty="0" smtClean="0"/>
              <a:t>má silné </a:t>
            </a:r>
            <a:r>
              <a:rPr lang="cs-CZ" dirty="0"/>
              <a:t>oxidačními </a:t>
            </a:r>
            <a:r>
              <a:rPr lang="cs-CZ" dirty="0" smtClean="0"/>
              <a:t>účinky</a:t>
            </a:r>
          </a:p>
          <a:p>
            <a:r>
              <a:rPr lang="cs-CZ" dirty="0" smtClean="0"/>
              <a:t>při </a:t>
            </a:r>
            <a:r>
              <a:rPr lang="cs-CZ" dirty="0"/>
              <a:t>teplotě -112 °C kondenzuje na kapalný tmavě modrý </a:t>
            </a:r>
            <a:r>
              <a:rPr lang="cs-CZ" dirty="0" smtClean="0"/>
              <a:t>ozon</a:t>
            </a:r>
          </a:p>
          <a:p>
            <a:r>
              <a:rPr lang="cs-CZ" dirty="0" smtClean="0"/>
              <a:t>při </a:t>
            </a:r>
            <a:r>
              <a:rPr lang="cs-CZ" dirty="0"/>
              <a:t>-193 °C se tvoří červenofialový pevný </a:t>
            </a:r>
            <a:r>
              <a:rPr lang="cs-CZ" dirty="0" smtClean="0"/>
              <a:t>ozon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288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vznik ozonu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Ozon vzniká působením elektrických </a:t>
            </a:r>
            <a:r>
              <a:rPr lang="cs-CZ" dirty="0" smtClean="0"/>
              <a:t>výbojů, nebo </a:t>
            </a:r>
            <a:r>
              <a:rPr lang="cs-CZ" dirty="0"/>
              <a:t>krátkovlnného </a:t>
            </a:r>
            <a:r>
              <a:rPr lang="cs-CZ" dirty="0" smtClean="0"/>
              <a:t>UV záření na </a:t>
            </a:r>
            <a:r>
              <a:rPr lang="cs-CZ" dirty="0"/>
              <a:t>molekuly </a:t>
            </a:r>
            <a:r>
              <a:rPr lang="cs-CZ" dirty="0" smtClean="0"/>
              <a:t>kyslíku</a:t>
            </a:r>
          </a:p>
          <a:p>
            <a:pPr marL="0" indent="0">
              <a:buNone/>
            </a:pPr>
            <a:r>
              <a:rPr lang="cs-CZ" dirty="0" smtClean="0"/>
              <a:t>                         O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+ O → 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7739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tvoří ochranný obal atmosféry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900" dirty="0" smtClean="0"/>
              <a:t>                 Obr.č.5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commons.wikimedia.org/wiki/File:Top_of_Atmosphere.jpg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48880"/>
            <a:ext cx="4752528" cy="315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7383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ozonová vrstva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chrání zemský povrch </a:t>
            </a:r>
            <a:r>
              <a:rPr lang="cs-CZ" dirty="0"/>
              <a:t>před </a:t>
            </a:r>
            <a:r>
              <a:rPr lang="cs-CZ" dirty="0" smtClean="0"/>
              <a:t>ultrafialovým zářením</a:t>
            </a:r>
          </a:p>
          <a:p>
            <a:r>
              <a:rPr lang="cs-CZ" dirty="0" smtClean="0"/>
              <a:t>oblast</a:t>
            </a:r>
            <a:r>
              <a:rPr lang="cs-CZ" dirty="0"/>
              <a:t>, kde je ozónová vrstva výrazně oslabená, se nazývá </a:t>
            </a:r>
            <a:r>
              <a:rPr lang="cs-CZ" dirty="0" smtClean="0"/>
              <a:t>ozónová díra a </a:t>
            </a:r>
            <a:r>
              <a:rPr lang="cs-CZ" dirty="0"/>
              <a:t>v současné době se nachází hlavně na pólech </a:t>
            </a:r>
            <a:r>
              <a:rPr lang="cs-CZ" dirty="0" smtClean="0"/>
              <a:t>planety</a:t>
            </a:r>
          </a:p>
          <a:p>
            <a:r>
              <a:rPr lang="cs-CZ" dirty="0" smtClean="0"/>
              <a:t>ozon </a:t>
            </a:r>
            <a:r>
              <a:rPr lang="cs-CZ" dirty="0"/>
              <a:t>absorbuje ultrafialové záření lépe než běžný kyslík, což má za následek oslabení přicházejícího UV záření na </a:t>
            </a:r>
            <a:r>
              <a:rPr lang="cs-CZ" dirty="0" smtClean="0"/>
              <a:t>povrch </a:t>
            </a:r>
          </a:p>
          <a:p>
            <a:r>
              <a:rPr lang="cs-CZ" dirty="0" smtClean="0"/>
              <a:t>pokud UV </a:t>
            </a:r>
            <a:r>
              <a:rPr lang="cs-CZ" dirty="0"/>
              <a:t>paprsky </a:t>
            </a:r>
            <a:r>
              <a:rPr lang="cs-CZ" dirty="0" smtClean="0"/>
              <a:t>projdou </a:t>
            </a:r>
            <a:r>
              <a:rPr lang="cs-CZ" dirty="0"/>
              <a:t>na zemský povrch </a:t>
            </a:r>
            <a:r>
              <a:rPr lang="cs-CZ" dirty="0" smtClean="0"/>
              <a:t>jsou nebezpečné </a:t>
            </a:r>
            <a:r>
              <a:rPr lang="cs-CZ" dirty="0"/>
              <a:t>pro </a:t>
            </a:r>
            <a:r>
              <a:rPr lang="cs-CZ" dirty="0" smtClean="0"/>
              <a:t>organizmy</a:t>
            </a:r>
            <a:r>
              <a:rPr lang="cs-CZ" dirty="0"/>
              <a:t>, protože </a:t>
            </a:r>
            <a:r>
              <a:rPr lang="cs-CZ" dirty="0" smtClean="0"/>
              <a:t>nadbytek UV záření vede k poškození </a:t>
            </a:r>
            <a:r>
              <a:rPr lang="cs-CZ" dirty="0"/>
              <a:t>kůže a </a:t>
            </a:r>
            <a:r>
              <a:rPr lang="cs-CZ" dirty="0" smtClean="0"/>
              <a:t>zraku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5343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/>
              <a:t>nebezpečí freonů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přítomnost organických halogenovaných sloučenin na bázi chloru a fluoru blokuje reakce vedoucí ke vzniku ozonu, protože halogenové atomy přednostně reagují s atomárním kyslíkem i s molekulami ozonu – oslabení ozonové vrstvy</a:t>
            </a:r>
          </a:p>
          <a:p>
            <a:r>
              <a:rPr lang="cs-CZ" dirty="0" smtClean="0"/>
              <a:t>freony </a:t>
            </a:r>
            <a:r>
              <a:rPr lang="cs-CZ" dirty="0"/>
              <a:t>se používají především jako inertní tlaková náplň sprejů a chladicí médium v chladničkách a klimatizačních </a:t>
            </a:r>
            <a:r>
              <a:rPr lang="cs-CZ" dirty="0" smtClean="0"/>
              <a:t>jednotkách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24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 smtClean="0"/>
              <a:t>Čím je tvořena molekula vody?</a:t>
            </a:r>
          </a:p>
          <a:p>
            <a:r>
              <a:rPr lang="cs-CZ" dirty="0" smtClean="0"/>
              <a:t>Jak nazýváme jinak ozon?</a:t>
            </a:r>
          </a:p>
          <a:p>
            <a:r>
              <a:rPr lang="cs-CZ" dirty="0" smtClean="0"/>
              <a:t>Jaký je význam ozonové vrstvy?</a:t>
            </a:r>
          </a:p>
          <a:p>
            <a:r>
              <a:rPr lang="cs-CZ" dirty="0" smtClean="0"/>
              <a:t>Co jsou freony a co způsobují?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72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Wikipedie</a:t>
            </a:r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</a:p>
          <a:p>
            <a:r>
              <a:rPr lang="cs-CZ" dirty="0"/>
              <a:t>Doc. RNDr. Jan Čipera, CSc., RNDr. Jaroslav Blažek, RNDr. Pavel Beneš, CSc. </a:t>
            </a:r>
            <a:r>
              <a:rPr lang="cs-CZ" i="1" dirty="0"/>
              <a:t>Chemie A, </a:t>
            </a:r>
            <a:r>
              <a:rPr lang="cs-CZ" dirty="0"/>
              <a:t>vyd. Státní pedagogické nakladatelství, </a:t>
            </a:r>
            <a:r>
              <a:rPr lang="cs-CZ" dirty="0" err="1"/>
              <a:t>n.p</a:t>
            </a:r>
            <a:r>
              <a:rPr lang="cs-CZ"/>
              <a:t>., Praha 1984 jako svou první publikaci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8507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</TotalTime>
  <Words>389</Words>
  <Application>Microsoft Office PowerPoint</Application>
  <PresentationFormat>Předvádění na obrazovce (4:3)</PresentationFormat>
  <Paragraphs>89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Sloučeniny kyslíku</vt:lpstr>
      <vt:lpstr>nejvýznamnější je voda</vt:lpstr>
      <vt:lpstr>koloběh vody v přírodě</vt:lpstr>
      <vt:lpstr>Ozon</vt:lpstr>
      <vt:lpstr>vznik ozonu</vt:lpstr>
      <vt:lpstr>Prezentace aplikace PowerPoint</vt:lpstr>
      <vt:lpstr>ozonová vrstva</vt:lpstr>
      <vt:lpstr>nebezpečí freonů</vt:lpstr>
      <vt:lpstr>Otázky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Hajný</dc:creator>
  <cp:lastModifiedBy>Zdeněk Laski</cp:lastModifiedBy>
  <cp:revision>135</cp:revision>
  <dcterms:created xsi:type="dcterms:W3CDTF">2012-10-23T21:39:56Z</dcterms:created>
  <dcterms:modified xsi:type="dcterms:W3CDTF">2014-06-05T08:32:15Z</dcterms:modified>
</cp:coreProperties>
</file>