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5" r:id="rId4"/>
    <p:sldId id="276" r:id="rId5"/>
    <p:sldId id="279" r:id="rId6"/>
    <p:sldId id="280" r:id="rId7"/>
    <p:sldId id="281" r:id="rId8"/>
    <p:sldId id="282" r:id="rId9"/>
    <p:sldId id="283" r:id="rId10"/>
    <p:sldId id="288" r:id="rId11"/>
    <p:sldId id="289" r:id="rId12"/>
    <p:sldId id="274" r:id="rId13"/>
    <p:sldId id="29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The_Earth_seen_from_Apollo_17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usi%C4%8Dnan_sodn%C3%BD.JPG" TargetMode="External"/><Relationship Id="rId2" Type="http://schemas.openxmlformats.org/officeDocument/2006/relationships/hyperlink" Target="http://commons.wikimedia.org/wiki/File:Ammonia-3D-balls-A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ommons.wikimedia.org/wiki/File:Liquidnitrogen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937618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CHE.0114.1F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Dusík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výskytem, vlastnostmi,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výrobou a použitím dusíku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Nitrogenium, molekula, atmosféra, destilace,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inertní atmosféra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14.1.2013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Dusík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23" y="319468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</a:t>
            </a:r>
            <a:r>
              <a:rPr lang="cs-CZ" sz="6000" b="1" dirty="0" smtClean="0"/>
              <a:t>Dusík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Nitrogenium </a:t>
            </a:r>
            <a:r>
              <a:rPr lang="cs-CZ" dirty="0"/>
              <a:t>– značka </a:t>
            </a:r>
            <a:r>
              <a:rPr lang="cs-CZ" dirty="0" smtClean="0"/>
              <a:t>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1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vlastnosti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sz="5800" dirty="0" smtClean="0"/>
          </a:p>
          <a:p>
            <a:r>
              <a:rPr lang="cs-CZ" sz="7000" dirty="0" smtClean="0"/>
              <a:t>bezbarvý </a:t>
            </a:r>
            <a:r>
              <a:rPr lang="cs-CZ" sz="7000" dirty="0"/>
              <a:t>plyn, bez chuti, bez </a:t>
            </a:r>
            <a:r>
              <a:rPr lang="cs-CZ" sz="7000" dirty="0" smtClean="0"/>
              <a:t>zápachu </a:t>
            </a:r>
          </a:p>
          <a:p>
            <a:r>
              <a:rPr lang="cs-CZ" sz="7000" dirty="0" smtClean="0"/>
              <a:t>patří </a:t>
            </a:r>
            <a:r>
              <a:rPr lang="cs-CZ" sz="7000" dirty="0"/>
              <a:t>mezi </a:t>
            </a:r>
            <a:r>
              <a:rPr lang="cs-CZ" sz="7000" dirty="0" smtClean="0"/>
              <a:t>biogenní prvky - </a:t>
            </a:r>
            <a:r>
              <a:rPr lang="cs-CZ" sz="7000" dirty="0"/>
              <a:t>jsou základními stavebními </a:t>
            </a:r>
            <a:r>
              <a:rPr lang="cs-CZ" sz="7000" dirty="0" smtClean="0"/>
              <a:t>prvky </a:t>
            </a:r>
            <a:r>
              <a:rPr lang="cs-CZ" sz="7000" dirty="0"/>
              <a:t>živé </a:t>
            </a:r>
            <a:r>
              <a:rPr lang="cs-CZ" sz="7000" dirty="0" smtClean="0"/>
              <a:t>hmoty</a:t>
            </a:r>
          </a:p>
          <a:p>
            <a:r>
              <a:rPr lang="cs-CZ" sz="7000" dirty="0" smtClean="0"/>
              <a:t>tvoří </a:t>
            </a:r>
            <a:r>
              <a:rPr lang="cs-CZ" sz="7000" dirty="0"/>
              <a:t>dvouatomové </a:t>
            </a:r>
            <a:r>
              <a:rPr lang="cs-CZ" sz="7000" dirty="0" smtClean="0"/>
              <a:t>molekuly</a:t>
            </a:r>
          </a:p>
          <a:p>
            <a:pPr marL="0" indent="0">
              <a:buNone/>
            </a:pPr>
            <a:r>
              <a:rPr lang="cs-CZ" sz="7000" dirty="0" smtClean="0"/>
              <a:t>                N  </a:t>
            </a:r>
            <a:r>
              <a:rPr lang="cs-CZ" sz="7000" dirty="0"/>
              <a:t>+  </a:t>
            </a:r>
            <a:r>
              <a:rPr lang="cs-CZ" sz="7000" dirty="0" smtClean="0"/>
              <a:t>N </a:t>
            </a:r>
            <a:r>
              <a:rPr lang="cs-CZ" sz="7000" dirty="0"/>
              <a:t>→  </a:t>
            </a:r>
            <a:r>
              <a:rPr lang="cs-CZ" sz="7000" dirty="0" smtClean="0"/>
              <a:t>N</a:t>
            </a:r>
            <a:r>
              <a:rPr lang="cs-CZ" sz="7000" baseline="-25000" dirty="0" smtClean="0"/>
              <a:t>2</a:t>
            </a:r>
          </a:p>
          <a:p>
            <a:r>
              <a:rPr lang="cs-CZ" sz="7000" dirty="0"/>
              <a:t>málo </a:t>
            </a:r>
            <a:r>
              <a:rPr lang="cs-CZ" sz="7000" dirty="0" smtClean="0"/>
              <a:t>reaktivní </a:t>
            </a:r>
            <a:r>
              <a:rPr lang="cs-CZ" sz="7000" dirty="0"/>
              <a:t>( za vyšších teplot</a:t>
            </a:r>
            <a:r>
              <a:rPr lang="cs-CZ" sz="7000" dirty="0" smtClean="0"/>
              <a:t>) - netečný </a:t>
            </a:r>
            <a:endParaRPr lang="cs-CZ" sz="7000" dirty="0"/>
          </a:p>
          <a:p>
            <a:r>
              <a:rPr lang="cs-CZ" sz="7000" dirty="0" smtClean="0"/>
              <a:t>nepodporuje </a:t>
            </a:r>
            <a:r>
              <a:rPr lang="cs-CZ" sz="7000" dirty="0"/>
              <a:t>hoření </a:t>
            </a:r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baseline="-25000" dirty="0" smtClean="0"/>
              <a:t>                                                                                          </a:t>
            </a:r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výskyt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1200" i="1" u="sng" dirty="0"/>
              <a:t>volný</a:t>
            </a:r>
            <a:r>
              <a:rPr lang="cs-CZ" sz="11200" dirty="0"/>
              <a:t> </a:t>
            </a:r>
            <a:endParaRPr lang="cs-CZ" sz="11200" dirty="0" smtClean="0"/>
          </a:p>
          <a:p>
            <a:pPr marL="0" indent="0">
              <a:buNone/>
            </a:pPr>
            <a:r>
              <a:rPr lang="cs-CZ" sz="11200" dirty="0" smtClean="0"/>
              <a:t>v</a:t>
            </a:r>
            <a:r>
              <a:rPr lang="cs-CZ" sz="11200" dirty="0"/>
              <a:t> atmosféře asi </a:t>
            </a:r>
            <a:r>
              <a:rPr lang="cs-CZ" sz="11200" dirty="0" smtClean="0"/>
              <a:t>78%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/>
              <a:t>Obr.č.1: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commons.wikimedia.org/wiki/File:The_Earth_seen_from_Apollo_17.jpg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</a:t>
            </a: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" y="2780928"/>
            <a:ext cx="2667000" cy="2667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798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800" i="1" u="sng" dirty="0"/>
              <a:t>vázaný</a:t>
            </a:r>
            <a:r>
              <a:rPr lang="cs-CZ" sz="3800" dirty="0"/>
              <a:t> </a:t>
            </a:r>
          </a:p>
          <a:p>
            <a:pPr marL="0" indent="0">
              <a:buNone/>
            </a:pPr>
            <a:r>
              <a:rPr lang="cs-CZ" sz="3800" dirty="0"/>
              <a:t>    </a:t>
            </a:r>
            <a:r>
              <a:rPr lang="cs-CZ" sz="3600" dirty="0"/>
              <a:t>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amoniak </a:t>
            </a:r>
            <a:r>
              <a:rPr lang="cs-CZ" sz="3600" dirty="0"/>
              <a:t>NH</a:t>
            </a:r>
            <a:r>
              <a:rPr lang="cs-CZ" sz="3600" baseline="-25000" dirty="0"/>
              <a:t>3</a:t>
            </a:r>
            <a:r>
              <a:rPr lang="cs-CZ" sz="3600" dirty="0"/>
              <a:t>, dusičnany, bílkoviny .....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               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Obr.č.2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</a:t>
            </a:r>
            <a:r>
              <a:rPr lang="cs-CZ" sz="800">
                <a:hlinkClick r:id="rId2"/>
              </a:rPr>
              <a:t>://</a:t>
            </a:r>
            <a:r>
              <a:rPr lang="cs-CZ" sz="800" smtClean="0">
                <a:hlinkClick r:id="rId2"/>
              </a:rPr>
              <a:t>commons.wikimedia.org/wiki/File:Ammonia-3D-balls-A.png</a:t>
            </a:r>
            <a:r>
              <a:rPr lang="cs-CZ" sz="800" smtClean="0"/>
              <a:t>                                            Obr.č.3</a:t>
            </a:r>
            <a:r>
              <a:rPr lang="cs-CZ" sz="800" dirty="0" smtClean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commons.wikimedia.org/wiki/File:Dusi%C4%8Dnan_sodn%C3%BD.JPG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12976"/>
            <a:ext cx="19050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187443"/>
            <a:ext cx="2381250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587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výroba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i="1" u="sng" dirty="0" smtClean="0"/>
              <a:t>Laboratorní </a:t>
            </a:r>
            <a:r>
              <a:rPr lang="cs-CZ" dirty="0" smtClean="0"/>
              <a:t>- tepelným </a:t>
            </a:r>
            <a:r>
              <a:rPr lang="cs-CZ" dirty="0"/>
              <a:t>rozkladem </a:t>
            </a:r>
            <a:r>
              <a:rPr lang="cs-CZ" dirty="0" smtClean="0"/>
              <a:t>dusitanu       </a:t>
            </a:r>
          </a:p>
          <a:p>
            <a:pPr marL="0" indent="0">
              <a:buNone/>
            </a:pPr>
            <a:r>
              <a:rPr lang="cs-CZ" dirty="0" smtClean="0"/>
              <a:t>      amonného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</a:t>
            </a:r>
            <a:r>
              <a:rPr lang="cs-CZ" dirty="0"/>
              <a:t>NH</a:t>
            </a:r>
            <a:r>
              <a:rPr lang="cs-CZ" baseline="-25000" dirty="0"/>
              <a:t>4</a:t>
            </a:r>
            <a:r>
              <a:rPr lang="cs-CZ" dirty="0"/>
              <a:t>NO</a:t>
            </a:r>
            <a:r>
              <a:rPr lang="cs-CZ" baseline="-25000" dirty="0"/>
              <a:t>2</a:t>
            </a:r>
            <a:r>
              <a:rPr lang="cs-CZ" dirty="0"/>
              <a:t> → </a:t>
            </a:r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baseline="-25000" dirty="0">
                <a:solidFill>
                  <a:srgbClr val="FF0000"/>
                </a:solidFill>
              </a:rPr>
              <a:t>2</a:t>
            </a:r>
            <a:r>
              <a:rPr lang="cs-CZ" dirty="0"/>
              <a:t>+2 H</a:t>
            </a:r>
            <a:r>
              <a:rPr lang="cs-CZ" baseline="-25000" dirty="0"/>
              <a:t>2</a:t>
            </a:r>
            <a:r>
              <a:rPr lang="cs-CZ" dirty="0"/>
              <a:t>O</a:t>
            </a:r>
            <a:endParaRPr lang="cs-CZ" i="1" u="sng" dirty="0"/>
          </a:p>
        </p:txBody>
      </p:sp>
    </p:spTree>
    <p:extLst>
      <p:ext uri="{BB962C8B-B14F-4D97-AF65-F5344CB8AC3E}">
        <p14:creationId xmlns:p14="http://schemas.microsoft.com/office/powerpoint/2010/main" val="1902471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i="1" u="sng" dirty="0" smtClean="0"/>
              <a:t>průmyslová</a:t>
            </a:r>
          </a:p>
          <a:p>
            <a:pPr marL="0" indent="0">
              <a:buNone/>
            </a:pPr>
            <a:r>
              <a:rPr lang="cs-CZ" dirty="0" smtClean="0"/>
              <a:t>       destilací zkapalněného vzduchu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</a:t>
            </a:r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           Obr.č.4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commons.wikimedia.org/wiki/File:Liquidnitrogen.jpg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i="1" u="sng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852936"/>
            <a:ext cx="2718028" cy="2718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6310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přepravuje se v tlakových lahvích – </a:t>
            </a:r>
            <a:r>
              <a:rPr lang="cs-CZ" dirty="0" smtClean="0"/>
              <a:t>zelený pruh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</a:t>
            </a:r>
          </a:p>
          <a:p>
            <a:pPr marL="0" indent="0">
              <a:buNone/>
            </a:pPr>
            <a:endParaRPr lang="cs-CZ" sz="900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41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použití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/>
              <a:t>Plynný dusík</a:t>
            </a:r>
          </a:p>
          <a:p>
            <a:r>
              <a:rPr lang="cs-CZ" dirty="0" smtClean="0"/>
              <a:t>jako </a:t>
            </a:r>
            <a:r>
              <a:rPr lang="cs-CZ" dirty="0"/>
              <a:t>inertní atmosféra např. v prostředí, kde hrozí nebezpečí výbuchu, při výrobě integrovaných obvodů, nerezové </a:t>
            </a:r>
            <a:r>
              <a:rPr lang="cs-CZ" dirty="0" smtClean="0"/>
              <a:t>oceli</a:t>
            </a:r>
          </a:p>
          <a:p>
            <a:r>
              <a:rPr lang="cs-CZ" dirty="0" smtClean="0"/>
              <a:t>k </a:t>
            </a:r>
            <a:r>
              <a:rPr lang="cs-CZ" dirty="0"/>
              <a:t>plnění obalů výrobků, aby nedošlo k jejich zmačkání a zvlhčení – například sáčky s </a:t>
            </a:r>
            <a:r>
              <a:rPr lang="cs-CZ" dirty="0" smtClean="0"/>
              <a:t>brambůrky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994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dirty="0" smtClean="0"/>
              <a:t>Kapalný </a:t>
            </a:r>
            <a:r>
              <a:rPr lang="cs-CZ" b="1" i="1" dirty="0"/>
              <a:t>dusík</a:t>
            </a:r>
          </a:p>
          <a:p>
            <a:r>
              <a:rPr lang="cs-CZ" dirty="0" smtClean="0"/>
              <a:t>v řadě procesů, </a:t>
            </a:r>
            <a:r>
              <a:rPr lang="cs-CZ" dirty="0"/>
              <a:t>při nichž je třeba udržet prostředí na značně nízké </a:t>
            </a:r>
            <a:r>
              <a:rPr lang="cs-CZ" dirty="0" smtClean="0"/>
              <a:t>teplotě - např</a:t>
            </a:r>
            <a:r>
              <a:rPr lang="cs-CZ" dirty="0"/>
              <a:t>. uchovávání </a:t>
            </a:r>
            <a:r>
              <a:rPr lang="cs-CZ" dirty="0" smtClean="0"/>
              <a:t>tkání v </a:t>
            </a:r>
            <a:r>
              <a:rPr lang="cs-CZ" dirty="0"/>
              <a:t>lázni z kapalného </a:t>
            </a:r>
            <a:r>
              <a:rPr lang="cs-CZ" dirty="0" smtClean="0"/>
              <a:t>dusíku</a:t>
            </a:r>
          </a:p>
          <a:p>
            <a:r>
              <a:rPr lang="cs-CZ" dirty="0" smtClean="0"/>
              <a:t>v </a:t>
            </a:r>
            <a:r>
              <a:rPr lang="cs-CZ" dirty="0"/>
              <a:t>medicíně se používá k místní </a:t>
            </a:r>
            <a:r>
              <a:rPr lang="cs-CZ" dirty="0" err="1"/>
              <a:t>nekrotizaci</a:t>
            </a:r>
            <a:r>
              <a:rPr lang="cs-CZ" dirty="0"/>
              <a:t> tkáně například </a:t>
            </a:r>
            <a:r>
              <a:rPr lang="cs-CZ" dirty="0" smtClean="0"/>
              <a:t>bradavic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166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se vyskytuje dusík?</a:t>
            </a:r>
          </a:p>
          <a:p>
            <a:r>
              <a:rPr lang="cs-CZ" dirty="0" smtClean="0"/>
              <a:t>Vysvětli jak vyrábíme </a:t>
            </a:r>
            <a:r>
              <a:rPr lang="cs-CZ" dirty="0"/>
              <a:t>dusík </a:t>
            </a:r>
            <a:r>
              <a:rPr lang="cs-CZ" dirty="0" smtClean="0"/>
              <a:t>průmyslově.</a:t>
            </a:r>
          </a:p>
          <a:p>
            <a:r>
              <a:rPr lang="cs-CZ" dirty="0"/>
              <a:t>Uveď vlastnosti </a:t>
            </a:r>
            <a:r>
              <a:rPr lang="cs-CZ" dirty="0" smtClean="0"/>
              <a:t>dusíku.</a:t>
            </a:r>
          </a:p>
          <a:p>
            <a:r>
              <a:rPr lang="cs-CZ" dirty="0" smtClean="0"/>
              <a:t>Jak označujeme tlakové lahve s dusíke</a:t>
            </a:r>
            <a:r>
              <a:rPr lang="cs-CZ" dirty="0"/>
              <a:t>m</a:t>
            </a:r>
            <a:r>
              <a:rPr lang="cs-CZ" dirty="0" smtClean="0"/>
              <a:t>?</a:t>
            </a:r>
          </a:p>
          <a:p>
            <a:r>
              <a:rPr lang="cs-CZ" dirty="0" smtClean="0"/>
              <a:t>Kde se </a:t>
            </a:r>
            <a:r>
              <a:rPr lang="cs-CZ" smtClean="0"/>
              <a:t>používá plynný dusík</a:t>
            </a:r>
            <a:r>
              <a:rPr lang="cs-CZ" dirty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156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347</Words>
  <Application>Microsoft Office PowerPoint</Application>
  <PresentationFormat>Předvádění na obrazovce (4:3)</PresentationFormat>
  <Paragraphs>278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8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vlastnosti</vt:lpstr>
      <vt:lpstr>výskyt</vt:lpstr>
      <vt:lpstr>Prezentace aplikace PowerPoint</vt:lpstr>
      <vt:lpstr>výroba</vt:lpstr>
      <vt:lpstr>Prezentace aplikace PowerPoint</vt:lpstr>
      <vt:lpstr>Prezentace aplikace PowerPoint</vt:lpstr>
      <vt:lpstr>použití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162</cp:revision>
  <dcterms:created xsi:type="dcterms:W3CDTF">2012-10-23T21:39:56Z</dcterms:created>
  <dcterms:modified xsi:type="dcterms:W3CDTF">2014-06-05T08:32:56Z</dcterms:modified>
</cp:coreProperties>
</file>