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87" r:id="rId3"/>
    <p:sldId id="275" r:id="rId4"/>
    <p:sldId id="289" r:id="rId5"/>
    <p:sldId id="276" r:id="rId6"/>
    <p:sldId id="290" r:id="rId7"/>
    <p:sldId id="291" r:id="rId8"/>
    <p:sldId id="292" r:id="rId9"/>
    <p:sldId id="293" r:id="rId10"/>
    <p:sldId id="294" r:id="rId11"/>
    <p:sldId id="274" r:id="rId12"/>
    <p:sldId id="29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08540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4426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37413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669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26513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94470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28785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53357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42676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67147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24756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E7FA04-CD01-409F-8883-9D650048E59E}" type="datetimeFigureOut">
              <a:rPr lang="cs-CZ" smtClean="0"/>
              <a:t>5.6.2014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AA6A36-FDA3-444D-9FDA-E7F1AFC987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9624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Brillanten.jpg" TargetMode="External"/><Relationship Id="rId2" Type="http://schemas.openxmlformats.org/officeDocument/2006/relationships/hyperlink" Target="http://commons.wikimedia.org/wiki/File:Diamond_Cubic-F_lattice_animation.gif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Diamond-and-graphite-with-scale.jpg" TargetMode="External"/><Relationship Id="rId2" Type="http://schemas.openxmlformats.org/officeDocument/2006/relationships/hyperlink" Target="http://commons.wikimedia.org/wiki/File:Buckminsterfullerene_animated.gif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Activated_Carbon.jpg" TargetMode="External"/><Relationship Id="rId2" Type="http://schemas.openxmlformats.org/officeDocument/2006/relationships/hyperlink" Target="http://commons.wikimedia.org/wiki/File:Amorphous_Carbon.pn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5589240"/>
            <a:ext cx="9138606" cy="720080"/>
          </a:xfrm>
          <a:prstGeom prst="rect">
            <a:avLst/>
          </a:prstGeom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81126654"/>
              </p:ext>
            </p:extLst>
          </p:nvPr>
        </p:nvGraphicFramePr>
        <p:xfrm>
          <a:off x="474492" y="1927027"/>
          <a:ext cx="8195016" cy="327659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škola hotelová a služeb Kroměříž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kern="1200" dirty="0" smtClean="0">
                          <a:solidFill>
                            <a:schemeClr val="dk1"/>
                          </a:solidFill>
                          <a:effectLst/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CZ.1.07/1.5.00/34.0911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0"/>
                        <a:ea typeface="Calibri"/>
                        <a:cs typeface="Arial CE" pitchFamily="34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Ing.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Libuše Hajná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 CHE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CHE.0117.1F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Chemie – obecná </a:t>
                      </a: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a anorganická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900" b="0" dirty="0" smtClean="0">
                          <a:latin typeface="Arial CE" pitchFamily="34" charset="0"/>
                          <a:cs typeface="Arial CE" pitchFamily="34" charset="0"/>
                        </a:rPr>
                        <a:t>Uhlík</a:t>
                      </a:r>
                      <a:endParaRPr lang="cs-CZ" sz="900" b="0" dirty="0">
                        <a:latin typeface="Arial CE" pitchFamily="34" charset="0"/>
                        <a:cs typeface="Arial CE" pitchFamily="34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2276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komplexně seznamuje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žáky s výskytem, vlastnostmi,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výrobou a použitím </a:t>
                      </a:r>
                      <a:r>
                        <a:rPr lang="cs-CZ" sz="900" b="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0"/>
                          <a:cs typeface="Arial CE" pitchFamily="34" charset="0"/>
                        </a:rPr>
                        <a:t>u</a:t>
                      </a:r>
                      <a:r>
                        <a:rPr lang="cs-CZ" sz="900" b="0" dirty="0" smtClean="0">
                          <a:latin typeface="Arial CE" pitchFamily="34" charset="0"/>
                          <a:cs typeface="Arial CE" pitchFamily="34" charset="0"/>
                        </a:rPr>
                        <a:t>hlíku</a:t>
                      </a:r>
                      <a:endParaRPr lang="cs-CZ" sz="900" b="0" dirty="0">
                        <a:latin typeface="Arial CE" pitchFamily="34" charset="0"/>
                        <a:cs typeface="Arial CE" pitchFamily="34" charset="0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042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Carboneum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, modifikace, diamant, grafit, elektrody, amorfní,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absorbční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, filtry 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28.1.2013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2314802" y="1484784"/>
            <a:ext cx="45143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CHEMIE -  </a:t>
            </a:r>
            <a:r>
              <a:rPr lang="cs-CZ" sz="2000" b="1" dirty="0" smtClean="0"/>
              <a:t>Uhlík</a:t>
            </a:r>
            <a:endParaRPr lang="cs-CZ" sz="2000" b="1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282233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62052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/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                                </a:t>
            </a:r>
            <a:r>
              <a:rPr lang="cs-CZ" sz="6000" b="1" dirty="0" smtClean="0"/>
              <a:t>Uhlík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402020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</a:t>
            </a:r>
            <a:r>
              <a:rPr lang="cs-CZ" sz="4000" dirty="0" err="1" smtClean="0"/>
              <a:t>Carboneum</a:t>
            </a:r>
            <a:r>
              <a:rPr lang="cs-CZ" sz="4000" dirty="0" smtClean="0"/>
              <a:t> </a:t>
            </a:r>
            <a:r>
              <a:rPr lang="cs-CZ" sz="4000" dirty="0"/>
              <a:t>– značka </a:t>
            </a:r>
            <a:r>
              <a:rPr lang="cs-CZ" sz="4000" dirty="0" smtClean="0"/>
              <a:t>C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03814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Je základním stavebním prvkem </a:t>
            </a:r>
            <a:r>
              <a:rPr lang="cs-CZ" dirty="0"/>
              <a:t>všech </a:t>
            </a:r>
            <a:r>
              <a:rPr lang="cs-CZ" dirty="0" smtClean="0"/>
              <a:t>organických sloučenin a </a:t>
            </a:r>
            <a:r>
              <a:rPr lang="cs-CZ" dirty="0"/>
              <a:t>tím i všech </a:t>
            </a:r>
            <a:r>
              <a:rPr lang="cs-CZ" dirty="0" smtClean="0"/>
              <a:t>živých organismů </a:t>
            </a:r>
            <a:r>
              <a:rPr lang="cs-CZ" dirty="0"/>
              <a:t>na </a:t>
            </a:r>
            <a:r>
              <a:rPr lang="cs-CZ" dirty="0" smtClean="0"/>
              <a:t>zemi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6839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i="1" dirty="0" smtClean="0"/>
              <a:t>vlastnosti</a:t>
            </a:r>
            <a:endParaRPr lang="cs-CZ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4000" dirty="0" smtClean="0"/>
              <a:t>Vytváří tři modifikace</a:t>
            </a:r>
          </a:p>
          <a:p>
            <a:r>
              <a:rPr lang="cs-CZ" sz="4000" i="1" dirty="0" smtClean="0">
                <a:solidFill>
                  <a:srgbClr val="FF0000"/>
                </a:solidFill>
              </a:rPr>
              <a:t>Diamant</a:t>
            </a:r>
          </a:p>
          <a:p>
            <a:endParaRPr lang="cs-CZ" sz="4000" i="1" dirty="0" smtClean="0"/>
          </a:p>
          <a:p>
            <a:endParaRPr lang="cs-CZ" sz="4000" dirty="0"/>
          </a:p>
          <a:p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 </a:t>
            </a:r>
            <a:endParaRPr lang="cs-CZ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r>
              <a:rPr lang="cs-CZ" sz="900" dirty="0" smtClean="0"/>
              <a:t>Obr.č.1</a:t>
            </a:r>
            <a:r>
              <a:rPr lang="cs-CZ" sz="900" dirty="0"/>
              <a:t>: </a:t>
            </a:r>
            <a:r>
              <a:rPr lang="cs-CZ" sz="900" dirty="0">
                <a:hlinkClick r:id="rId2"/>
              </a:rPr>
              <a:t>http://</a:t>
            </a:r>
            <a:r>
              <a:rPr lang="cs-CZ" sz="900" dirty="0" smtClean="0">
                <a:hlinkClick r:id="rId2"/>
              </a:rPr>
              <a:t>commons.wikimedia.org/wiki/File:Diamond_Cubic-F_lattice_animation.gif</a:t>
            </a:r>
            <a:r>
              <a:rPr lang="cs-CZ" sz="900" dirty="0" smtClean="0"/>
              <a:t>                     Obr.č.2: </a:t>
            </a:r>
            <a:r>
              <a:rPr lang="cs-CZ" sz="900" dirty="0">
                <a:hlinkClick r:id="rId3"/>
              </a:rPr>
              <a:t>http://</a:t>
            </a:r>
            <a:r>
              <a:rPr lang="cs-CZ" sz="900" dirty="0" smtClean="0">
                <a:hlinkClick r:id="rId3"/>
              </a:rPr>
              <a:t>commons.wikimedia.org/wiki/File:Brillanten.jpg</a:t>
            </a:r>
            <a:endParaRPr lang="cs-CZ" sz="9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endParaRPr lang="cs-CZ" sz="800" baseline="-25000" dirty="0"/>
          </a:p>
          <a:p>
            <a:pPr marL="0" indent="0">
              <a:buNone/>
            </a:pPr>
            <a:endParaRPr lang="cs-CZ" sz="800" baseline="-25000" dirty="0" smtClean="0"/>
          </a:p>
          <a:p>
            <a:pPr marL="0" indent="0">
              <a:buNone/>
            </a:pPr>
            <a:r>
              <a:rPr lang="cs-CZ" sz="800" baseline="-25000" dirty="0"/>
              <a:t> </a:t>
            </a:r>
            <a:r>
              <a:rPr lang="cs-CZ" sz="800" baseline="-25000" dirty="0" smtClean="0"/>
              <a:t>                                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780928"/>
            <a:ext cx="2520280" cy="2476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760344"/>
            <a:ext cx="2736304" cy="2288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565057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i="1" dirty="0" smtClean="0"/>
              <a:t>Vlastnosti</a:t>
            </a:r>
          </a:p>
          <a:p>
            <a:r>
              <a:rPr lang="cs-CZ" dirty="0" smtClean="0"/>
              <a:t>tvrdý</a:t>
            </a:r>
            <a:r>
              <a:rPr lang="cs-CZ" dirty="0"/>
              <a:t>, bezbarvý, průhledný, vysoký lesk, láme světlo, nevede </a:t>
            </a:r>
            <a:r>
              <a:rPr lang="cs-CZ" dirty="0" smtClean="0"/>
              <a:t>elektrický proud</a:t>
            </a:r>
          </a:p>
          <a:p>
            <a:pPr marL="0" indent="0">
              <a:buNone/>
            </a:pPr>
            <a:endParaRPr lang="cs-CZ" i="1" dirty="0" smtClean="0"/>
          </a:p>
          <a:p>
            <a:pPr marL="0" indent="0">
              <a:buNone/>
            </a:pPr>
            <a:r>
              <a:rPr lang="cs-CZ" i="1" dirty="0" smtClean="0"/>
              <a:t>Použití</a:t>
            </a:r>
            <a:endParaRPr lang="cs-CZ" i="1" dirty="0"/>
          </a:p>
          <a:p>
            <a:r>
              <a:rPr lang="cs-CZ" dirty="0" smtClean="0"/>
              <a:t>ušlechtilý </a:t>
            </a:r>
            <a:r>
              <a:rPr lang="cs-CZ" dirty="0"/>
              <a:t>– klenotnictví – šperky</a:t>
            </a:r>
          </a:p>
          <a:p>
            <a:r>
              <a:rPr lang="cs-CZ" dirty="0" smtClean="0"/>
              <a:t>technický </a:t>
            </a:r>
            <a:r>
              <a:rPr lang="cs-CZ" dirty="0"/>
              <a:t>– řezání, vrtání, broušení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i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5589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Tuha</a:t>
            </a:r>
          </a:p>
          <a:p>
            <a:endParaRPr lang="cs-CZ" i="1" dirty="0">
              <a:solidFill>
                <a:srgbClr val="FF0000"/>
              </a:solidFill>
            </a:endParaRPr>
          </a:p>
          <a:p>
            <a:endParaRPr lang="cs-CZ" i="1" dirty="0" smtClean="0">
              <a:solidFill>
                <a:srgbClr val="FF0000"/>
              </a:solidFill>
            </a:endParaRPr>
          </a:p>
          <a:p>
            <a:endParaRPr lang="cs-CZ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800" dirty="0" smtClean="0"/>
              <a:t>                   Obr.č.3</a:t>
            </a:r>
            <a:r>
              <a:rPr lang="cs-CZ" sz="800" dirty="0"/>
              <a:t>: </a:t>
            </a:r>
            <a:r>
              <a:rPr lang="cs-CZ" sz="800" dirty="0">
                <a:hlinkClick r:id="rId2"/>
              </a:rPr>
              <a:t>http://</a:t>
            </a:r>
            <a:r>
              <a:rPr lang="cs-CZ" sz="800" dirty="0" smtClean="0">
                <a:hlinkClick r:id="rId2"/>
              </a:rPr>
              <a:t>commons.wikimedia.org/wiki/File:Buckminsterfullerene_animated.gif</a:t>
            </a:r>
            <a:endParaRPr lang="cs-CZ" sz="800" dirty="0" smtClean="0"/>
          </a:p>
          <a:p>
            <a:pPr marL="0" indent="0">
              <a:buNone/>
            </a:pPr>
            <a:endParaRPr lang="cs-CZ" sz="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800" dirty="0">
                <a:solidFill>
                  <a:srgbClr val="FF0000"/>
                </a:solidFill>
              </a:rPr>
              <a:t> </a:t>
            </a:r>
            <a:r>
              <a:rPr lang="cs-CZ" sz="800" dirty="0" smtClean="0">
                <a:solidFill>
                  <a:srgbClr val="FF0000"/>
                </a:solidFill>
              </a:rPr>
              <a:t>                                                                                                                                                                                                 </a:t>
            </a:r>
            <a:r>
              <a:rPr lang="cs-CZ" sz="800" dirty="0" smtClean="0"/>
              <a:t>Obr.č.4: </a:t>
            </a:r>
            <a:r>
              <a:rPr lang="cs-CZ" sz="800" dirty="0">
                <a:hlinkClick r:id="rId3"/>
              </a:rPr>
              <a:t>http://</a:t>
            </a:r>
            <a:r>
              <a:rPr lang="cs-CZ" sz="800" dirty="0" smtClean="0">
                <a:hlinkClick r:id="rId3"/>
              </a:rPr>
              <a:t>commons.wikimedia.org/wiki/File:Diamond-and-graphite-with-scale.jpg</a:t>
            </a:r>
            <a:endParaRPr lang="cs-CZ" sz="800" dirty="0" smtClean="0"/>
          </a:p>
          <a:p>
            <a:pPr marL="0" indent="0">
              <a:buNone/>
            </a:pPr>
            <a:endParaRPr lang="cs-CZ" sz="800" dirty="0">
              <a:solidFill>
                <a:srgbClr val="FF0000"/>
              </a:solidFill>
            </a:endParaRP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031128"/>
            <a:ext cx="3528392" cy="32236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020" y="2492896"/>
            <a:ext cx="2538028" cy="25380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2045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i="1" dirty="0"/>
              <a:t>Vlastnosti</a:t>
            </a:r>
          </a:p>
          <a:p>
            <a:r>
              <a:rPr lang="cs-CZ" dirty="0" smtClean="0"/>
              <a:t>měkká</a:t>
            </a:r>
            <a:r>
              <a:rPr lang="cs-CZ" dirty="0"/>
              <a:t>, černá s kovovým leskem, vede elektrický proud</a:t>
            </a:r>
          </a:p>
          <a:p>
            <a:pPr marL="0" indent="0">
              <a:buNone/>
            </a:pPr>
            <a:endParaRPr lang="cs-CZ" i="1" dirty="0" smtClean="0"/>
          </a:p>
          <a:p>
            <a:pPr marL="0" indent="0">
              <a:buNone/>
            </a:pPr>
            <a:r>
              <a:rPr lang="cs-CZ" i="1" dirty="0" smtClean="0"/>
              <a:t>Použití</a:t>
            </a:r>
            <a:endParaRPr lang="cs-CZ" i="1" dirty="0"/>
          </a:p>
          <a:p>
            <a:r>
              <a:rPr lang="cs-CZ" dirty="0" smtClean="0"/>
              <a:t>výroba </a:t>
            </a:r>
            <a:r>
              <a:rPr lang="cs-CZ" dirty="0"/>
              <a:t>tužek, elektrody do baterií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4682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Beztvarý uhlík</a:t>
            </a:r>
          </a:p>
          <a:p>
            <a:endParaRPr lang="cs-CZ" i="1" dirty="0">
              <a:solidFill>
                <a:srgbClr val="FF0000"/>
              </a:solidFill>
            </a:endParaRPr>
          </a:p>
          <a:p>
            <a:endParaRPr lang="cs-CZ" i="1" dirty="0" smtClean="0">
              <a:solidFill>
                <a:srgbClr val="FF0000"/>
              </a:solidFill>
            </a:endParaRPr>
          </a:p>
          <a:p>
            <a:endParaRPr lang="cs-CZ" i="1" dirty="0">
              <a:solidFill>
                <a:srgbClr val="FF0000"/>
              </a:solidFill>
            </a:endParaRPr>
          </a:p>
          <a:p>
            <a:endParaRPr lang="cs-CZ" i="1" dirty="0" smtClean="0">
              <a:solidFill>
                <a:srgbClr val="FF0000"/>
              </a:solidFill>
            </a:endParaRPr>
          </a:p>
          <a:p>
            <a:endParaRPr lang="cs-CZ" i="1" dirty="0">
              <a:solidFill>
                <a:srgbClr val="FF0000"/>
              </a:solidFill>
            </a:endParaRPr>
          </a:p>
          <a:p>
            <a:endParaRPr lang="cs-CZ" i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800" dirty="0" smtClean="0"/>
              <a:t>                            Obr.č.5: </a:t>
            </a:r>
            <a:r>
              <a:rPr lang="cs-CZ" sz="800" dirty="0">
                <a:hlinkClick r:id="rId2"/>
              </a:rPr>
              <a:t>http://</a:t>
            </a:r>
            <a:r>
              <a:rPr lang="cs-CZ" sz="800" dirty="0" smtClean="0">
                <a:hlinkClick r:id="rId2"/>
              </a:rPr>
              <a:t>commons.wikimedia.org/wiki/File:Amorphous_Carbon.png</a:t>
            </a:r>
            <a:r>
              <a:rPr lang="cs-CZ" sz="800" dirty="0" smtClean="0"/>
              <a:t>                                 Obr.č.6</a:t>
            </a:r>
            <a:r>
              <a:rPr lang="cs-CZ" sz="800" dirty="0"/>
              <a:t>: </a:t>
            </a:r>
            <a:r>
              <a:rPr lang="cs-CZ" sz="800" dirty="0">
                <a:hlinkClick r:id="rId3"/>
              </a:rPr>
              <a:t>http://</a:t>
            </a:r>
            <a:r>
              <a:rPr lang="cs-CZ" sz="800" dirty="0" smtClean="0">
                <a:hlinkClick r:id="rId3"/>
              </a:rPr>
              <a:t>commons.wikimedia.org/wiki/File:Activated_Carbon.jpg</a:t>
            </a:r>
            <a:r>
              <a:rPr lang="cs-CZ" sz="800" dirty="0" smtClean="0"/>
              <a:t> </a:t>
            </a:r>
          </a:p>
          <a:p>
            <a:pPr marL="0" indent="0">
              <a:buNone/>
            </a:pPr>
            <a:endParaRPr lang="cs-CZ" sz="800" dirty="0">
              <a:solidFill>
                <a:srgbClr val="FF0000"/>
              </a:solidFill>
            </a:endParaRPr>
          </a:p>
          <a:p>
            <a:endParaRPr lang="cs-CZ" sz="800" dirty="0"/>
          </a:p>
          <a:p>
            <a:pPr marL="0" indent="0">
              <a:buNone/>
            </a:pPr>
            <a:endParaRPr lang="cs-CZ" sz="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276872"/>
            <a:ext cx="3096344" cy="32240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9251" y="2780928"/>
            <a:ext cx="3404881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20446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( amorfní - saze ), bez pravidelné krystalové </a:t>
            </a:r>
            <a:r>
              <a:rPr lang="cs-CZ" dirty="0" smtClean="0"/>
              <a:t>struktury</a:t>
            </a:r>
          </a:p>
          <a:p>
            <a:r>
              <a:rPr lang="cs-CZ" dirty="0" smtClean="0"/>
              <a:t>má </a:t>
            </a:r>
            <a:r>
              <a:rPr lang="cs-CZ" dirty="0" err="1" smtClean="0"/>
              <a:t>absorbční</a:t>
            </a:r>
            <a:r>
              <a:rPr lang="cs-CZ" dirty="0" smtClean="0"/>
              <a:t> </a:t>
            </a:r>
            <a:r>
              <a:rPr lang="cs-CZ" dirty="0"/>
              <a:t>schopnosti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Filtry: </a:t>
            </a:r>
          </a:p>
          <a:p>
            <a:r>
              <a:rPr lang="cs-CZ" dirty="0" smtClean="0"/>
              <a:t>do </a:t>
            </a:r>
            <a:r>
              <a:rPr lang="cs-CZ" dirty="0"/>
              <a:t>plynových </a:t>
            </a:r>
            <a:r>
              <a:rPr lang="cs-CZ" dirty="0" smtClean="0"/>
              <a:t>masek </a:t>
            </a:r>
          </a:p>
          <a:p>
            <a:r>
              <a:rPr lang="cs-CZ" dirty="0" smtClean="0"/>
              <a:t>automobily - zachycení </a:t>
            </a:r>
            <a:r>
              <a:rPr lang="cs-CZ" dirty="0"/>
              <a:t>úniku těkavých par z benzínu </a:t>
            </a:r>
            <a:endParaRPr lang="cs-CZ" dirty="0" smtClean="0"/>
          </a:p>
          <a:p>
            <a:r>
              <a:rPr lang="cs-CZ" dirty="0" smtClean="0"/>
              <a:t>domácnosti – v digestořích, </a:t>
            </a:r>
            <a:r>
              <a:rPr lang="cs-CZ" dirty="0"/>
              <a:t>ve filtrech fritovacích </a:t>
            </a:r>
            <a:r>
              <a:rPr lang="cs-CZ" dirty="0" smtClean="0"/>
              <a:t>hrnců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1453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Otázky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Vyjmenuj modifikace uhlíku.</a:t>
            </a:r>
          </a:p>
          <a:p>
            <a:r>
              <a:rPr lang="cs-CZ" dirty="0" smtClean="0"/>
              <a:t>Uveď rozdíly vlastností diamantu a grafitu.</a:t>
            </a:r>
          </a:p>
          <a:p>
            <a:r>
              <a:rPr lang="cs-CZ" dirty="0"/>
              <a:t>Co znamená </a:t>
            </a:r>
            <a:r>
              <a:rPr lang="cs-CZ" dirty="0" err="1"/>
              <a:t>absorbce</a:t>
            </a:r>
            <a:r>
              <a:rPr lang="cs-CZ" dirty="0"/>
              <a:t> a kde se využívá?</a:t>
            </a:r>
          </a:p>
          <a:p>
            <a:r>
              <a:rPr lang="cs-CZ" dirty="0" smtClean="0"/>
              <a:t>Kde se používá grafit?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47287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Wikipedie</a:t>
            </a:r>
          </a:p>
          <a:p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</a:p>
          <a:p>
            <a:r>
              <a:rPr lang="cs-CZ" dirty="0"/>
              <a:t>Doc. RNDr. Jan Čipera, CSc., RNDr. Jaroslav Blažek, RNDr. Pavel Beneš, CSc. </a:t>
            </a:r>
            <a:r>
              <a:rPr lang="cs-CZ" i="1" dirty="0"/>
              <a:t>Chemie A, </a:t>
            </a:r>
            <a:r>
              <a:rPr lang="cs-CZ" dirty="0"/>
              <a:t>vyd. Státní pedagogické nakladatelství, </a:t>
            </a:r>
            <a:r>
              <a:rPr lang="cs-CZ" dirty="0" err="1"/>
              <a:t>n.p</a:t>
            </a:r>
            <a:r>
              <a:rPr lang="cs-CZ"/>
              <a:t>., Praha 1984 jako svou první publikaci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462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481</TotalTime>
  <Words>297</Words>
  <Application>Microsoft Office PowerPoint</Application>
  <PresentationFormat>Předvádění na obrazovce (4:3)</PresentationFormat>
  <Paragraphs>113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7" baseType="lpstr">
      <vt:lpstr>Arial</vt:lpstr>
      <vt:lpstr>Arial CE</vt:lpstr>
      <vt:lpstr>Calibri</vt:lpstr>
      <vt:lpstr>Times New Roman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vlastnosti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Otázky</vt:lpstr>
      <vt:lpstr>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Oxidy</dc:title>
  <dc:creator>Hajný</dc:creator>
  <cp:lastModifiedBy>Zdeněk Laski</cp:lastModifiedBy>
  <cp:revision>182</cp:revision>
  <dcterms:created xsi:type="dcterms:W3CDTF">2012-10-23T21:39:56Z</dcterms:created>
  <dcterms:modified xsi:type="dcterms:W3CDTF">2014-06-05T08:33:53Z</dcterms:modified>
</cp:coreProperties>
</file>