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6" r:id="rId4"/>
    <p:sldId id="304" r:id="rId5"/>
    <p:sldId id="288" r:id="rId6"/>
    <p:sldId id="305" r:id="rId7"/>
    <p:sldId id="306" r:id="rId8"/>
    <p:sldId id="307" r:id="rId9"/>
    <p:sldId id="308" r:id="rId10"/>
    <p:sldId id="309" r:id="rId11"/>
    <p:sldId id="311" r:id="rId12"/>
    <p:sldId id="310" r:id="rId13"/>
    <p:sldId id="312" r:id="rId14"/>
    <p:sldId id="313" r:id="rId15"/>
    <p:sldId id="315" r:id="rId16"/>
    <p:sldId id="314" r:id="rId17"/>
    <p:sldId id="316" r:id="rId18"/>
    <p:sldId id="303" r:id="rId19"/>
    <p:sldId id="31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Carbon-monoxide-3D-vdW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ommons.wikimedia.org/wiki/File:Carbon-dioxide-3D-vdW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Dry_Ice_Pellets_Subliming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Uhli%C4%8Ditan_sodn%C3%B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Uhli%C4%8Ditan_draseln%C3%BD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895411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CHE.0118.1F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Sloučeniny uhlíku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výskytem, vlastnostmi,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výrobou a použitím sloučenin </a:t>
                      </a: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uhlíku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 uhelnatý, hemoglobin, oxid uhličitý, suchý led, desublimace, kyselina uhličitá, soda, potaš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24.1.2013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Sloučeniny uhlíku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6467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</a:t>
            </a:r>
            <a:r>
              <a:rPr lang="cs-CZ" sz="4400" b="1" dirty="0" smtClean="0"/>
              <a:t>Sloučeniny uhlíku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Oxidy uhlíku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sz="5800" dirty="0" smtClean="0"/>
          </a:p>
          <a:p>
            <a:pPr marL="0" indent="0">
              <a:buNone/>
            </a:pPr>
            <a:r>
              <a:rPr lang="cs-CZ" sz="14400" b="1" i="1" dirty="0" smtClean="0"/>
              <a:t>Oxid uhelnatý CO </a:t>
            </a:r>
          </a:p>
          <a:p>
            <a:r>
              <a:rPr lang="cs-CZ" sz="11200" dirty="0" smtClean="0"/>
              <a:t>bezbarvý </a:t>
            </a:r>
            <a:r>
              <a:rPr lang="cs-CZ" sz="11200" dirty="0"/>
              <a:t>plyn, bez chuti, bez zápachu, lehčí než </a:t>
            </a:r>
            <a:r>
              <a:rPr lang="cs-CZ" sz="11200" dirty="0" smtClean="0"/>
              <a:t>vzduch, nedráždivý</a:t>
            </a:r>
          </a:p>
          <a:p>
            <a:pPr marL="0" indent="0">
              <a:buNone/>
            </a:pPr>
            <a:endParaRPr lang="cs-CZ" sz="11200" dirty="0" smtClean="0"/>
          </a:p>
          <a:p>
            <a:endParaRPr lang="cs-CZ" sz="7000" dirty="0"/>
          </a:p>
          <a:p>
            <a:endParaRPr lang="cs-CZ" sz="7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/>
              <a:t>Obr.č.1</a:t>
            </a:r>
            <a:r>
              <a:rPr lang="cs-CZ" dirty="0" smtClean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commons.wikimedia.org/wiki/File:Carbon-monoxide-3D-vdW.png</a:t>
            </a:r>
            <a:endParaRPr lang="cs-CZ" dirty="0" smtClean="0"/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4" y="3212976"/>
            <a:ext cx="2360786" cy="1871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Připravuje </a:t>
            </a:r>
            <a:r>
              <a:rPr lang="cs-CZ" b="1" i="1" dirty="0"/>
              <a:t>se </a:t>
            </a:r>
            <a:endParaRPr lang="cs-CZ" b="1" i="1" dirty="0" smtClean="0"/>
          </a:p>
          <a:p>
            <a:r>
              <a:rPr lang="cs-CZ" dirty="0" smtClean="0"/>
              <a:t>spalováním uhlíku </a:t>
            </a:r>
            <a:r>
              <a:rPr lang="cs-CZ" dirty="0"/>
              <a:t>s malým množstvím </a:t>
            </a:r>
            <a:r>
              <a:rPr lang="cs-CZ" dirty="0" smtClean="0"/>
              <a:t>kyslíku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2C </a:t>
            </a:r>
            <a:r>
              <a:rPr lang="cs-CZ" dirty="0"/>
              <a:t>+ O</a:t>
            </a:r>
            <a:r>
              <a:rPr lang="cs-CZ" baseline="-25000" dirty="0"/>
              <a:t>2</a:t>
            </a:r>
            <a:r>
              <a:rPr lang="cs-CZ" dirty="0"/>
              <a:t> → </a:t>
            </a:r>
            <a:r>
              <a:rPr lang="cs-CZ" dirty="0" smtClean="0"/>
              <a:t>2CO</a:t>
            </a:r>
          </a:p>
          <a:p>
            <a:r>
              <a:rPr lang="cs-CZ" dirty="0" smtClean="0"/>
              <a:t>vodní </a:t>
            </a:r>
            <a:r>
              <a:rPr lang="cs-CZ" dirty="0"/>
              <a:t>páry s uhlíkem za vysokých </a:t>
            </a:r>
            <a:r>
              <a:rPr lang="cs-CZ" dirty="0" smtClean="0"/>
              <a:t>teplot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C </a:t>
            </a:r>
            <a:r>
              <a:rPr lang="cs-CZ" dirty="0"/>
              <a:t>+ H</a:t>
            </a:r>
            <a:r>
              <a:rPr lang="cs-CZ" baseline="-25000" dirty="0"/>
              <a:t>2</a:t>
            </a:r>
            <a:r>
              <a:rPr lang="cs-CZ" dirty="0"/>
              <a:t>O → CO +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611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jedovatý – váže červené krevní barvivo hemoglobin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9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/>
              <a:t>Oxid </a:t>
            </a:r>
            <a:r>
              <a:rPr lang="cs-CZ" sz="2800" b="1" i="1" dirty="0" smtClean="0"/>
              <a:t>uhličitý CO</a:t>
            </a:r>
            <a:r>
              <a:rPr lang="cs-CZ" sz="2800" b="1" i="1" baseline="-25000" dirty="0" smtClean="0"/>
              <a:t>2</a:t>
            </a:r>
          </a:p>
          <a:p>
            <a:endParaRPr lang="cs-CZ" sz="2800" b="1" i="1" baseline="-25000" dirty="0"/>
          </a:p>
          <a:p>
            <a:endParaRPr lang="cs-CZ" sz="2800" b="1" i="1" baseline="-25000" dirty="0" smtClean="0"/>
          </a:p>
          <a:p>
            <a:endParaRPr lang="cs-CZ" sz="2800" b="1" i="1" baseline="-25000" dirty="0"/>
          </a:p>
          <a:p>
            <a:endParaRPr lang="cs-CZ" sz="2800" b="1" i="1" baseline="-25000" dirty="0" smtClean="0"/>
          </a:p>
          <a:p>
            <a:endParaRPr lang="cs-CZ" sz="2800" b="1" i="1" baseline="-25000" dirty="0"/>
          </a:p>
          <a:p>
            <a:endParaRPr lang="cs-CZ" sz="2800" b="1" i="1" baseline="-25000" dirty="0" smtClean="0"/>
          </a:p>
          <a:p>
            <a:endParaRPr lang="cs-CZ" sz="2800" b="1" i="1" baseline="-25000" dirty="0"/>
          </a:p>
          <a:p>
            <a:endParaRPr lang="cs-CZ" sz="2800" b="1" i="1" baseline="-25000" dirty="0" smtClean="0"/>
          </a:p>
          <a:p>
            <a:pPr marL="0" indent="0">
              <a:buNone/>
            </a:pPr>
            <a:r>
              <a:rPr lang="cs-CZ" sz="800" dirty="0" smtClean="0"/>
              <a:t>           Obr.č.2: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commons.wikimedia.org/wiki/File:Carbon-dioxide-3D-vdW.svg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sz="800" baseline="-25000" dirty="0" smtClean="0"/>
          </a:p>
          <a:p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81" y="2564904"/>
            <a:ext cx="2979041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199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bezbarvý plyn, bez chuti, bez zápachu, </a:t>
            </a:r>
            <a:endParaRPr lang="cs-CZ" dirty="0" smtClean="0"/>
          </a:p>
          <a:p>
            <a:r>
              <a:rPr lang="cs-CZ" dirty="0"/>
              <a:t>při vyšších koncentracích může mít v ústech slabě nakyslou </a:t>
            </a:r>
            <a:r>
              <a:rPr lang="cs-CZ" dirty="0" smtClean="0"/>
              <a:t>chuť</a:t>
            </a:r>
            <a:endParaRPr lang="cs-CZ" dirty="0"/>
          </a:p>
          <a:p>
            <a:r>
              <a:rPr lang="cs-CZ" dirty="0" smtClean="0"/>
              <a:t>je těžší než vzduch</a:t>
            </a:r>
          </a:p>
          <a:p>
            <a:r>
              <a:rPr lang="cs-CZ" dirty="0" smtClean="0"/>
              <a:t>je nedýchatelný </a:t>
            </a:r>
          </a:p>
          <a:p>
            <a:r>
              <a:rPr lang="cs-CZ" dirty="0" smtClean="0"/>
              <a:t>při </a:t>
            </a:r>
            <a:r>
              <a:rPr lang="cs-CZ" dirty="0"/>
              <a:t>ochlazení pod -80 °C mění plynný oxid uhličitý </a:t>
            </a:r>
            <a:r>
              <a:rPr lang="cs-CZ" dirty="0" smtClean="0"/>
              <a:t>skupenství přímo </a:t>
            </a:r>
            <a:r>
              <a:rPr lang="cs-CZ" dirty="0"/>
              <a:t>na pevné </a:t>
            </a:r>
            <a:r>
              <a:rPr lang="cs-CZ" dirty="0" smtClean="0"/>
              <a:t>-</a:t>
            </a:r>
            <a:r>
              <a:rPr lang="cs-CZ" i="1" dirty="0" err="1" smtClean="0">
                <a:solidFill>
                  <a:srgbClr val="FF0000"/>
                </a:solidFill>
              </a:rPr>
              <a:t>desublimuje</a:t>
            </a:r>
            <a:r>
              <a:rPr lang="cs-CZ" dirty="0" smtClean="0"/>
              <a:t> </a:t>
            </a:r>
            <a:r>
              <a:rPr lang="cs-CZ" dirty="0"/>
              <a:t>za vzniku bezbarvé tuhé látky, </a:t>
            </a:r>
            <a:r>
              <a:rPr lang="cs-CZ" dirty="0" smtClean="0"/>
              <a:t>tzv. </a:t>
            </a:r>
            <a:r>
              <a:rPr lang="cs-CZ" i="1" dirty="0">
                <a:solidFill>
                  <a:srgbClr val="FF0000"/>
                </a:solidFill>
              </a:rPr>
              <a:t>suchý </a:t>
            </a:r>
            <a:r>
              <a:rPr lang="cs-CZ" i="1" dirty="0" smtClean="0">
                <a:solidFill>
                  <a:srgbClr val="FF0000"/>
                </a:solidFill>
              </a:rPr>
              <a:t>led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12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i="1" dirty="0" smtClean="0"/>
              <a:t>výroba:</a:t>
            </a:r>
            <a:endParaRPr lang="cs-CZ" dirty="0" smtClean="0"/>
          </a:p>
          <a:p>
            <a:r>
              <a:rPr lang="cs-CZ" dirty="0" smtClean="0"/>
              <a:t>spalováním uhlíku</a:t>
            </a:r>
          </a:p>
          <a:p>
            <a:pPr marL="0" indent="0">
              <a:buNone/>
            </a:pPr>
            <a:r>
              <a:rPr lang="cs-CZ" dirty="0" smtClean="0"/>
              <a:t>                  C </a:t>
            </a:r>
            <a:r>
              <a:rPr lang="cs-CZ" dirty="0"/>
              <a:t>+ O</a:t>
            </a:r>
            <a:r>
              <a:rPr lang="cs-CZ" baseline="-25000" dirty="0"/>
              <a:t>2</a:t>
            </a:r>
            <a:r>
              <a:rPr lang="cs-CZ" dirty="0"/>
              <a:t> → CO</a:t>
            </a:r>
            <a:r>
              <a:rPr lang="cs-CZ" baseline="-25000" dirty="0"/>
              <a:t>2</a:t>
            </a:r>
            <a:endParaRPr lang="cs-CZ" dirty="0" smtClean="0"/>
          </a:p>
          <a:p>
            <a:r>
              <a:rPr lang="cs-CZ" dirty="0"/>
              <a:t>tepelným rozkladem </a:t>
            </a:r>
            <a:r>
              <a:rPr lang="cs-CZ" dirty="0" smtClean="0"/>
              <a:t>uhličitanů</a:t>
            </a:r>
          </a:p>
          <a:p>
            <a:pPr marL="0" indent="0">
              <a:buNone/>
            </a:pPr>
            <a:r>
              <a:rPr lang="cs-CZ" dirty="0" smtClean="0"/>
              <a:t>                  CaCO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→ </a:t>
            </a:r>
            <a:r>
              <a:rPr lang="cs-CZ" dirty="0" err="1"/>
              <a:t>CaO</a:t>
            </a:r>
            <a:r>
              <a:rPr lang="cs-CZ" dirty="0"/>
              <a:t> + CO</a:t>
            </a:r>
            <a:r>
              <a:rPr lang="cs-CZ" baseline="-25000" dirty="0"/>
              <a:t>2</a:t>
            </a:r>
            <a:endParaRPr lang="cs-CZ" dirty="0"/>
          </a:p>
          <a:p>
            <a:r>
              <a:rPr lang="cs-CZ" dirty="0"/>
              <a:t>rozkladem uhličitanů </a:t>
            </a:r>
            <a:r>
              <a:rPr lang="cs-CZ" dirty="0" smtClean="0"/>
              <a:t>kyselinami</a:t>
            </a:r>
          </a:p>
          <a:p>
            <a:pPr marL="0" indent="0">
              <a:buNone/>
            </a:pPr>
            <a:r>
              <a:rPr lang="cs-CZ" dirty="0" smtClean="0"/>
              <a:t>    CaCO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+ 2 </a:t>
            </a:r>
            <a:r>
              <a:rPr lang="cs-CZ" dirty="0" err="1"/>
              <a:t>HCl</a:t>
            </a:r>
            <a:r>
              <a:rPr lang="cs-CZ" dirty="0"/>
              <a:t> → CO</a:t>
            </a:r>
            <a:r>
              <a:rPr lang="cs-CZ" baseline="-25000" dirty="0"/>
              <a:t>2</a:t>
            </a:r>
            <a:r>
              <a:rPr lang="cs-CZ" dirty="0"/>
              <a:t> + CaCl</a:t>
            </a:r>
            <a:r>
              <a:rPr lang="cs-CZ" baseline="-25000" dirty="0"/>
              <a:t>2</a:t>
            </a:r>
            <a:r>
              <a:rPr lang="cs-CZ" dirty="0"/>
              <a:t> + H</a:t>
            </a:r>
            <a:r>
              <a:rPr lang="cs-CZ" baseline="-25000" dirty="0"/>
              <a:t>2</a:t>
            </a:r>
            <a:r>
              <a:rPr lang="cs-CZ" dirty="0"/>
              <a:t>O</a:t>
            </a:r>
          </a:p>
          <a:p>
            <a:r>
              <a:rPr lang="cs-CZ" dirty="0" smtClean="0"/>
              <a:t>kvašením</a:t>
            </a:r>
          </a:p>
          <a:p>
            <a:pPr marL="0" indent="0">
              <a:buNone/>
            </a:pPr>
            <a:r>
              <a:rPr lang="cs-CZ" dirty="0" smtClean="0"/>
              <a:t>               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r>
              <a:rPr lang="cs-CZ" dirty="0" smtClean="0"/>
              <a:t>→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5</a:t>
            </a:r>
            <a:r>
              <a:rPr lang="cs-CZ" dirty="0" smtClean="0"/>
              <a:t>OH</a:t>
            </a:r>
            <a:r>
              <a:rPr lang="cs-CZ" baseline="-25000" dirty="0" smtClean="0"/>
              <a:t>6</a:t>
            </a:r>
            <a:r>
              <a:rPr lang="cs-CZ" dirty="0"/>
              <a:t>+ </a:t>
            </a:r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56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také produktem </a:t>
            </a:r>
            <a:r>
              <a:rPr lang="cs-CZ" dirty="0" smtClean="0"/>
              <a:t>dýchání </a:t>
            </a:r>
            <a:r>
              <a:rPr lang="cs-CZ" dirty="0"/>
              <a:t>většiny živých </a:t>
            </a:r>
            <a:r>
              <a:rPr lang="cs-CZ" dirty="0" smtClean="0"/>
              <a:t>organismů </a:t>
            </a:r>
          </a:p>
          <a:p>
            <a:r>
              <a:rPr lang="cs-CZ" dirty="0" smtClean="0"/>
              <a:t>je </a:t>
            </a:r>
            <a:r>
              <a:rPr lang="cs-CZ" dirty="0"/>
              <a:t>spolu s vodou konečným produktem metabolické přeměny živin obsažených v </a:t>
            </a:r>
            <a:r>
              <a:rPr lang="cs-CZ" dirty="0" smtClean="0"/>
              <a:t>potravě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322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Použití:</a:t>
            </a:r>
          </a:p>
          <a:p>
            <a:r>
              <a:rPr lang="cs-CZ" dirty="0" smtClean="0"/>
              <a:t>ochranná atmosféra pro potravinářské účely</a:t>
            </a:r>
            <a:endParaRPr lang="cs-CZ" dirty="0"/>
          </a:p>
          <a:p>
            <a:r>
              <a:rPr lang="cs-CZ" dirty="0"/>
              <a:t>součást perlivých </a:t>
            </a:r>
            <a:r>
              <a:rPr lang="cs-CZ" dirty="0" smtClean="0"/>
              <a:t>nápojů</a:t>
            </a:r>
            <a:endParaRPr lang="cs-CZ" dirty="0"/>
          </a:p>
          <a:p>
            <a:r>
              <a:rPr lang="cs-CZ" dirty="0"/>
              <a:t>náplň sněhových </a:t>
            </a:r>
            <a:r>
              <a:rPr lang="cs-CZ" dirty="0" smtClean="0"/>
              <a:t>hasících přístrojů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89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chladící médium (suchý led)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commons.wikimedia.org/wiki/File:Dry_Ice_Pellets_Subliming.jpg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163964"/>
            <a:ext cx="3148905" cy="2705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31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Kyselina uhličitá </a:t>
            </a:r>
            <a:r>
              <a:rPr lang="cs-CZ" b="1" i="1" dirty="0"/>
              <a:t>H</a:t>
            </a:r>
            <a:r>
              <a:rPr lang="cs-CZ" b="1" i="1" baseline="-25000" dirty="0"/>
              <a:t>2</a:t>
            </a:r>
            <a:r>
              <a:rPr lang="cs-CZ" b="1" i="1" dirty="0"/>
              <a:t>CO</a:t>
            </a:r>
            <a:r>
              <a:rPr lang="cs-CZ" b="1" i="1" baseline="-25000" dirty="0"/>
              <a:t>3</a:t>
            </a:r>
            <a:endParaRPr lang="cs-CZ" b="1" i="1" dirty="0"/>
          </a:p>
          <a:p>
            <a:pPr marL="0" indent="0">
              <a:buNone/>
            </a:pPr>
            <a:endParaRPr lang="cs-CZ" b="1" i="1" dirty="0" smtClean="0"/>
          </a:p>
          <a:p>
            <a:r>
              <a:rPr lang="cs-CZ" dirty="0"/>
              <a:t>je slabá, nestálá </a:t>
            </a:r>
            <a:r>
              <a:rPr lang="cs-CZ" dirty="0" smtClean="0"/>
              <a:t>anorganická kyselina </a:t>
            </a:r>
          </a:p>
          <a:p>
            <a:r>
              <a:rPr lang="cs-CZ" dirty="0" smtClean="0"/>
              <a:t>připravuje </a:t>
            </a:r>
            <a:r>
              <a:rPr lang="cs-CZ" dirty="0"/>
              <a:t>se </a:t>
            </a:r>
            <a:r>
              <a:rPr lang="cs-CZ" dirty="0" smtClean="0"/>
              <a:t>reakcí oxidu uhličitého s vodou CO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H</a:t>
            </a:r>
            <a:r>
              <a:rPr lang="cs-CZ" baseline="-25000" dirty="0"/>
              <a:t>2</a:t>
            </a:r>
            <a:r>
              <a:rPr lang="cs-CZ" dirty="0"/>
              <a:t>O →</a:t>
            </a:r>
            <a:r>
              <a:rPr lang="cs-CZ" dirty="0" smtClean="0"/>
              <a:t>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/>
              <a:t>Tvoří dva typy </a:t>
            </a:r>
            <a:r>
              <a:rPr lang="cs-CZ" dirty="0" smtClean="0"/>
              <a:t>solí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uhličitany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hydrogenuhličitany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1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Uhličitan sodný </a:t>
            </a:r>
            <a:r>
              <a:rPr lang="cs-CZ" b="1" i="1" dirty="0"/>
              <a:t>Na</a:t>
            </a:r>
            <a:r>
              <a:rPr lang="cs-CZ" b="1" i="1" baseline="-25000" dirty="0"/>
              <a:t>2</a:t>
            </a:r>
            <a:r>
              <a:rPr lang="cs-CZ" b="1" i="1" dirty="0"/>
              <a:t>CO</a:t>
            </a:r>
            <a:r>
              <a:rPr lang="cs-CZ" b="1" i="1" baseline="-25000" dirty="0"/>
              <a:t>3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/>
              <a:t>také soda</a:t>
            </a:r>
          </a:p>
          <a:p>
            <a:r>
              <a:rPr lang="cs-CZ" dirty="0"/>
              <a:t>používá </a:t>
            </a:r>
            <a:r>
              <a:rPr lang="cs-CZ" dirty="0" smtClean="0"/>
              <a:t>se při </a:t>
            </a:r>
            <a:r>
              <a:rPr lang="cs-CZ" dirty="0"/>
              <a:t>výrobě </a:t>
            </a:r>
            <a:r>
              <a:rPr lang="cs-CZ" dirty="0" smtClean="0"/>
              <a:t>skla, papíru </a:t>
            </a:r>
            <a:r>
              <a:rPr lang="cs-CZ" dirty="0"/>
              <a:t>a </a:t>
            </a:r>
            <a:r>
              <a:rPr lang="cs-CZ" dirty="0" smtClean="0"/>
              <a:t>detergentů. často jako prostředek </a:t>
            </a:r>
            <a:r>
              <a:rPr lang="cs-CZ" dirty="0"/>
              <a:t>pro vytvoření zásaditého </a:t>
            </a:r>
            <a:r>
              <a:rPr lang="cs-CZ" dirty="0" smtClean="0"/>
              <a:t>prostředí</a:t>
            </a:r>
            <a:endParaRPr lang="cs-CZ" dirty="0"/>
          </a:p>
          <a:p>
            <a:r>
              <a:rPr lang="cs-CZ" dirty="0"/>
              <a:t>bez jejího použití by bylo nutné použít nadbytečné množství pracího </a:t>
            </a:r>
            <a:r>
              <a:rPr lang="cs-CZ" dirty="0" smtClean="0"/>
              <a:t>prostředku</a:t>
            </a:r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domácnosti </a:t>
            </a:r>
            <a:r>
              <a:rPr lang="cs-CZ" dirty="0" smtClean="0"/>
              <a:t>jako </a:t>
            </a:r>
            <a:r>
              <a:rPr lang="cs-CZ" dirty="0"/>
              <a:t>změkčovadlo </a:t>
            </a:r>
            <a:r>
              <a:rPr lang="cs-CZ" dirty="0" smtClean="0"/>
              <a:t>vody </a:t>
            </a:r>
          </a:p>
        </p:txBody>
      </p:sp>
    </p:spTree>
    <p:extLst>
      <p:ext uri="{BB962C8B-B14F-4D97-AF65-F5344CB8AC3E}">
        <p14:creationId xmlns:p14="http://schemas.microsoft.com/office/powerpoint/2010/main" val="148353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r>
              <a:rPr lang="cs-CZ" b="1" i="1" dirty="0" smtClean="0"/>
              <a:t>soda</a:t>
            </a:r>
            <a:endParaRPr lang="cs-CZ" b="1" i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Obr.č.4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commons.wikimedia.org/wiki/File:Uhli%C4%8Ditan_sodn%C3%BD.JPG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381" y="2676524"/>
            <a:ext cx="4396119" cy="2480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82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soda </a:t>
            </a:r>
            <a:r>
              <a:rPr lang="cs-CZ" dirty="0"/>
              <a:t>je rozpustná ve </a:t>
            </a:r>
            <a:r>
              <a:rPr lang="cs-CZ" dirty="0" smtClean="0"/>
              <a:t>vodě, může </a:t>
            </a:r>
            <a:r>
              <a:rPr lang="cs-CZ" dirty="0"/>
              <a:t>se přirozeně vyskytovat ve vyprahlých oblastech, obzvláště na místech vyschlých </a:t>
            </a:r>
            <a:r>
              <a:rPr lang="cs-CZ" dirty="0" smtClean="0"/>
              <a:t>jezer</a:t>
            </a:r>
          </a:p>
          <a:p>
            <a:r>
              <a:rPr lang="cs-CZ" dirty="0" smtClean="0"/>
              <a:t>soda </a:t>
            </a:r>
            <a:r>
              <a:rPr lang="cs-CZ" dirty="0"/>
              <a:t>z těchto zdrojů byla již v pradávných dobách používána v Egyptě k </a:t>
            </a:r>
            <a:r>
              <a:rPr lang="cs-CZ" dirty="0" smtClean="0"/>
              <a:t>mumifikaci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70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Uhličitan </a:t>
            </a:r>
            <a:r>
              <a:rPr lang="cs-CZ" b="1" i="1" dirty="0" smtClean="0"/>
              <a:t>draselný K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CO</a:t>
            </a:r>
            <a:r>
              <a:rPr lang="cs-CZ" b="1" i="1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starším názvem </a:t>
            </a:r>
            <a:r>
              <a:rPr lang="cs-CZ" b="1" i="1" dirty="0"/>
              <a:t>potaš</a:t>
            </a:r>
            <a:r>
              <a:rPr lang="cs-CZ" dirty="0" smtClean="0"/>
              <a:t>,</a:t>
            </a:r>
          </a:p>
          <a:p>
            <a:r>
              <a:rPr lang="cs-CZ" dirty="0" smtClean="0"/>
              <a:t>je </a:t>
            </a:r>
            <a:r>
              <a:rPr lang="cs-CZ" dirty="0"/>
              <a:t>bílá silně </a:t>
            </a:r>
            <a:r>
              <a:rPr lang="cs-CZ" dirty="0" smtClean="0"/>
              <a:t>hygroskopická</a:t>
            </a:r>
          </a:p>
          <a:p>
            <a:r>
              <a:rPr lang="cs-CZ" dirty="0" smtClean="0"/>
              <a:t>používá </a:t>
            </a:r>
            <a:r>
              <a:rPr lang="cs-CZ" dirty="0"/>
              <a:t>se převážně při výrobě </a:t>
            </a:r>
            <a:r>
              <a:rPr lang="cs-CZ" dirty="0" smtClean="0"/>
              <a:t>skla, </a:t>
            </a:r>
            <a:r>
              <a:rPr lang="cs-CZ" dirty="0"/>
              <a:t>v </a:t>
            </a:r>
            <a:r>
              <a:rPr lang="cs-CZ" dirty="0" smtClean="0"/>
              <a:t>textilním </a:t>
            </a:r>
            <a:r>
              <a:rPr lang="cs-CZ" dirty="0"/>
              <a:t>a </a:t>
            </a:r>
            <a:r>
              <a:rPr lang="cs-CZ" dirty="0" smtClean="0"/>
              <a:t>papírenském průmyslu</a:t>
            </a:r>
          </a:p>
          <a:p>
            <a:r>
              <a:rPr lang="cs-CZ" dirty="0" smtClean="0"/>
              <a:t>při </a:t>
            </a:r>
            <a:r>
              <a:rPr lang="cs-CZ" dirty="0"/>
              <a:t>výrobě mazlavých </a:t>
            </a:r>
            <a:r>
              <a:rPr lang="cs-CZ" dirty="0" smtClean="0"/>
              <a:t>mýdel, </a:t>
            </a:r>
            <a:r>
              <a:rPr lang="cs-CZ" dirty="0"/>
              <a:t>je součástí </a:t>
            </a:r>
            <a:r>
              <a:rPr lang="cs-CZ" dirty="0" smtClean="0"/>
              <a:t>pracích prášků</a:t>
            </a:r>
          </a:p>
          <a:p>
            <a:r>
              <a:rPr lang="cs-CZ" dirty="0" smtClean="0"/>
              <a:t>při </a:t>
            </a:r>
            <a:r>
              <a:rPr lang="cs-CZ" dirty="0"/>
              <a:t>výrobě </a:t>
            </a:r>
            <a:r>
              <a:rPr lang="cs-CZ" dirty="0" smtClean="0"/>
              <a:t>pigmentů, </a:t>
            </a:r>
            <a:r>
              <a:rPr lang="cs-CZ" dirty="0"/>
              <a:t>v </a:t>
            </a:r>
            <a:r>
              <a:rPr lang="cs-CZ" dirty="0" smtClean="0"/>
              <a:t>barvířství </a:t>
            </a:r>
            <a:r>
              <a:rPr lang="cs-CZ" dirty="0"/>
              <a:t>a běličství a při praní </a:t>
            </a:r>
            <a:r>
              <a:rPr lang="cs-CZ" dirty="0" smtClean="0"/>
              <a:t>vlny</a:t>
            </a:r>
          </a:p>
          <a:p>
            <a:r>
              <a:rPr lang="cs-CZ" dirty="0" smtClean="0"/>
              <a:t>při výrobě léků</a:t>
            </a:r>
          </a:p>
          <a:p>
            <a:r>
              <a:rPr lang="cs-CZ" dirty="0" smtClean="0"/>
              <a:t>jako součást vodních hasících přístrojů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97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/>
              <a:t>potaš</a:t>
            </a:r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Obr.č.5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commons.wikimedia.org/wiki/File:Uhli%C4%8Ditan_draseln%C3%BD.JPG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339" y="2420888"/>
            <a:ext cx="497335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17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suchý led a kde se používá?</a:t>
            </a:r>
            <a:endParaRPr lang="cs-CZ" dirty="0"/>
          </a:p>
          <a:p>
            <a:r>
              <a:rPr lang="cs-CZ" dirty="0" smtClean="0"/>
              <a:t>Kde se používá uhličitan draselný?</a:t>
            </a:r>
            <a:endParaRPr lang="cs-CZ" dirty="0"/>
          </a:p>
          <a:p>
            <a:r>
              <a:rPr lang="cs-CZ"/>
              <a:t>Co je to soda a kde se používá?</a:t>
            </a:r>
          </a:p>
          <a:p>
            <a:r>
              <a:rPr lang="cs-CZ" smtClean="0"/>
              <a:t>Jaké </a:t>
            </a:r>
            <a:r>
              <a:rPr lang="cs-CZ" dirty="0" smtClean="0"/>
              <a:t>soli tvoří kyselina uhličitá?</a:t>
            </a:r>
            <a:endParaRPr lang="cs-CZ" dirty="0"/>
          </a:p>
          <a:p>
            <a:r>
              <a:rPr lang="cs-CZ" dirty="0" smtClean="0"/>
              <a:t>Který oxid je součástí perlivých nápojů?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69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28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564</Words>
  <Application>Microsoft Office PowerPoint</Application>
  <PresentationFormat>Předvádění na obrazovce (4:3)</PresentationFormat>
  <Paragraphs>171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Oxidy uhlíku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Uhličitan sodný Na2CO3</vt:lpstr>
      <vt:lpstr>Prezentace aplikace PowerPoint</vt:lpstr>
      <vt:lpstr>Prezentace aplikace PowerPoint</vt:lpstr>
      <vt:lpstr>Uhličitan draselný K2CO3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232</cp:revision>
  <dcterms:created xsi:type="dcterms:W3CDTF">2012-10-23T21:39:56Z</dcterms:created>
  <dcterms:modified xsi:type="dcterms:W3CDTF">2014-06-05T08:34:11Z</dcterms:modified>
</cp:coreProperties>
</file>