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87" r:id="rId3"/>
    <p:sldId id="276" r:id="rId4"/>
    <p:sldId id="290" r:id="rId5"/>
    <p:sldId id="291" r:id="rId6"/>
    <p:sldId id="292" r:id="rId7"/>
    <p:sldId id="293" r:id="rId8"/>
    <p:sldId id="294" r:id="rId9"/>
    <p:sldId id="295" r:id="rId10"/>
    <p:sldId id="296" r:id="rId11"/>
    <p:sldId id="297" r:id="rId12"/>
    <p:sldId id="29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0854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4426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3741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669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26513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94470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28785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3357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42676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67147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24756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9624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89240"/>
            <a:ext cx="9138606" cy="720080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3082654"/>
              </p:ext>
            </p:extLst>
          </p:nvPr>
        </p:nvGraphicFramePr>
        <p:xfrm>
          <a:off x="474492" y="1927027"/>
          <a:ext cx="8195016" cy="32240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škola hotelová a služeb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kern="1200" smtClean="0">
                          <a:solidFill>
                            <a:schemeClr val="dk1"/>
                          </a:solidFill>
                          <a:effectLst/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0"/>
                        <a:ea typeface="Calibri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Ing.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Libuše Hajná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CHE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CHE.0119.1F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Chemie – obecná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a anorganická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900" b="0" dirty="0" smtClean="0">
                          <a:latin typeface="Arial CE" pitchFamily="34" charset="0"/>
                          <a:cs typeface="Arial CE" pitchFamily="34" charset="0"/>
                        </a:rPr>
                        <a:t>Test - uhlík</a:t>
                      </a:r>
                      <a:endParaRPr lang="cs-CZ" sz="900" b="0" dirty="0">
                        <a:latin typeface="Arial CE" pitchFamily="34" charset="0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227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prověří znalosti žáků ze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znalostí o uhlíku a jeho sloučeninách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042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modifikace, diamant, grafit, amorfní, oxid uhličitý, suchý led, kyselina uhličitá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, soda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28.1.2013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314802" y="1484784"/>
            <a:ext cx="45143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CHEMIE -  </a:t>
            </a:r>
            <a:r>
              <a:rPr lang="cs-CZ" sz="2000" b="1" dirty="0" smtClean="0"/>
              <a:t>Test - uhlík</a:t>
            </a:r>
            <a:endParaRPr lang="cs-CZ" sz="20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22041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205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sz="6000" b="1" dirty="0" smtClean="0"/>
              <a:t>            Test - dusík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402020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endParaRPr lang="cs-CZ" sz="5800" dirty="0" smtClean="0"/>
          </a:p>
          <a:p>
            <a:pPr marL="0" indent="0">
              <a:buNone/>
            </a:pPr>
            <a:r>
              <a:rPr lang="cs-CZ" sz="7000" dirty="0" smtClean="0"/>
              <a:t>1. Která modifikace uhlíku vede elektrický proud?</a:t>
            </a:r>
          </a:p>
          <a:p>
            <a:pPr marL="0" indent="0">
              <a:buNone/>
            </a:pPr>
            <a:endParaRPr lang="cs-CZ" sz="7000" dirty="0" smtClean="0"/>
          </a:p>
          <a:p>
            <a:pPr marL="0" indent="0">
              <a:buNone/>
            </a:pPr>
            <a:r>
              <a:rPr lang="cs-CZ" sz="7000" dirty="0" smtClean="0"/>
              <a:t>a) grafit</a:t>
            </a:r>
          </a:p>
          <a:p>
            <a:pPr marL="0" indent="0">
              <a:buNone/>
            </a:pPr>
            <a:r>
              <a:rPr lang="cs-CZ" sz="7000" dirty="0" smtClean="0"/>
              <a:t>b) beztvarý uhlík</a:t>
            </a:r>
            <a:endParaRPr lang="cs-CZ" sz="7000" dirty="0"/>
          </a:p>
          <a:p>
            <a:pPr marL="0" indent="0">
              <a:buNone/>
            </a:pPr>
            <a:r>
              <a:rPr lang="cs-CZ" sz="7000" dirty="0" smtClean="0"/>
              <a:t>c) diamant</a:t>
            </a:r>
            <a:endParaRPr lang="cs-CZ" sz="7000" dirty="0"/>
          </a:p>
          <a:p>
            <a:pPr marL="1143000" indent="-1143000">
              <a:buAutoNum type="alphaLcParenR"/>
            </a:pPr>
            <a:endParaRPr lang="cs-CZ" sz="7000" dirty="0" smtClean="0"/>
          </a:p>
          <a:p>
            <a:pPr marL="1143000" indent="-1143000">
              <a:buAutoNum type="alphaLcParenR"/>
            </a:pPr>
            <a:endParaRPr lang="cs-CZ" sz="7000" dirty="0" smtClean="0"/>
          </a:p>
          <a:p>
            <a:pPr marL="1143000" indent="-1143000">
              <a:buAutoNum type="alphaLcParenR"/>
            </a:pPr>
            <a:endParaRPr lang="cs-CZ" sz="5800" dirty="0" smtClean="0"/>
          </a:p>
          <a:p>
            <a:pPr marL="0" indent="0">
              <a:buNone/>
            </a:pPr>
            <a:r>
              <a:rPr lang="cs-CZ" dirty="0" smtClean="0"/>
              <a:t>                 </a:t>
            </a:r>
            <a:r>
              <a:rPr lang="cs-CZ" baseline="-25000" dirty="0" smtClean="0"/>
              <a:t>                                                                                          </a:t>
            </a:r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r>
              <a:rPr lang="cs-CZ" sz="800" baseline="-25000" dirty="0"/>
              <a:t> </a:t>
            </a:r>
            <a:r>
              <a:rPr lang="cs-CZ" sz="800" baseline="-25000" dirty="0" smtClean="0"/>
              <a:t>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6505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endParaRPr lang="cs-CZ" sz="5800" dirty="0" smtClean="0"/>
          </a:p>
          <a:p>
            <a:pPr marL="0" indent="0">
              <a:buNone/>
            </a:pPr>
            <a:r>
              <a:rPr lang="cs-CZ" sz="7000" dirty="0" smtClean="0"/>
              <a:t>2. Oxid uhličitý je:</a:t>
            </a:r>
          </a:p>
          <a:p>
            <a:pPr marL="0" indent="0">
              <a:buNone/>
            </a:pPr>
            <a:endParaRPr lang="cs-CZ" sz="7000" dirty="0" smtClean="0"/>
          </a:p>
          <a:p>
            <a:pPr marL="0" indent="0">
              <a:buNone/>
            </a:pPr>
            <a:r>
              <a:rPr lang="cs-CZ" sz="7000" dirty="0" smtClean="0"/>
              <a:t>a) lehčí než vzduch</a:t>
            </a:r>
          </a:p>
          <a:p>
            <a:pPr marL="0" indent="0">
              <a:buNone/>
            </a:pPr>
            <a:r>
              <a:rPr lang="cs-CZ" sz="7000" dirty="0" smtClean="0"/>
              <a:t>b) těžší </a:t>
            </a:r>
            <a:r>
              <a:rPr lang="cs-CZ" sz="7000" dirty="0"/>
              <a:t>než vzduch </a:t>
            </a:r>
            <a:endParaRPr lang="cs-CZ" sz="7000" dirty="0" smtClean="0"/>
          </a:p>
          <a:p>
            <a:pPr marL="0" indent="0">
              <a:buNone/>
            </a:pPr>
            <a:r>
              <a:rPr lang="cs-CZ" sz="7000" dirty="0" smtClean="0"/>
              <a:t>c) má stejnou hustotu jako vzduch</a:t>
            </a:r>
          </a:p>
          <a:p>
            <a:pPr marL="1143000" indent="-1143000">
              <a:buAutoNum type="alphaLcParenR"/>
            </a:pPr>
            <a:endParaRPr lang="cs-CZ" sz="7000" dirty="0" smtClean="0"/>
          </a:p>
          <a:p>
            <a:pPr marL="1143000" indent="-1143000">
              <a:buAutoNum type="alphaLcParenR"/>
            </a:pPr>
            <a:endParaRPr lang="cs-CZ" sz="5800" dirty="0" smtClean="0"/>
          </a:p>
          <a:p>
            <a:pPr marL="0" indent="0">
              <a:buNone/>
            </a:pPr>
            <a:r>
              <a:rPr lang="cs-CZ" dirty="0" smtClean="0"/>
              <a:t>                 </a:t>
            </a:r>
            <a:r>
              <a:rPr lang="cs-CZ" baseline="-25000" dirty="0" smtClean="0"/>
              <a:t>                                                                                          </a:t>
            </a:r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r>
              <a:rPr lang="cs-CZ" sz="800" baseline="-25000" dirty="0"/>
              <a:t> </a:t>
            </a:r>
            <a:r>
              <a:rPr lang="cs-CZ" sz="800" baseline="-25000" dirty="0" smtClean="0"/>
              <a:t>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4680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endParaRPr lang="cs-CZ" sz="5800" dirty="0" smtClean="0"/>
          </a:p>
          <a:p>
            <a:pPr marL="0" indent="0">
              <a:buNone/>
            </a:pPr>
            <a:r>
              <a:rPr lang="cs-CZ" sz="7000" dirty="0" smtClean="0"/>
              <a:t>3. Oxid uhličitý vzniká:</a:t>
            </a:r>
          </a:p>
          <a:p>
            <a:pPr marL="0" indent="0">
              <a:buNone/>
            </a:pPr>
            <a:endParaRPr lang="cs-CZ" sz="7000" dirty="0" smtClean="0"/>
          </a:p>
          <a:p>
            <a:pPr marL="0" indent="0">
              <a:buNone/>
            </a:pPr>
            <a:r>
              <a:rPr lang="cs-CZ" sz="7000" dirty="0" smtClean="0"/>
              <a:t>a) </a:t>
            </a:r>
            <a:r>
              <a:rPr lang="cs-CZ" sz="7000" dirty="0"/>
              <a:t>rozkladem uhličitanů </a:t>
            </a:r>
            <a:r>
              <a:rPr lang="cs-CZ" sz="7000" dirty="0" smtClean="0"/>
              <a:t>působením zásad</a:t>
            </a:r>
          </a:p>
          <a:p>
            <a:pPr marL="0" indent="0">
              <a:buNone/>
            </a:pPr>
            <a:r>
              <a:rPr lang="cs-CZ" sz="7000" dirty="0" smtClean="0"/>
              <a:t>b) </a:t>
            </a:r>
            <a:r>
              <a:rPr lang="cs-CZ" sz="7000" dirty="0"/>
              <a:t>rozkladem uhličitanů působením </a:t>
            </a:r>
            <a:r>
              <a:rPr lang="cs-CZ" sz="7000" dirty="0" smtClean="0"/>
              <a:t>solí kyselin</a:t>
            </a:r>
          </a:p>
          <a:p>
            <a:pPr marL="0" indent="0">
              <a:buNone/>
            </a:pPr>
            <a:r>
              <a:rPr lang="cs-CZ" sz="7000" dirty="0" smtClean="0"/>
              <a:t>c) </a:t>
            </a:r>
            <a:r>
              <a:rPr lang="cs-CZ" sz="7000" dirty="0"/>
              <a:t>rozkladem uhličitanů působením </a:t>
            </a:r>
            <a:r>
              <a:rPr lang="cs-CZ" sz="7000" dirty="0" smtClean="0"/>
              <a:t>kyselin</a:t>
            </a:r>
            <a:endParaRPr lang="cs-CZ" sz="7000" dirty="0"/>
          </a:p>
          <a:p>
            <a:pPr marL="0" indent="0">
              <a:buNone/>
            </a:pPr>
            <a:endParaRPr lang="cs-CZ" sz="7000" dirty="0" smtClean="0"/>
          </a:p>
          <a:p>
            <a:pPr marL="1143000" indent="-1143000">
              <a:buAutoNum type="alphaLcParenR"/>
            </a:pPr>
            <a:endParaRPr lang="cs-CZ" sz="7000" dirty="0" smtClean="0"/>
          </a:p>
          <a:p>
            <a:pPr marL="1143000" indent="-1143000">
              <a:buAutoNum type="alphaLcParenR"/>
            </a:pPr>
            <a:endParaRPr lang="cs-CZ" sz="5800" dirty="0" smtClean="0"/>
          </a:p>
          <a:p>
            <a:pPr marL="0" indent="0">
              <a:buNone/>
            </a:pPr>
            <a:r>
              <a:rPr lang="cs-CZ" dirty="0" smtClean="0"/>
              <a:t>                 </a:t>
            </a:r>
            <a:r>
              <a:rPr lang="cs-CZ" baseline="-25000" dirty="0" smtClean="0"/>
              <a:t>                                                                                          </a:t>
            </a:r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r>
              <a:rPr lang="cs-CZ" sz="800" baseline="-25000" dirty="0"/>
              <a:t> </a:t>
            </a:r>
            <a:r>
              <a:rPr lang="cs-CZ" sz="800" baseline="-25000" dirty="0" smtClean="0"/>
              <a:t>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0814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endParaRPr lang="cs-CZ" sz="5800" dirty="0" smtClean="0"/>
          </a:p>
          <a:p>
            <a:pPr marL="0" indent="0">
              <a:buNone/>
            </a:pPr>
            <a:r>
              <a:rPr lang="cs-CZ" sz="7000" dirty="0" smtClean="0"/>
              <a:t>4. Názvem </a:t>
            </a:r>
            <a:r>
              <a:rPr lang="cs-CZ" sz="7000" dirty="0"/>
              <a:t>– </a:t>
            </a:r>
            <a:r>
              <a:rPr lang="cs-CZ" sz="7000" dirty="0" smtClean="0"/>
              <a:t>suchý led označujeme:</a:t>
            </a:r>
          </a:p>
          <a:p>
            <a:pPr marL="0" indent="0">
              <a:buNone/>
            </a:pPr>
            <a:endParaRPr lang="cs-CZ" sz="7000" dirty="0" smtClean="0"/>
          </a:p>
          <a:p>
            <a:pPr marL="0" indent="0">
              <a:buNone/>
            </a:pPr>
            <a:r>
              <a:rPr lang="cs-CZ" sz="7000" dirty="0" smtClean="0"/>
              <a:t>a) uhličitan vápenatý</a:t>
            </a:r>
          </a:p>
          <a:p>
            <a:pPr marL="0" indent="0">
              <a:buNone/>
            </a:pPr>
            <a:r>
              <a:rPr lang="cs-CZ" sz="7000" dirty="0" smtClean="0"/>
              <a:t>b) hydrogenuhličitan sodný</a:t>
            </a:r>
          </a:p>
          <a:p>
            <a:pPr marL="0" indent="0">
              <a:buNone/>
            </a:pPr>
            <a:r>
              <a:rPr lang="cs-CZ" sz="7000" dirty="0" smtClean="0"/>
              <a:t>c) </a:t>
            </a:r>
            <a:r>
              <a:rPr lang="cs-CZ" sz="7000" dirty="0"/>
              <a:t>oxid </a:t>
            </a:r>
            <a:r>
              <a:rPr lang="cs-CZ" sz="7000" dirty="0" smtClean="0"/>
              <a:t>uhličitý </a:t>
            </a:r>
          </a:p>
          <a:p>
            <a:pPr marL="1143000" indent="-1143000">
              <a:buAutoNum type="alphaLcParenR"/>
            </a:pPr>
            <a:endParaRPr lang="cs-CZ" sz="7000" dirty="0" smtClean="0"/>
          </a:p>
          <a:p>
            <a:pPr marL="1143000" indent="-1143000">
              <a:buAutoNum type="alphaLcParenR"/>
            </a:pPr>
            <a:endParaRPr lang="cs-CZ" sz="5800" dirty="0" smtClean="0"/>
          </a:p>
          <a:p>
            <a:pPr marL="0" indent="0">
              <a:buNone/>
            </a:pPr>
            <a:r>
              <a:rPr lang="cs-CZ" dirty="0" smtClean="0"/>
              <a:t>                 </a:t>
            </a:r>
            <a:r>
              <a:rPr lang="cs-CZ" baseline="-25000" dirty="0" smtClean="0"/>
              <a:t>                                                                                          </a:t>
            </a:r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r>
              <a:rPr lang="cs-CZ" sz="800" baseline="-25000" dirty="0"/>
              <a:t> </a:t>
            </a:r>
            <a:r>
              <a:rPr lang="cs-CZ" sz="800" baseline="-25000" dirty="0" smtClean="0"/>
              <a:t>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5657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endParaRPr lang="cs-CZ" sz="5800" dirty="0" smtClean="0"/>
          </a:p>
          <a:p>
            <a:pPr marL="0" indent="0">
              <a:buNone/>
            </a:pPr>
            <a:r>
              <a:rPr lang="cs-CZ" sz="7000" dirty="0" smtClean="0"/>
              <a:t>5. </a:t>
            </a:r>
            <a:r>
              <a:rPr lang="cs-CZ" sz="7000" dirty="0"/>
              <a:t>Kde se </a:t>
            </a:r>
            <a:r>
              <a:rPr lang="cs-CZ" sz="7000" dirty="0" smtClean="0"/>
              <a:t>nepoužívá </a:t>
            </a:r>
            <a:r>
              <a:rPr lang="cs-CZ" sz="7000" dirty="0"/>
              <a:t>uhličitan draselný?</a:t>
            </a:r>
          </a:p>
          <a:p>
            <a:pPr marL="0" indent="0">
              <a:buNone/>
            </a:pPr>
            <a:endParaRPr lang="cs-CZ" sz="7000" dirty="0" smtClean="0"/>
          </a:p>
          <a:p>
            <a:pPr marL="0" indent="0">
              <a:buNone/>
            </a:pPr>
            <a:endParaRPr lang="cs-CZ" sz="7000" dirty="0" smtClean="0"/>
          </a:p>
          <a:p>
            <a:pPr marL="0" indent="0">
              <a:buNone/>
            </a:pPr>
            <a:r>
              <a:rPr lang="cs-CZ" sz="7000" dirty="0" smtClean="0"/>
              <a:t>a) </a:t>
            </a:r>
            <a:r>
              <a:rPr lang="cs-CZ" sz="7000" dirty="0"/>
              <a:t>při výrobě </a:t>
            </a:r>
            <a:r>
              <a:rPr lang="cs-CZ" sz="7000" dirty="0" smtClean="0"/>
              <a:t>mýdel</a:t>
            </a:r>
          </a:p>
          <a:p>
            <a:pPr marL="0" indent="0">
              <a:buNone/>
            </a:pPr>
            <a:r>
              <a:rPr lang="cs-CZ" sz="7000" dirty="0" smtClean="0"/>
              <a:t>b) </a:t>
            </a:r>
            <a:r>
              <a:rPr lang="cs-CZ" sz="7000" dirty="0"/>
              <a:t>při výrobě skla</a:t>
            </a:r>
            <a:endParaRPr lang="cs-CZ" sz="7000" dirty="0" smtClean="0"/>
          </a:p>
          <a:p>
            <a:pPr marL="0" indent="0">
              <a:buNone/>
            </a:pPr>
            <a:r>
              <a:rPr lang="cs-CZ" sz="7000" dirty="0" smtClean="0"/>
              <a:t>c) </a:t>
            </a:r>
            <a:r>
              <a:rPr lang="cs-CZ" sz="7000" dirty="0"/>
              <a:t>při výrobě </a:t>
            </a:r>
            <a:r>
              <a:rPr lang="cs-CZ" sz="7000" dirty="0" smtClean="0"/>
              <a:t>laků</a:t>
            </a:r>
          </a:p>
          <a:p>
            <a:pPr marL="1143000" indent="-1143000">
              <a:buAutoNum type="alphaLcParenR"/>
            </a:pPr>
            <a:endParaRPr lang="cs-CZ" sz="7000" dirty="0" smtClean="0"/>
          </a:p>
          <a:p>
            <a:pPr marL="1143000" indent="-1143000">
              <a:buAutoNum type="alphaLcParenR"/>
            </a:pPr>
            <a:endParaRPr lang="cs-CZ" sz="5800" dirty="0" smtClean="0"/>
          </a:p>
          <a:p>
            <a:pPr marL="0" indent="0">
              <a:buNone/>
            </a:pPr>
            <a:r>
              <a:rPr lang="cs-CZ" dirty="0" smtClean="0"/>
              <a:t>                 </a:t>
            </a:r>
            <a:r>
              <a:rPr lang="cs-CZ" baseline="-25000" dirty="0" smtClean="0"/>
              <a:t>                                                                                          </a:t>
            </a:r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r>
              <a:rPr lang="cs-CZ" sz="800" baseline="-25000" dirty="0"/>
              <a:t> </a:t>
            </a:r>
            <a:r>
              <a:rPr lang="cs-CZ" sz="800" baseline="-25000" dirty="0" smtClean="0"/>
              <a:t>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963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endParaRPr lang="cs-CZ" sz="5800" dirty="0" smtClean="0"/>
          </a:p>
          <a:p>
            <a:pPr marL="0" indent="0">
              <a:buNone/>
            </a:pPr>
            <a:r>
              <a:rPr lang="cs-CZ" sz="7000" dirty="0" smtClean="0"/>
              <a:t>6. </a:t>
            </a:r>
            <a:r>
              <a:rPr lang="cs-CZ" sz="7000" dirty="0"/>
              <a:t>Kde se </a:t>
            </a:r>
            <a:r>
              <a:rPr lang="cs-CZ" sz="7000" dirty="0" smtClean="0"/>
              <a:t>používá soda?</a:t>
            </a:r>
            <a:endParaRPr lang="cs-CZ" sz="7000" dirty="0"/>
          </a:p>
          <a:p>
            <a:pPr marL="0" indent="0">
              <a:buNone/>
            </a:pPr>
            <a:endParaRPr lang="cs-CZ" sz="7000" dirty="0" smtClean="0"/>
          </a:p>
          <a:p>
            <a:pPr marL="0" indent="0">
              <a:buNone/>
            </a:pPr>
            <a:endParaRPr lang="cs-CZ" sz="7000" dirty="0" smtClean="0"/>
          </a:p>
          <a:p>
            <a:pPr marL="0" indent="0">
              <a:buNone/>
            </a:pPr>
            <a:r>
              <a:rPr lang="cs-CZ" sz="7000" dirty="0" smtClean="0"/>
              <a:t>a) </a:t>
            </a:r>
            <a:r>
              <a:rPr lang="cs-CZ" sz="7000" dirty="0"/>
              <a:t>při výrobě </a:t>
            </a:r>
            <a:r>
              <a:rPr lang="cs-CZ" sz="7000" dirty="0" smtClean="0"/>
              <a:t>plastů</a:t>
            </a:r>
          </a:p>
          <a:p>
            <a:pPr marL="0" indent="0">
              <a:buNone/>
            </a:pPr>
            <a:r>
              <a:rPr lang="cs-CZ" sz="7000" dirty="0" smtClean="0"/>
              <a:t>b) </a:t>
            </a:r>
            <a:r>
              <a:rPr lang="cs-CZ" sz="7000" dirty="0"/>
              <a:t>při výrobě </a:t>
            </a:r>
            <a:r>
              <a:rPr lang="cs-CZ" sz="7000" dirty="0" smtClean="0"/>
              <a:t>detergentů</a:t>
            </a:r>
          </a:p>
          <a:p>
            <a:pPr marL="0" indent="0">
              <a:buNone/>
            </a:pPr>
            <a:r>
              <a:rPr lang="cs-CZ" sz="7000" dirty="0" smtClean="0"/>
              <a:t>c) </a:t>
            </a:r>
            <a:r>
              <a:rPr lang="cs-CZ" sz="7000" dirty="0"/>
              <a:t>při výrobě </a:t>
            </a:r>
            <a:r>
              <a:rPr lang="cs-CZ" sz="7000" dirty="0" smtClean="0"/>
              <a:t>barviv</a:t>
            </a:r>
          </a:p>
          <a:p>
            <a:pPr marL="1143000" indent="-1143000">
              <a:buAutoNum type="alphaLcParenR"/>
            </a:pPr>
            <a:endParaRPr lang="cs-CZ" sz="7000" dirty="0" smtClean="0"/>
          </a:p>
          <a:p>
            <a:pPr marL="1143000" indent="-1143000">
              <a:buAutoNum type="alphaLcParenR"/>
            </a:pPr>
            <a:endParaRPr lang="cs-CZ" sz="5800" dirty="0" smtClean="0"/>
          </a:p>
          <a:p>
            <a:pPr marL="0" indent="0">
              <a:buNone/>
            </a:pPr>
            <a:r>
              <a:rPr lang="cs-CZ" dirty="0" smtClean="0"/>
              <a:t>                 </a:t>
            </a:r>
            <a:r>
              <a:rPr lang="cs-CZ" baseline="-25000" dirty="0" smtClean="0"/>
              <a:t>                                                                                          </a:t>
            </a:r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r>
              <a:rPr lang="cs-CZ" sz="800" baseline="-25000" dirty="0"/>
              <a:t> </a:t>
            </a:r>
            <a:r>
              <a:rPr lang="cs-CZ" sz="800" baseline="-25000" dirty="0" smtClean="0"/>
              <a:t>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7419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endParaRPr lang="cs-CZ" sz="5800" dirty="0" smtClean="0"/>
          </a:p>
          <a:p>
            <a:pPr marL="0" indent="0">
              <a:buNone/>
            </a:pPr>
            <a:r>
              <a:rPr lang="cs-CZ" sz="11200" dirty="0" smtClean="0"/>
              <a:t>7. Kyselina uhličitá je:</a:t>
            </a:r>
            <a:endParaRPr lang="cs-CZ" sz="11200" dirty="0"/>
          </a:p>
          <a:p>
            <a:pPr marL="0" indent="0">
              <a:buNone/>
            </a:pPr>
            <a:endParaRPr lang="cs-CZ" sz="11200" dirty="0" smtClean="0"/>
          </a:p>
          <a:p>
            <a:pPr marL="0" indent="0">
              <a:buNone/>
            </a:pPr>
            <a:endParaRPr lang="cs-CZ" sz="11200" dirty="0" smtClean="0"/>
          </a:p>
          <a:p>
            <a:pPr marL="0" indent="0">
              <a:buNone/>
            </a:pPr>
            <a:r>
              <a:rPr lang="cs-CZ" sz="11200" dirty="0" smtClean="0"/>
              <a:t>a) silná anorganická kyselina</a:t>
            </a:r>
          </a:p>
          <a:p>
            <a:pPr marL="0" indent="0">
              <a:buNone/>
            </a:pPr>
            <a:r>
              <a:rPr lang="cs-CZ" sz="11200" dirty="0"/>
              <a:t>b) </a:t>
            </a:r>
            <a:r>
              <a:rPr lang="cs-CZ" sz="11200" dirty="0" smtClean="0"/>
              <a:t>slabá organická </a:t>
            </a:r>
            <a:r>
              <a:rPr lang="cs-CZ" sz="11200" dirty="0"/>
              <a:t>kyselina</a:t>
            </a:r>
          </a:p>
          <a:p>
            <a:pPr marL="0" indent="0">
              <a:buNone/>
            </a:pPr>
            <a:r>
              <a:rPr lang="cs-CZ" sz="11200" dirty="0" smtClean="0"/>
              <a:t>c) slabá </a:t>
            </a:r>
            <a:r>
              <a:rPr lang="cs-CZ" sz="11200" dirty="0"/>
              <a:t>anorganická kyselina</a:t>
            </a:r>
          </a:p>
          <a:p>
            <a:pPr marL="0" indent="0">
              <a:buNone/>
            </a:pPr>
            <a:endParaRPr lang="cs-CZ" sz="7000" dirty="0" smtClean="0"/>
          </a:p>
          <a:p>
            <a:pPr marL="1143000" indent="-1143000">
              <a:buAutoNum type="alphaLcParenR"/>
            </a:pPr>
            <a:endParaRPr lang="cs-CZ" sz="7000" dirty="0" smtClean="0"/>
          </a:p>
          <a:p>
            <a:pPr marL="1143000" indent="-1143000">
              <a:buAutoNum type="alphaLcParenR"/>
            </a:pPr>
            <a:endParaRPr lang="cs-CZ" sz="5800" dirty="0" smtClean="0"/>
          </a:p>
          <a:p>
            <a:pPr marL="0" indent="0">
              <a:buNone/>
            </a:pPr>
            <a:r>
              <a:rPr lang="cs-CZ" dirty="0" smtClean="0"/>
              <a:t>                 </a:t>
            </a:r>
            <a:r>
              <a:rPr lang="cs-CZ" baseline="-25000" dirty="0" smtClean="0"/>
              <a:t>                                                                                          </a:t>
            </a:r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r>
              <a:rPr lang="cs-CZ" sz="800" baseline="-25000" dirty="0"/>
              <a:t> </a:t>
            </a:r>
            <a:r>
              <a:rPr lang="cs-CZ" sz="800" baseline="-25000" dirty="0" smtClean="0"/>
              <a:t>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2394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endParaRPr lang="cs-CZ" sz="5800" dirty="0" smtClean="0"/>
          </a:p>
          <a:p>
            <a:pPr marL="0" indent="0">
              <a:buNone/>
            </a:pPr>
            <a:r>
              <a:rPr lang="cs-CZ" sz="7000" dirty="0" smtClean="0"/>
              <a:t>8. Soda je:</a:t>
            </a:r>
            <a:endParaRPr lang="cs-CZ" sz="7000" dirty="0"/>
          </a:p>
          <a:p>
            <a:pPr marL="0" indent="0">
              <a:buNone/>
            </a:pPr>
            <a:endParaRPr lang="cs-CZ" sz="7000" dirty="0" smtClean="0"/>
          </a:p>
          <a:p>
            <a:pPr marL="0" indent="0">
              <a:buNone/>
            </a:pPr>
            <a:r>
              <a:rPr lang="cs-CZ" sz="7000" dirty="0" smtClean="0"/>
              <a:t>a) kyselá</a:t>
            </a:r>
          </a:p>
          <a:p>
            <a:pPr marL="0" indent="0">
              <a:buNone/>
            </a:pPr>
            <a:r>
              <a:rPr lang="cs-CZ" sz="7000" dirty="0" smtClean="0"/>
              <a:t>b) zásaditá</a:t>
            </a:r>
          </a:p>
          <a:p>
            <a:pPr marL="0" indent="0">
              <a:buNone/>
            </a:pPr>
            <a:r>
              <a:rPr lang="cs-CZ" sz="7000" dirty="0" smtClean="0"/>
              <a:t>c) neutrální</a:t>
            </a:r>
          </a:p>
          <a:p>
            <a:pPr marL="1143000" indent="-1143000">
              <a:buAutoNum type="alphaLcParenR"/>
            </a:pPr>
            <a:endParaRPr lang="cs-CZ" sz="7000" dirty="0" smtClean="0"/>
          </a:p>
          <a:p>
            <a:pPr marL="1143000" indent="-1143000">
              <a:buAutoNum type="alphaLcParenR"/>
            </a:pPr>
            <a:endParaRPr lang="cs-CZ" sz="5800" dirty="0" smtClean="0"/>
          </a:p>
          <a:p>
            <a:pPr marL="0" indent="0">
              <a:buNone/>
            </a:pPr>
            <a:r>
              <a:rPr lang="cs-CZ" dirty="0" smtClean="0"/>
              <a:t>                 </a:t>
            </a:r>
            <a:r>
              <a:rPr lang="cs-CZ" baseline="-25000" dirty="0" smtClean="0"/>
              <a:t>                                                                                          </a:t>
            </a:r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r>
              <a:rPr lang="cs-CZ" sz="800" baseline="-25000" dirty="0"/>
              <a:t> </a:t>
            </a:r>
            <a:r>
              <a:rPr lang="cs-CZ" sz="800" baseline="-25000" dirty="0" smtClean="0"/>
              <a:t>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7547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endParaRPr lang="cs-CZ" sz="5800" dirty="0" smtClean="0"/>
          </a:p>
          <a:p>
            <a:pPr marL="0" indent="0">
              <a:buNone/>
            </a:pPr>
            <a:r>
              <a:rPr lang="cs-CZ" sz="5100" dirty="0" smtClean="0"/>
              <a:t>9. </a:t>
            </a:r>
            <a:r>
              <a:rPr lang="cs-CZ" sz="5100" dirty="0"/>
              <a:t>Kyselina uhličitá </a:t>
            </a:r>
            <a:r>
              <a:rPr lang="cs-CZ" sz="5100" dirty="0" smtClean="0"/>
              <a:t>tvoří:</a:t>
            </a:r>
            <a:endParaRPr lang="cs-CZ" sz="5100" dirty="0"/>
          </a:p>
          <a:p>
            <a:pPr marL="0" indent="0">
              <a:buNone/>
            </a:pPr>
            <a:endParaRPr lang="cs-CZ" sz="5100" dirty="0" smtClean="0"/>
          </a:p>
          <a:p>
            <a:pPr marL="0" indent="0">
              <a:buNone/>
            </a:pPr>
            <a:r>
              <a:rPr lang="cs-CZ" sz="5100" dirty="0" smtClean="0"/>
              <a:t>a) jeden typ solí</a:t>
            </a:r>
          </a:p>
          <a:p>
            <a:pPr marL="0" indent="0">
              <a:buNone/>
            </a:pPr>
            <a:r>
              <a:rPr lang="cs-CZ" sz="5100" dirty="0" smtClean="0"/>
              <a:t>b) dva typy </a:t>
            </a:r>
            <a:r>
              <a:rPr lang="cs-CZ" sz="5100" dirty="0"/>
              <a:t>solí </a:t>
            </a:r>
            <a:endParaRPr lang="cs-CZ" sz="5100" dirty="0" smtClean="0"/>
          </a:p>
          <a:p>
            <a:pPr marL="0" indent="0">
              <a:buNone/>
            </a:pPr>
            <a:r>
              <a:rPr lang="cs-CZ" sz="5100" dirty="0" smtClean="0"/>
              <a:t>c) tři typy </a:t>
            </a:r>
            <a:r>
              <a:rPr lang="cs-CZ" sz="5100" dirty="0"/>
              <a:t>solí</a:t>
            </a:r>
            <a:endParaRPr lang="cs-CZ" sz="5100" dirty="0" smtClean="0"/>
          </a:p>
          <a:p>
            <a:pPr marL="1143000" indent="-1143000">
              <a:buAutoNum type="alphaLcParenR"/>
            </a:pPr>
            <a:endParaRPr lang="cs-CZ" sz="5800" dirty="0" smtClean="0"/>
          </a:p>
          <a:p>
            <a:pPr marL="0" indent="0">
              <a:buNone/>
            </a:pPr>
            <a:r>
              <a:rPr lang="cs-CZ" dirty="0" smtClean="0"/>
              <a:t>                 </a:t>
            </a:r>
            <a:r>
              <a:rPr lang="cs-CZ" baseline="-25000" dirty="0" smtClean="0"/>
              <a:t>                                                                                          </a:t>
            </a:r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r>
              <a:rPr lang="cs-CZ" sz="800" baseline="-25000" dirty="0"/>
              <a:t> </a:t>
            </a:r>
            <a:r>
              <a:rPr lang="cs-CZ" sz="800" baseline="-25000" dirty="0" smtClean="0"/>
              <a:t>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29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endParaRPr lang="cs-CZ" sz="5800" dirty="0" smtClean="0"/>
          </a:p>
          <a:p>
            <a:pPr marL="0" indent="0">
              <a:buNone/>
            </a:pPr>
            <a:r>
              <a:rPr lang="cs-CZ" sz="7000" dirty="0" smtClean="0"/>
              <a:t>10. </a:t>
            </a:r>
            <a:r>
              <a:rPr lang="cs-CZ" sz="7000" dirty="0">
                <a:latin typeface="+mj-lt"/>
                <a:ea typeface="Calibri"/>
                <a:cs typeface="Times New Roman"/>
              </a:rPr>
              <a:t>amorfní</a:t>
            </a:r>
            <a:r>
              <a:rPr lang="cs-CZ" sz="7000" dirty="0" smtClean="0"/>
              <a:t> uhlík je:</a:t>
            </a:r>
            <a:endParaRPr lang="cs-CZ" sz="7000" dirty="0"/>
          </a:p>
          <a:p>
            <a:pPr marL="0" indent="0">
              <a:buNone/>
            </a:pPr>
            <a:endParaRPr lang="cs-CZ" sz="7000" dirty="0" smtClean="0"/>
          </a:p>
          <a:p>
            <a:pPr marL="0" indent="0">
              <a:buNone/>
            </a:pPr>
            <a:r>
              <a:rPr lang="cs-CZ" sz="7000" dirty="0" smtClean="0"/>
              <a:t>a) diamant</a:t>
            </a:r>
          </a:p>
          <a:p>
            <a:pPr marL="0" indent="0">
              <a:buNone/>
            </a:pPr>
            <a:r>
              <a:rPr lang="cs-CZ" sz="7000" dirty="0" smtClean="0"/>
              <a:t>b) grafit</a:t>
            </a:r>
          </a:p>
          <a:p>
            <a:pPr marL="0" indent="0">
              <a:buNone/>
            </a:pPr>
            <a:r>
              <a:rPr lang="cs-CZ" sz="7000" dirty="0" smtClean="0"/>
              <a:t>c) beztvarý uhlík</a:t>
            </a:r>
          </a:p>
          <a:p>
            <a:pPr marL="1143000" indent="-1143000">
              <a:buAutoNum type="alphaLcParenR"/>
            </a:pPr>
            <a:endParaRPr lang="cs-CZ" sz="7000" dirty="0" smtClean="0"/>
          </a:p>
          <a:p>
            <a:pPr marL="1143000" indent="-1143000">
              <a:buAutoNum type="alphaLcParenR"/>
            </a:pPr>
            <a:endParaRPr lang="cs-CZ" sz="5800" dirty="0" smtClean="0"/>
          </a:p>
          <a:p>
            <a:pPr marL="0" indent="0">
              <a:buNone/>
            </a:pPr>
            <a:r>
              <a:rPr lang="cs-CZ" dirty="0" smtClean="0"/>
              <a:t>                 </a:t>
            </a:r>
            <a:r>
              <a:rPr lang="cs-CZ" baseline="-25000" dirty="0" smtClean="0"/>
              <a:t>                                                                                          </a:t>
            </a:r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r>
              <a:rPr lang="cs-CZ" sz="800" baseline="-25000" dirty="0"/>
              <a:t> </a:t>
            </a:r>
            <a:r>
              <a:rPr lang="cs-CZ" sz="800" baseline="-25000" dirty="0" smtClean="0"/>
              <a:t>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155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474</TotalTime>
  <Words>328</Words>
  <Application>Microsoft Office PowerPoint</Application>
  <PresentationFormat>Předvádění na obrazovce (4:3)</PresentationFormat>
  <Paragraphs>289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7" baseType="lpstr">
      <vt:lpstr>Arial</vt:lpstr>
      <vt:lpstr>Arial CE</vt:lpstr>
      <vt:lpstr>Calibri</vt:lpstr>
      <vt:lpstr>Times New Roman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Oxidy</dc:title>
  <dc:creator>Hajný</dc:creator>
  <cp:lastModifiedBy>Zdeněk Laski</cp:lastModifiedBy>
  <cp:revision>180</cp:revision>
  <dcterms:created xsi:type="dcterms:W3CDTF">2012-10-23T21:39:56Z</dcterms:created>
  <dcterms:modified xsi:type="dcterms:W3CDTF">2014-06-05T08:34:31Z</dcterms:modified>
</cp:coreProperties>
</file>