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74" r:id="rId17"/>
    <p:sldId id="291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0CFE6-A224-4298-A970-0E0C0880F9D0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6ED1F-1049-4EF5-9301-D029C03D51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5906-346F-47A4-9A7C-802683E126B4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90659-E48C-4333-8BD7-460F6A1CA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EFF9B-3DE7-4A8C-A629-F2526F059B2B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A8092-D83C-4950-A9B1-F861E9D0C9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5E2CA-1C49-4B0C-94D1-19DE794E125A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8584C-44FC-4C67-B9AE-2310A9D663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352D5-7090-4981-8E84-568D3C83512F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C9374-FC64-4426-8B7B-54C3B9747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9FB8F-B587-4AB8-A685-4D89DB537D4C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812E5-9ED4-46A2-A81A-3D19C5D467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4A361-AB5E-48B8-A57A-42F658740E3E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79CC2A-BF65-4D0D-940F-F0B19FE35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567DD-A8F2-4C78-8691-BE1FC817B27D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4CFBF-DDBE-4981-8B74-1968A79A72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75DA3-74E7-4340-80B4-9286D01E38C7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8C309-C03B-4BF3-AEEC-A730431BA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05B3E-91F3-4E54-9FEE-38A2FCE0317E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CDC44-824B-4C63-94A1-BE9C524E6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10183-1BE3-40C3-AB5B-63BDF850C0A6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126AD-AB4F-474A-A273-A62766C23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F314797-7667-43F6-B743-8DF184930F9A}" type="datetimeFigureOut">
              <a:rPr lang="cs-CZ"/>
              <a:pPr>
                <a:defRPr/>
              </a:pPr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B9D865-7689-4D9A-A1B2-8ECAB357A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Na_(Sodium)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Potassium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ommons.wikimedia.org/wiki/File:Anticlastic-Copper-Cuff-Bracelet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Calcium_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ommons.wikimedia.org/wiki/File:Magnesium_crystal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ommons.wikimedia.org/wiki/File:Sulfur-sampl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ommons.wikimedia.org/wiki/File:Iron_electrolytic_and_1cm3_cube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ommons.wikimedia.org/wiki/File:ZincMetalUSGOV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ommons.wikimedia.org/wiki/File:Or_Venezuela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ommons.wikimedia.org/wiki/File:Silver_crystal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ommons.wikimedia.org/wiki/File:Pouring_liquid_mercury_bionerd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589588"/>
            <a:ext cx="9139238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4663" y="1927225"/>
          <a:ext cx="8194675" cy="3276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CHE.0120.1F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Vybrané prvky</a:t>
                      </a:r>
                      <a:endParaRPr lang="cs-CZ" sz="900" b="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27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vlastnostmi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vybraných prvků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4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Sodík, draslík, měď, vápník, fosfor, hořčík, síra, halogeny, železo, zinek, zlato, stříbro, rtuť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14.2.2013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366" name="TextovéPole 6"/>
          <p:cNvSpPr txBox="1">
            <a:spLocks noChangeArrowheads="1"/>
          </p:cNvSpPr>
          <p:nvPr/>
        </p:nvSpPr>
        <p:spPr bwMode="auto">
          <a:xfrm>
            <a:off x="2314575" y="1484313"/>
            <a:ext cx="4514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CHEMIE -  vybrané prvky</a:t>
            </a:r>
          </a:p>
        </p:txBody>
      </p:sp>
      <p:pic>
        <p:nvPicPr>
          <p:cNvPr id="13367" name="Obrázek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158750"/>
            <a:ext cx="5394325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Vybrané prvky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Sodík</a:t>
            </a:r>
            <a:endParaRPr lang="cs-CZ" i="1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Natrium </a:t>
            </a:r>
            <a:r>
              <a:rPr lang="cs-CZ" b="1" i="1" dirty="0" smtClean="0"/>
              <a:t>– 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lehký </a:t>
            </a:r>
            <a:r>
              <a:rPr lang="cs-CZ" dirty="0"/>
              <a:t>a </a:t>
            </a:r>
            <a:r>
              <a:rPr lang="cs-CZ" dirty="0" smtClean="0"/>
              <a:t>stříbrolesklý kov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měkký</a:t>
            </a:r>
            <a:r>
              <a:rPr lang="cs-CZ" dirty="0"/>
              <a:t>, </a:t>
            </a:r>
            <a:r>
              <a:rPr lang="cs-CZ" dirty="0" smtClean="0"/>
              <a:t>lze ho krájet nožem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používá se při </a:t>
            </a:r>
            <a:r>
              <a:rPr lang="cs-CZ" dirty="0"/>
              <a:t>výrobě sodíkových </a:t>
            </a:r>
            <a:r>
              <a:rPr lang="cs-CZ" dirty="0" smtClean="0"/>
              <a:t>výbojek ve </a:t>
            </a:r>
            <a:r>
              <a:rPr lang="cs-CZ" dirty="0"/>
              <a:t>svítidlech pouličního </a:t>
            </a:r>
            <a:r>
              <a:rPr lang="cs-CZ" dirty="0" smtClean="0"/>
              <a:t>osvětlení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neonové lampy s </a:t>
            </a:r>
            <a:r>
              <a:rPr lang="cs-CZ" dirty="0"/>
              <a:t>přídavkem </a:t>
            </a:r>
            <a:r>
              <a:rPr lang="cs-CZ" dirty="0" smtClean="0"/>
              <a:t>sodíku jsou </a:t>
            </a:r>
            <a:r>
              <a:rPr lang="cs-CZ" dirty="0"/>
              <a:t>zdrojem jasného </a:t>
            </a:r>
            <a:r>
              <a:rPr lang="cs-CZ" dirty="0" smtClean="0"/>
              <a:t>světla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Obr.č.1</a:t>
            </a:r>
            <a:r>
              <a:rPr lang="cs-CZ" sz="1100" dirty="0"/>
              <a:t>: </a:t>
            </a:r>
            <a:r>
              <a:rPr lang="cs-CZ" sz="1100" dirty="0">
                <a:hlinkClick r:id="rId2"/>
              </a:rPr>
              <a:t>http://commons.wikimedia.org/wiki/File:Na_(Sodium).</a:t>
            </a:r>
            <a:r>
              <a:rPr lang="cs-CZ" sz="1100" dirty="0" smtClean="0">
                <a:hlinkClick r:id="rId2"/>
              </a:rPr>
              <a:t>jpg</a:t>
            </a:r>
            <a:endParaRPr lang="cs-CZ" sz="11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3716338"/>
            <a:ext cx="242887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Draslík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600" smtClean="0"/>
              <a:t>Kalium – </a:t>
            </a:r>
            <a:r>
              <a:rPr lang="cs-CZ" sz="2600" b="1" i="1" smtClean="0"/>
              <a:t>K</a:t>
            </a:r>
          </a:p>
          <a:p>
            <a:pPr marL="0" indent="0">
              <a:lnSpc>
                <a:spcPct val="90000"/>
              </a:lnSpc>
            </a:pPr>
            <a:r>
              <a:rPr lang="cs-CZ" sz="2600" smtClean="0"/>
              <a:t>je lehký a stříbrolesklý kov</a:t>
            </a:r>
          </a:p>
          <a:p>
            <a:pPr marL="0" indent="0">
              <a:lnSpc>
                <a:spcPct val="90000"/>
              </a:lnSpc>
            </a:pPr>
            <a:r>
              <a:rPr lang="cs-CZ" sz="2600" smtClean="0"/>
              <a:t>je měkký (měkčí než Na), lze jej krájet nožem</a:t>
            </a:r>
          </a:p>
          <a:p>
            <a:pPr marL="0" indent="0">
              <a:lnSpc>
                <a:spcPct val="90000"/>
              </a:lnSpc>
            </a:pPr>
            <a:r>
              <a:rPr lang="cs-CZ" sz="2600" smtClean="0"/>
              <a:t>je nestálý</a:t>
            </a:r>
            <a:r>
              <a:rPr lang="cs-CZ" sz="2600" smtClean="0">
                <a:latin typeface="Arial" charset="0"/>
              </a:rPr>
              <a:t>,</a:t>
            </a:r>
            <a:r>
              <a:rPr lang="cs-CZ" sz="2600" smtClean="0"/>
              <a:t> využívá se málo</a:t>
            </a:r>
            <a:r>
              <a:rPr lang="cs-CZ" sz="2600" smtClean="0">
                <a:latin typeface="Arial" charset="0"/>
              </a:rPr>
              <a:t>,</a:t>
            </a:r>
            <a:r>
              <a:rPr lang="cs-CZ" sz="2600" smtClean="0"/>
              <a:t> uplatnění mají jeho soli</a:t>
            </a:r>
          </a:p>
          <a:p>
            <a:pPr marL="0" indent="0">
              <a:lnSpc>
                <a:spcPct val="90000"/>
              </a:lnSpc>
            </a:pPr>
            <a:endParaRPr lang="cs-CZ" sz="2600" smtClean="0"/>
          </a:p>
          <a:p>
            <a:pPr marL="0" indent="0">
              <a:lnSpc>
                <a:spcPct val="90000"/>
              </a:lnSpc>
            </a:pPr>
            <a:endParaRPr lang="cs-CZ" sz="2600" smtClean="0"/>
          </a:p>
          <a:p>
            <a:pPr marL="0" indent="0">
              <a:lnSpc>
                <a:spcPct val="90000"/>
              </a:lnSpc>
            </a:pPr>
            <a:endParaRPr lang="cs-CZ" sz="3000" i="1" smtClean="0"/>
          </a:p>
          <a:p>
            <a:pPr marL="0" indent="0">
              <a:lnSpc>
                <a:spcPct val="90000"/>
              </a:lnSpc>
            </a:pPr>
            <a:endParaRPr lang="cs-CZ" sz="3000" i="1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7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7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7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7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7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700" smtClean="0"/>
              <a:t>                  </a:t>
            </a:r>
            <a:r>
              <a:rPr lang="cs-CZ" sz="800" smtClean="0"/>
              <a:t>Obr.č.2: </a:t>
            </a:r>
            <a:r>
              <a:rPr lang="cs-CZ" sz="800" smtClean="0">
                <a:hlinkClick r:id="rId2"/>
              </a:rPr>
              <a:t>http://commons.wikimedia.org/wiki/File:Potassium.JPG</a:t>
            </a:r>
            <a:endParaRPr lang="cs-CZ" sz="8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7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700" smtClean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49325" y="3716338"/>
            <a:ext cx="242887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Měď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Cuprum</a:t>
            </a:r>
            <a:r>
              <a:rPr lang="cs-CZ" dirty="0" smtClean="0"/>
              <a:t> – </a:t>
            </a:r>
            <a:r>
              <a:rPr lang="cs-CZ" b="1" i="1" dirty="0" err="1" smtClean="0"/>
              <a:t>Cu</a:t>
            </a: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kovově </a:t>
            </a:r>
            <a:r>
              <a:rPr lang="cs-CZ" dirty="0" smtClean="0"/>
              <a:t>lesklá </a:t>
            </a:r>
            <a:r>
              <a:rPr lang="cs-CZ" dirty="0"/>
              <a:t>s červeným </a:t>
            </a:r>
            <a:r>
              <a:rPr lang="cs-CZ" dirty="0" smtClean="0"/>
              <a:t>nádechem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odolná </a:t>
            </a:r>
            <a:r>
              <a:rPr lang="cs-CZ" dirty="0"/>
              <a:t>proti </a:t>
            </a:r>
            <a:r>
              <a:rPr lang="cs-CZ" dirty="0" smtClean="0"/>
              <a:t>korozi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použití – střešní krytiny, okapy, polovodiče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slitiny – bronz (</a:t>
            </a:r>
            <a:r>
              <a:rPr lang="cs-CZ" dirty="0" err="1" smtClean="0"/>
              <a:t>Cu</a:t>
            </a:r>
            <a:r>
              <a:rPr lang="cs-CZ" dirty="0" smtClean="0"/>
              <a:t> + </a:t>
            </a:r>
            <a:r>
              <a:rPr lang="cs-CZ" dirty="0" err="1" smtClean="0"/>
              <a:t>Sn</a:t>
            </a:r>
            <a:r>
              <a:rPr lang="cs-CZ" dirty="0" smtClean="0"/>
              <a:t>), mosaz </a:t>
            </a:r>
            <a:r>
              <a:rPr lang="cs-CZ" dirty="0"/>
              <a:t>(</a:t>
            </a:r>
            <a:r>
              <a:rPr lang="cs-CZ" dirty="0" err="1" smtClean="0"/>
              <a:t>Cu</a:t>
            </a:r>
            <a:r>
              <a:rPr lang="cs-CZ" dirty="0" smtClean="0"/>
              <a:t> + </a:t>
            </a:r>
            <a:r>
              <a:rPr lang="cs-CZ" dirty="0" err="1" smtClean="0"/>
              <a:t>Zn</a:t>
            </a:r>
            <a:r>
              <a:rPr lang="cs-CZ" dirty="0" smtClean="0"/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/>
              <a:t>          </a:t>
            </a: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/>
              <a:t> </a:t>
            </a:r>
            <a:r>
              <a:rPr lang="cs-CZ" sz="800" dirty="0" smtClean="0"/>
              <a:t>               </a:t>
            </a:r>
            <a:r>
              <a:rPr lang="cs-CZ" sz="1000" dirty="0" smtClean="0"/>
              <a:t>Obr.č.3</a:t>
            </a:r>
            <a:r>
              <a:rPr lang="cs-CZ" sz="1000" dirty="0"/>
              <a:t>::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commons.wikimedia.org/wiki/File:Anticlastic-Copper-Cuff-Bracelet.jpg</a:t>
            </a:r>
            <a:endParaRPr lang="cs-CZ" sz="1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3597275"/>
            <a:ext cx="2289175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Vápník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Calcium</a:t>
            </a:r>
            <a:r>
              <a:rPr lang="cs-CZ" dirty="0" smtClean="0"/>
              <a:t> – </a:t>
            </a:r>
            <a:r>
              <a:rPr lang="cs-CZ" b="1" i="1" dirty="0" smtClean="0"/>
              <a:t>Ca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měkký</a:t>
            </a:r>
            <a:r>
              <a:rPr lang="cs-CZ" dirty="0"/>
              <a:t>, lehký, reaktivní </a:t>
            </a:r>
            <a:r>
              <a:rPr lang="cs-CZ" dirty="0" smtClean="0"/>
              <a:t>kov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výroba železa - </a:t>
            </a:r>
            <a:r>
              <a:rPr lang="cs-CZ" dirty="0"/>
              <a:t>odstraňování </a:t>
            </a:r>
            <a:r>
              <a:rPr lang="cs-CZ" dirty="0" smtClean="0"/>
              <a:t>síry a kyslíku </a:t>
            </a:r>
            <a:r>
              <a:rPr lang="cs-CZ" dirty="0"/>
              <a:t>z taveniny železa a při výrobě </a:t>
            </a:r>
            <a:r>
              <a:rPr lang="cs-CZ" dirty="0" smtClean="0"/>
              <a:t>oceli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významnou stavební látkou organismu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b="1" dirty="0" smtClean="0"/>
              <a:t>                      Obr.č.4</a:t>
            </a:r>
            <a:r>
              <a:rPr lang="cs-CZ" sz="800" b="1" dirty="0"/>
              <a:t>: </a:t>
            </a:r>
            <a:r>
              <a:rPr lang="cs-CZ" sz="800" b="1" dirty="0">
                <a:hlinkClick r:id="rId2"/>
              </a:rPr>
              <a:t>http://</a:t>
            </a:r>
            <a:r>
              <a:rPr lang="cs-CZ" sz="800" b="1" dirty="0" smtClean="0">
                <a:hlinkClick r:id="rId2"/>
              </a:rPr>
              <a:t>commons.wikimedia.org/wiki/File:Calcium_1.jpg</a:t>
            </a:r>
            <a:endParaRPr lang="cs-CZ" sz="8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3500438"/>
            <a:ext cx="2419350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Fosfor</a:t>
            </a:r>
            <a:r>
              <a:rPr lang="cs-CZ" smtClean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Phosphorus</a:t>
            </a:r>
            <a:r>
              <a:rPr lang="cs-CZ" dirty="0"/>
              <a:t> - </a:t>
            </a:r>
            <a:r>
              <a:rPr lang="cs-CZ" b="1" i="1" dirty="0"/>
              <a:t>P</a:t>
            </a:r>
            <a:r>
              <a:rPr lang="cs-CZ" dirty="0"/>
              <a:t>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</a:t>
            </a:r>
            <a:r>
              <a:rPr lang="cs-CZ" dirty="0" smtClean="0"/>
              <a:t>nekovový prvek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 důležitou látkou v živých organismech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bílý </a:t>
            </a:r>
            <a:r>
              <a:rPr lang="cs-CZ" dirty="0"/>
              <a:t>fosfor </a:t>
            </a:r>
            <a:r>
              <a:rPr lang="cs-CZ" dirty="0" smtClean="0"/>
              <a:t>- </a:t>
            </a:r>
            <a:r>
              <a:rPr lang="cs-CZ" dirty="0"/>
              <a:t>tvořen z molekul </a:t>
            </a:r>
            <a:r>
              <a:rPr lang="cs-CZ" dirty="0" smtClean="0"/>
              <a:t>P</a:t>
            </a:r>
            <a:r>
              <a:rPr lang="cs-CZ" baseline="-25000" dirty="0" smtClean="0"/>
              <a:t>4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červený </a:t>
            </a:r>
            <a:r>
              <a:rPr lang="cs-CZ" dirty="0"/>
              <a:t>fosfor vzniká zahřátím bílého fosforu </a:t>
            </a:r>
            <a:r>
              <a:rPr lang="cs-CZ" dirty="0" smtClean="0"/>
              <a:t>na </a:t>
            </a:r>
            <a:r>
              <a:rPr lang="cs-CZ" dirty="0"/>
              <a:t>250 °</a:t>
            </a:r>
            <a:r>
              <a:rPr lang="cs-CZ" dirty="0" smtClean="0"/>
              <a:t>C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černý </a:t>
            </a:r>
            <a:r>
              <a:rPr lang="cs-CZ" dirty="0"/>
              <a:t>fosfor je velmi stálý a svými fyzikálními vlastnostmi připomíná </a:t>
            </a:r>
            <a:r>
              <a:rPr lang="cs-CZ" dirty="0" smtClean="0"/>
              <a:t>kovy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Hořčík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Magnesium</a:t>
            </a:r>
            <a:r>
              <a:rPr lang="cs-CZ" i="1" dirty="0" smtClean="0"/>
              <a:t> </a:t>
            </a:r>
            <a:r>
              <a:rPr lang="cs-CZ" b="1" i="1" dirty="0" smtClean="0"/>
              <a:t>– Mg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</a:t>
            </a:r>
            <a:r>
              <a:rPr lang="cs-CZ" dirty="0"/>
              <a:t>středně </a:t>
            </a:r>
            <a:r>
              <a:rPr lang="cs-CZ" dirty="0" smtClean="0"/>
              <a:t>tvrdý</a:t>
            </a:r>
            <a:r>
              <a:rPr lang="cs-CZ" dirty="0"/>
              <a:t>, lehký, tažný </a:t>
            </a:r>
            <a:r>
              <a:rPr lang="cs-CZ" dirty="0" smtClean="0"/>
              <a:t>kov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nejčastěji </a:t>
            </a:r>
            <a:r>
              <a:rPr lang="cs-CZ" dirty="0" smtClean="0"/>
              <a:t>se používají slitinami </a:t>
            </a:r>
            <a:r>
              <a:rPr lang="cs-CZ" dirty="0"/>
              <a:t>hořčíku s </a:t>
            </a:r>
            <a:r>
              <a:rPr lang="cs-CZ" dirty="0" smtClean="0"/>
              <a:t>Al, </a:t>
            </a:r>
            <a:r>
              <a:rPr lang="cs-CZ" dirty="0" err="1" smtClean="0"/>
              <a:t>Cu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 smtClean="0"/>
              <a:t>Mn</a:t>
            </a:r>
            <a:r>
              <a:rPr lang="cs-CZ" dirty="0" smtClean="0"/>
              <a:t>, </a:t>
            </a:r>
            <a:r>
              <a:rPr lang="cs-CZ" dirty="0"/>
              <a:t>které jsou známy pod názvem </a:t>
            </a:r>
            <a:r>
              <a:rPr lang="cs-CZ" dirty="0" smtClean="0"/>
              <a:t>dural – odolné proti korozi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/>
              <a:t> </a:t>
            </a:r>
            <a:r>
              <a:rPr lang="cs-CZ" sz="800" dirty="0" smtClean="0"/>
              <a:t>         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/>
              <a:t> </a:t>
            </a:r>
            <a:r>
              <a:rPr lang="cs-CZ" sz="800" dirty="0" smtClean="0"/>
              <a:t>                 </a:t>
            </a:r>
            <a:r>
              <a:rPr lang="cs-CZ" sz="900" dirty="0" smtClean="0"/>
              <a:t>Obr.č.5: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commons.wikimedia.org/wiki/File:Magnesium_crystals.jpg</a:t>
            </a: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3573463"/>
            <a:ext cx="2663825" cy="200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Síra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Sulphur</a:t>
            </a:r>
            <a:r>
              <a:rPr lang="cs-CZ" dirty="0" smtClean="0"/>
              <a:t> </a:t>
            </a:r>
            <a:r>
              <a:rPr lang="cs-CZ" b="1" i="1" dirty="0" smtClean="0"/>
              <a:t>– 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nekovový prvek </a:t>
            </a:r>
            <a:r>
              <a:rPr lang="cs-CZ" dirty="0"/>
              <a:t>žluté </a:t>
            </a:r>
            <a:r>
              <a:rPr lang="cs-CZ" dirty="0" smtClean="0"/>
              <a:t>barvy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součástí esenciálních aminokyselin, které jsou součástí bílkovin </a:t>
            </a:r>
            <a:r>
              <a:rPr lang="cs-CZ" dirty="0"/>
              <a:t>živých </a:t>
            </a:r>
            <a:r>
              <a:rPr lang="cs-CZ" dirty="0" smtClean="0"/>
              <a:t>organizmů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základní surovinou pro výrobu </a:t>
            </a:r>
            <a:r>
              <a:rPr lang="cs-CZ" dirty="0" smtClean="0"/>
              <a:t>kyseliny sírové a vulkanizaci kaučuku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/>
              <a:t> </a:t>
            </a:r>
            <a:r>
              <a:rPr lang="cs-CZ" sz="800" dirty="0" smtClean="0"/>
              <a:t>  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                   Obr.č.6</a:t>
            </a:r>
            <a:r>
              <a:rPr lang="cs-CZ" sz="1000" dirty="0"/>
              <a:t>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commons.wikimedia.org/wiki/File:Sulfur-sample.jpg</a:t>
            </a:r>
            <a:endParaRPr lang="cs-CZ" sz="1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3789363"/>
            <a:ext cx="2735262" cy="205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Halogeny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chlor </a:t>
            </a:r>
            <a:r>
              <a:rPr lang="cs-CZ" b="1" i="1" dirty="0" smtClean="0"/>
              <a:t>Cl</a:t>
            </a:r>
            <a:r>
              <a:rPr lang="cs-CZ" dirty="0" smtClean="0"/>
              <a:t> (žlutozelený</a:t>
            </a:r>
            <a:r>
              <a:rPr lang="cs-CZ" dirty="0"/>
              <a:t>) plyn</a:t>
            </a:r>
            <a:r>
              <a:rPr lang="cs-CZ" dirty="0" smtClean="0"/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fluor </a:t>
            </a:r>
            <a:r>
              <a:rPr lang="cs-CZ" b="1" i="1" dirty="0" smtClean="0"/>
              <a:t>F</a:t>
            </a:r>
            <a:r>
              <a:rPr lang="cs-CZ" dirty="0" smtClean="0"/>
              <a:t> (nazelenalý) plyn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brom </a:t>
            </a:r>
            <a:r>
              <a:rPr lang="cs-CZ" b="1" i="1" dirty="0" smtClean="0"/>
              <a:t>Br</a:t>
            </a:r>
            <a:r>
              <a:rPr lang="cs-CZ" dirty="0" smtClean="0"/>
              <a:t> (červenohnědá) </a:t>
            </a:r>
            <a:r>
              <a:rPr lang="cs-CZ" dirty="0"/>
              <a:t>kapalina 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jód </a:t>
            </a:r>
            <a:r>
              <a:rPr lang="cs-CZ" b="1" i="1" dirty="0" smtClean="0"/>
              <a:t>I</a:t>
            </a:r>
            <a:r>
              <a:rPr lang="cs-CZ" dirty="0" smtClean="0"/>
              <a:t> pevná </a:t>
            </a:r>
            <a:r>
              <a:rPr lang="cs-CZ" dirty="0"/>
              <a:t>látka </a:t>
            </a:r>
            <a:r>
              <a:rPr lang="cs-CZ" dirty="0" smtClean="0"/>
              <a:t>(tmavě </a:t>
            </a:r>
            <a:r>
              <a:rPr lang="cs-CZ" dirty="0"/>
              <a:t>fialové destičkovité </a:t>
            </a:r>
            <a:r>
              <a:rPr lang="cs-CZ" dirty="0" smtClean="0"/>
              <a:t>krystalky), snadno sublimuje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tvoří </a:t>
            </a:r>
            <a:r>
              <a:rPr lang="cs-CZ" dirty="0"/>
              <a:t>dvouatomové molekuly ve všech skupenských stavech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Železo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Ferrum</a:t>
            </a:r>
            <a:r>
              <a:rPr lang="cs-CZ" dirty="0" smtClean="0"/>
              <a:t> </a:t>
            </a:r>
            <a:r>
              <a:rPr lang="cs-CZ" b="1" i="1" dirty="0" smtClean="0"/>
              <a:t>– </a:t>
            </a:r>
            <a:r>
              <a:rPr lang="cs-CZ" b="1" i="1" dirty="0" err="1" smtClean="0"/>
              <a:t>Fe</a:t>
            </a: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poměrně měkké, světle šedé až </a:t>
            </a:r>
            <a:r>
              <a:rPr lang="cs-CZ" dirty="0" smtClean="0"/>
              <a:t>bílé, je </a:t>
            </a:r>
            <a:r>
              <a:rPr lang="cs-CZ" dirty="0"/>
              <a:t>to </a:t>
            </a:r>
            <a:r>
              <a:rPr lang="cs-CZ" dirty="0" smtClean="0"/>
              <a:t>ferromagnetický </a:t>
            </a:r>
            <a:r>
              <a:rPr lang="cs-CZ" dirty="0"/>
              <a:t>kov s malou odolností proti </a:t>
            </a:r>
            <a:r>
              <a:rPr lang="cs-CZ" dirty="0" smtClean="0"/>
              <a:t>korozi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vyrábí se ve vysokých pecích a zpracovává na ocel přídavkem různých prvků Ni, </a:t>
            </a:r>
            <a:r>
              <a:rPr lang="cs-CZ" dirty="0" err="1" smtClean="0"/>
              <a:t>Cr</a:t>
            </a:r>
            <a:r>
              <a:rPr lang="cs-CZ" dirty="0" smtClean="0"/>
              <a:t>, V, MN, W, Co - zušlechtění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          </a:t>
            </a:r>
            <a:r>
              <a:rPr lang="cs-CZ" sz="900" dirty="0" smtClean="0"/>
              <a:t>   Obr.č.7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commons.wikimedia.org/wiki/File:Iron_electrolytic_and_1cm3_cube.jpg</a:t>
            </a: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100" dirty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3798888"/>
            <a:ext cx="3160712" cy="196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Zinek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err="1" smtClean="0"/>
              <a:t>Zincum</a:t>
            </a:r>
            <a:r>
              <a:rPr lang="cs-CZ" sz="2800" dirty="0" smtClean="0"/>
              <a:t> </a:t>
            </a:r>
            <a:r>
              <a:rPr lang="cs-CZ" sz="2800" b="1" i="1" dirty="0" smtClean="0"/>
              <a:t>– </a:t>
            </a:r>
            <a:r>
              <a:rPr lang="cs-CZ" sz="2800" b="1" i="1" dirty="0" err="1" smtClean="0"/>
              <a:t>Zn</a:t>
            </a:r>
            <a:endParaRPr lang="cs-CZ" sz="2800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je měkký lehce tavitelný </a:t>
            </a:r>
            <a:r>
              <a:rPr lang="cs-CZ" sz="2800" dirty="0" smtClean="0"/>
              <a:t>kov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používá se při výrobě barviv 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jeho </a:t>
            </a:r>
            <a:r>
              <a:rPr lang="cs-CZ" sz="2800" dirty="0"/>
              <a:t>přítomnost v potravě je nezbytná pro správný vývoj </a:t>
            </a:r>
            <a:r>
              <a:rPr lang="cs-CZ" sz="2800" dirty="0" smtClean="0"/>
              <a:t>organismu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              Obr.č.8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commons.wikimedia.org/wiki/File:ZincMetalUSGOV.jpg</a:t>
            </a: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3644900"/>
            <a:ext cx="2663825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Zlato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4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100" dirty="0" err="1" smtClean="0"/>
              <a:t>Aurum</a:t>
            </a:r>
            <a:r>
              <a:rPr lang="cs-CZ" sz="5100" b="1" i="1" dirty="0"/>
              <a:t>- </a:t>
            </a:r>
            <a:r>
              <a:rPr lang="cs-CZ" sz="5100" b="1" i="1" dirty="0" smtClean="0"/>
              <a:t>Au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/>
              <a:t>je chemicky odolný, velmi dobře </a:t>
            </a:r>
            <a:r>
              <a:rPr lang="cs-CZ" sz="5100" dirty="0" smtClean="0"/>
              <a:t>tepelně </a:t>
            </a:r>
            <a:r>
              <a:rPr lang="cs-CZ" sz="5100" dirty="0"/>
              <a:t>i </a:t>
            </a:r>
            <a:r>
              <a:rPr lang="cs-CZ" sz="5100" dirty="0" smtClean="0"/>
              <a:t>elektricky vodivý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/>
              <a:t>měkký drahý kov žluté barvy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/>
              <a:t>výroba </a:t>
            </a:r>
            <a:r>
              <a:rPr lang="cs-CZ" sz="5100" dirty="0"/>
              <a:t>šperků a jako měnová záruka při emisích </a:t>
            </a:r>
            <a:r>
              <a:rPr lang="cs-CZ" sz="5100" dirty="0" smtClean="0"/>
              <a:t>bankovek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/>
              <a:t>je </a:t>
            </a:r>
            <a:r>
              <a:rPr lang="cs-CZ" sz="5100" dirty="0" smtClean="0"/>
              <a:t>důležitým </a:t>
            </a:r>
            <a:r>
              <a:rPr lang="cs-CZ" sz="5100" dirty="0"/>
              <a:t>materiálem v </a:t>
            </a:r>
            <a:r>
              <a:rPr lang="cs-CZ" sz="5100" dirty="0" smtClean="0"/>
              <a:t>elektronice odolným proti korozi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5100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 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                                    </a:t>
            </a:r>
            <a:r>
              <a:rPr lang="cs-CZ" sz="2000" dirty="0" smtClean="0"/>
              <a:t>Obr.č.9</a:t>
            </a:r>
            <a:r>
              <a:rPr lang="cs-CZ" sz="2000" dirty="0"/>
              <a:t>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commons.wikimedia.org/wiki/File:Or_Venezuela.jpg</a:t>
            </a: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3357563"/>
            <a:ext cx="2087563" cy="218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Stříbro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err="1" smtClean="0"/>
              <a:t>Argentum</a:t>
            </a:r>
            <a:r>
              <a:rPr lang="cs-CZ" sz="2400" dirty="0" smtClean="0"/>
              <a:t> </a:t>
            </a:r>
            <a:r>
              <a:rPr lang="cs-CZ" sz="2400" b="1" i="1" dirty="0" smtClean="0"/>
              <a:t>– </a:t>
            </a:r>
            <a:r>
              <a:rPr lang="cs-CZ" sz="2400" b="1" i="1" dirty="0" err="1" smtClean="0"/>
              <a:t>Ag</a:t>
            </a:r>
            <a:endParaRPr lang="cs-CZ" sz="2400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/>
              <a:t>je ušlechtilý </a:t>
            </a:r>
            <a:r>
              <a:rPr lang="cs-CZ" sz="2400" dirty="0" smtClean="0"/>
              <a:t>kov </a:t>
            </a:r>
            <a:r>
              <a:rPr lang="cs-CZ" sz="2400" dirty="0"/>
              <a:t>bílé </a:t>
            </a:r>
            <a:r>
              <a:rPr lang="cs-CZ" sz="2400" dirty="0" smtClean="0"/>
              <a:t>barvy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/>
              <a:t>součást </a:t>
            </a:r>
            <a:r>
              <a:rPr lang="cs-CZ" sz="2400" dirty="0" smtClean="0"/>
              <a:t>slitin pro </a:t>
            </a:r>
            <a:r>
              <a:rPr lang="cs-CZ" sz="2400" dirty="0"/>
              <a:t>použití v </a:t>
            </a:r>
            <a:r>
              <a:rPr lang="cs-CZ" sz="2400" dirty="0" smtClean="0"/>
              <a:t>elektronickém </a:t>
            </a:r>
            <a:r>
              <a:rPr lang="cs-CZ" sz="2400" dirty="0"/>
              <a:t>průmyslu, jeho sloučeniny jsou nezbytné pro </a:t>
            </a:r>
            <a:r>
              <a:rPr lang="cs-CZ" sz="2400" dirty="0" smtClean="0"/>
              <a:t>fotografický průmysl</a:t>
            </a:r>
            <a:endParaRPr lang="cs-CZ" sz="24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výroba šperků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                 Obr.č.10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commons.wikimedia.org/wiki/File:Silver_crystal.jpg</a:t>
            </a: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/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88" y="3757613"/>
            <a:ext cx="2706687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Rtuť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Hydrargyrum</a:t>
            </a:r>
            <a:r>
              <a:rPr lang="cs-CZ" dirty="0" smtClean="0"/>
              <a:t> </a:t>
            </a:r>
            <a:r>
              <a:rPr lang="cs-CZ" b="1" i="1" dirty="0" smtClean="0"/>
              <a:t>– </a:t>
            </a:r>
            <a:r>
              <a:rPr lang="cs-CZ" b="1" i="1" dirty="0" err="1" smtClean="0"/>
              <a:t>Hg</a:t>
            </a:r>
            <a:endParaRPr lang="cs-CZ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/>
              <a:t>je těžký, </a:t>
            </a:r>
            <a:r>
              <a:rPr lang="cs-CZ" sz="2600" dirty="0" smtClean="0"/>
              <a:t>toxický kovový prvek za normálních </a:t>
            </a:r>
            <a:r>
              <a:rPr lang="cs-CZ" sz="2600" dirty="0"/>
              <a:t>podmínek </a:t>
            </a:r>
            <a:r>
              <a:rPr lang="cs-CZ" sz="2600" dirty="0" smtClean="0"/>
              <a:t>kapalná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používá se jako </a:t>
            </a:r>
            <a:r>
              <a:rPr lang="cs-CZ" sz="2600" dirty="0"/>
              <a:t>náplň různých přístrojů </a:t>
            </a:r>
            <a:r>
              <a:rPr lang="cs-CZ" sz="2600" dirty="0" smtClean="0"/>
              <a:t>– teploměrů, barometrů je součástí slitin –amalgámů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b="1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b="1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/>
              <a:t> </a:t>
            </a:r>
            <a:r>
              <a:rPr lang="cs-CZ" sz="800" dirty="0" smtClean="0"/>
              <a:t>               </a:t>
            </a:r>
            <a:r>
              <a:rPr lang="cs-CZ" sz="900" dirty="0" smtClean="0"/>
              <a:t>Obr.č.11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commons.wikimedia.org/wiki/File:Pouring_liquid_mercury_bionerd.jpg</a:t>
            </a:r>
            <a:endParaRPr lang="cs-CZ" sz="9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3284538"/>
            <a:ext cx="2087562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Které prvky se používají ve šperkařství?</a:t>
            </a:r>
          </a:p>
          <a:p>
            <a:r>
              <a:rPr lang="cs-CZ" smtClean="0"/>
              <a:t>Který halogen je kapalný a jakou má barvu?</a:t>
            </a:r>
          </a:p>
          <a:p>
            <a:r>
              <a:rPr lang="cs-CZ" smtClean="0"/>
              <a:t>Co je to mosaz?</a:t>
            </a:r>
          </a:p>
          <a:p>
            <a:r>
              <a:rPr lang="cs-CZ" smtClean="0"/>
              <a:t>Co je to ocel?</a:t>
            </a:r>
          </a:p>
          <a:p>
            <a:r>
              <a:rPr lang="cs-CZ" smtClean="0"/>
              <a:t>Který prvek je součástí esenciálních aminokyselin?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Wikipedie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563</TotalTime>
  <Words>554</Words>
  <Application>Microsoft Office PowerPoint</Application>
  <PresentationFormat>On-screen Show (4:3)</PresentationFormat>
  <Paragraphs>227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Calibri</vt:lpstr>
      <vt:lpstr>Arial</vt:lpstr>
      <vt:lpstr>Arial CE</vt:lpstr>
      <vt:lpstr>Times New Roman</vt:lpstr>
      <vt:lpstr>Motiv systému Office</vt:lpstr>
      <vt:lpstr>Snímek 1</vt:lpstr>
      <vt:lpstr>Vybrané prvky</vt:lpstr>
      <vt:lpstr>Sodík</vt:lpstr>
      <vt:lpstr>Draslík</vt:lpstr>
      <vt:lpstr>Měď</vt:lpstr>
      <vt:lpstr>Vápník</vt:lpstr>
      <vt:lpstr>Fosfor </vt:lpstr>
      <vt:lpstr>Hořčík</vt:lpstr>
      <vt:lpstr>Síra</vt:lpstr>
      <vt:lpstr>Halogeny</vt:lpstr>
      <vt:lpstr>Železo</vt:lpstr>
      <vt:lpstr>Zinek</vt:lpstr>
      <vt:lpstr>Zlato</vt:lpstr>
      <vt:lpstr>Stříbro</vt:lpstr>
      <vt:lpstr>Rtuť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DUM</cp:lastModifiedBy>
  <cp:revision>190</cp:revision>
  <dcterms:created xsi:type="dcterms:W3CDTF">2012-10-23T21:39:56Z</dcterms:created>
  <dcterms:modified xsi:type="dcterms:W3CDTF">2014-06-12T13:30:07Z</dcterms:modified>
</cp:coreProperties>
</file>