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VY_32_INOVACE_09_Vlastivěda 4.ročník_Symboly České republiky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Iveta </a:t>
          </a:r>
          <a:r>
            <a:rPr lang="cs-CZ" sz="2000" dirty="0" smtClean="0"/>
            <a:t>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Téma:Symboly České republiky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2D7AC8-1102-472E-9CDD-44EA291FC8E5}" type="presOf" srcId="{B651F6E3-6281-48DB-9319-2AEAFDAE7572}" destId="{6BB5E863-4638-4E1D-BFDE-399D028AC4ED}" srcOrd="1" destOrd="0" presId="urn:microsoft.com/office/officeart/2005/8/layout/target3"/>
    <dgm:cxn modelId="{F5D88D60-526F-4F2B-BCD6-2F8A09CDBBAC}" type="presOf" srcId="{757F3AB3-0718-4624-B441-E567A8F0AB56}" destId="{333A1088-737F-45CB-B68E-254E46348037}" srcOrd="0" destOrd="0" presId="urn:microsoft.com/office/officeart/2005/8/layout/target3"/>
    <dgm:cxn modelId="{AF0D0394-5D05-4E78-AB80-BF8857A8D22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61CE7D-9D1B-4CEA-A7DB-2BCB8FC1D120}" type="presOf" srcId="{D8197B8C-B260-4A16-BDF4-0947B075E274}" destId="{5A5FFA88-C948-4069-8E93-59FA12366E83}" srcOrd="1" destOrd="0" presId="urn:microsoft.com/office/officeart/2005/8/layout/target3"/>
    <dgm:cxn modelId="{7643C1CE-B521-4068-ACAA-E2AE6090D777}" type="presOf" srcId="{4C35D32F-0EAB-4CD7-82EE-45574DC2A586}" destId="{890E4F0B-2866-4A3F-A3C7-2A14B1797930}" srcOrd="1" destOrd="0" presId="urn:microsoft.com/office/officeart/2005/8/layout/target3"/>
    <dgm:cxn modelId="{E8768F1C-42AF-4F18-B01D-99AD3B91A306}" type="presOf" srcId="{B651F6E3-6281-48DB-9319-2AEAFDAE7572}" destId="{619D679B-A015-4ECF-8348-D1034C574F40}" srcOrd="0" destOrd="0" presId="urn:microsoft.com/office/officeart/2005/8/layout/target3"/>
    <dgm:cxn modelId="{851136A4-CBBA-4125-836A-E835CF827ED0}" type="presOf" srcId="{D1B46980-6531-4606-95E6-44980827E919}" destId="{6140AFEC-043D-4C43-A2F9-D0F5331DF3A3}" srcOrd="0" destOrd="0" presId="urn:microsoft.com/office/officeart/2005/8/layout/target3"/>
    <dgm:cxn modelId="{E945031F-4321-4C09-B878-296D3CD5FBA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0602EEB-0B24-4B8B-89E3-F1F88595FAA4}" type="presOf" srcId="{D1B46980-6531-4606-95E6-44980827E919}" destId="{2BE915AB-18AA-4053-B92C-3BFC9ED204BB}" srcOrd="1" destOrd="0" presId="urn:microsoft.com/office/officeart/2005/8/layout/target3"/>
    <dgm:cxn modelId="{A614D6CE-F560-4D8B-8CF2-2155BBAC147C}" type="presOf" srcId="{D1D4F407-5343-4D3F-B5B9-D407B03CAEB4}" destId="{D005CE8C-CC26-4C3E-AC11-E15060ECD759}" srcOrd="0" destOrd="0" presId="urn:microsoft.com/office/officeart/2005/8/layout/target3"/>
    <dgm:cxn modelId="{0E69AA62-0C1A-4F21-A435-1181C295EB7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7523CB-90F2-4921-8780-055CEF75F104}" type="presParOf" srcId="{333A1088-737F-45CB-B68E-254E46348037}" destId="{F5ABB229-8D3B-4694-996A-96F23CF14429}" srcOrd="0" destOrd="0" presId="urn:microsoft.com/office/officeart/2005/8/layout/target3"/>
    <dgm:cxn modelId="{90EF43F1-79BE-45AB-8C4B-F9F430A8B893}" type="presParOf" srcId="{333A1088-737F-45CB-B68E-254E46348037}" destId="{F41139FD-01EE-4571-8B17-4FB00FC51163}" srcOrd="1" destOrd="0" presId="urn:microsoft.com/office/officeart/2005/8/layout/target3"/>
    <dgm:cxn modelId="{4FF49583-E5BF-496C-BE7D-0E95E2C4B74F}" type="presParOf" srcId="{333A1088-737F-45CB-B68E-254E46348037}" destId="{D005CE8C-CC26-4C3E-AC11-E15060ECD759}" srcOrd="2" destOrd="0" presId="urn:microsoft.com/office/officeart/2005/8/layout/target3"/>
    <dgm:cxn modelId="{C9BA52AD-166D-4263-BC80-FD14B5563B12}" type="presParOf" srcId="{333A1088-737F-45CB-B68E-254E46348037}" destId="{2C702D82-9B77-49B7-9568-BB8EB47C3372}" srcOrd="3" destOrd="0" presId="urn:microsoft.com/office/officeart/2005/8/layout/target3"/>
    <dgm:cxn modelId="{A2CA195B-586F-4495-9613-4ED3C3324F01}" type="presParOf" srcId="{333A1088-737F-45CB-B68E-254E46348037}" destId="{A52A0455-90FF-4808-ABD0-F02540D31D5A}" srcOrd="4" destOrd="0" presId="urn:microsoft.com/office/officeart/2005/8/layout/target3"/>
    <dgm:cxn modelId="{BA5820C5-3DA9-4AE7-8BBD-7D1EF7DB1BDB}" type="presParOf" srcId="{333A1088-737F-45CB-B68E-254E46348037}" destId="{6140AFEC-043D-4C43-A2F9-D0F5331DF3A3}" srcOrd="5" destOrd="0" presId="urn:microsoft.com/office/officeart/2005/8/layout/target3"/>
    <dgm:cxn modelId="{4BDACE18-4838-41D5-90C8-79718F46F865}" type="presParOf" srcId="{333A1088-737F-45CB-B68E-254E46348037}" destId="{9358AC05-5D7D-4327-9F80-1AD486AEA664}" srcOrd="6" destOrd="0" presId="urn:microsoft.com/office/officeart/2005/8/layout/target3"/>
    <dgm:cxn modelId="{F1ABFA29-4FCD-4EAF-93F6-FF23FF811C44}" type="presParOf" srcId="{333A1088-737F-45CB-B68E-254E46348037}" destId="{313FC574-E1CD-4FB4-B054-0B805CE0447D}" srcOrd="7" destOrd="0" presId="urn:microsoft.com/office/officeart/2005/8/layout/target3"/>
    <dgm:cxn modelId="{C353F001-77AB-4805-A4E2-75D06208139A}" type="presParOf" srcId="{333A1088-737F-45CB-B68E-254E46348037}" destId="{619D679B-A015-4ECF-8348-D1034C574F40}" srcOrd="8" destOrd="0" presId="urn:microsoft.com/office/officeart/2005/8/layout/target3"/>
    <dgm:cxn modelId="{C47CBA89-8D47-40A1-B36E-5AC9F8214421}" type="presParOf" srcId="{333A1088-737F-45CB-B68E-254E46348037}" destId="{322283A8-4A27-4CDA-BAE3-F381106A9174}" srcOrd="9" destOrd="0" presId="urn:microsoft.com/office/officeart/2005/8/layout/target3"/>
    <dgm:cxn modelId="{218460DC-820D-4EE0-92A5-D3926EF8782B}" type="presParOf" srcId="{333A1088-737F-45CB-B68E-254E46348037}" destId="{FFC9F71D-1B4F-4AD9-A4A6-86ADEFC8AF5C}" srcOrd="10" destOrd="0" presId="urn:microsoft.com/office/officeart/2005/8/layout/target3"/>
    <dgm:cxn modelId="{8B2D2420-352E-4DF8-922A-60F576200EAB}" type="presParOf" srcId="{333A1088-737F-45CB-B68E-254E46348037}" destId="{25B08C86-7E15-44DC-BE7F-FFB55DD49D12}" srcOrd="11" destOrd="0" presId="urn:microsoft.com/office/officeart/2005/8/layout/target3"/>
    <dgm:cxn modelId="{0384666A-CD81-4AE5-8FF2-BDBAD90A941E}" type="presParOf" srcId="{333A1088-737F-45CB-B68E-254E46348037}" destId="{76644BE8-9D7C-4C09-B250-3D10AF48CBB7}" srcOrd="12" destOrd="0" presId="urn:microsoft.com/office/officeart/2005/8/layout/target3"/>
    <dgm:cxn modelId="{2EA41EA3-39ED-4A4B-A9A6-0E8B76799DCB}" type="presParOf" srcId="{333A1088-737F-45CB-B68E-254E46348037}" destId="{EE85B701-7295-41C0-BA7A-34D3756A2AE6}" srcOrd="13" destOrd="0" presId="urn:microsoft.com/office/officeart/2005/8/layout/target3"/>
    <dgm:cxn modelId="{30D2815A-E676-4D09-9211-6DF1D8344A9E}" type="presParOf" srcId="{333A1088-737F-45CB-B68E-254E46348037}" destId="{8BEBB6EC-1DAA-4CAC-8A25-BC0FCBD5DBD5}" srcOrd="14" destOrd="0" presId="urn:microsoft.com/office/officeart/2005/8/layout/target3"/>
    <dgm:cxn modelId="{B474C68E-9482-422D-B3E1-2FEAEA813CCF}" type="presParOf" srcId="{333A1088-737F-45CB-B68E-254E46348037}" destId="{AED2198E-93D5-4001-81B4-73124B309672}" srcOrd="15" destOrd="0" presId="urn:microsoft.com/office/officeart/2005/8/layout/target3"/>
    <dgm:cxn modelId="{A9384639-8BD9-421A-BA2D-5E810C52E5B7}" type="presParOf" srcId="{333A1088-737F-45CB-B68E-254E46348037}" destId="{2BE915AB-18AA-4053-B92C-3BFC9ED204BB}" srcOrd="16" destOrd="0" presId="urn:microsoft.com/office/officeart/2005/8/layout/target3"/>
    <dgm:cxn modelId="{62619384-01A6-4DAA-955C-F0F2C0E3A280}" type="presParOf" srcId="{333A1088-737F-45CB-B68E-254E46348037}" destId="{6BB5E863-4638-4E1D-BFDE-399D028AC4ED}" srcOrd="17" destOrd="0" presId="urn:microsoft.com/office/officeart/2005/8/layout/target3"/>
    <dgm:cxn modelId="{71D63CD6-EE21-4B85-B8E7-0642AD70D6BB}" type="presParOf" srcId="{333A1088-737F-45CB-B68E-254E46348037}" destId="{5A5FFA88-C948-4069-8E93-59FA12366E83}" srcOrd="18" destOrd="0" presId="urn:microsoft.com/office/officeart/2005/8/layout/target3"/>
    <dgm:cxn modelId="{7279D67B-6CA1-4E25-9BEF-0A598E9980B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</a:t>
          </a:r>
          <a:r>
            <a:rPr lang="cs-CZ" sz="2000" kern="1200" dirty="0" smtClean="0"/>
            <a:t>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VY_32_INOVACE_09_Vlastivěda 4.ročník_Symboly České republiky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Téma:Symboly České republiky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8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30000"/>
                <a:satMod val="18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2000"/>
                <a:satMod val="18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BC47D25-5E31-430D-B7B5-725A5CDDCE0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667692EF-6944-4347-8619-0306A38362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754890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 České republiky</a:t>
            </a:r>
            <a:endParaRPr lang="cs-CZ" dirty="0"/>
          </a:p>
        </p:txBody>
      </p:sp>
      <p:pic>
        <p:nvPicPr>
          <p:cNvPr id="6" name="Zástupný symbol pro obsah 5" descr="thumbnailCA3DFAA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4687" y="2494756"/>
            <a:ext cx="2714625" cy="2828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Blíže je seznámí se státními </a:t>
            </a:r>
            <a:r>
              <a:rPr lang="cs-CZ" dirty="0" err="1" smtClean="0"/>
              <a:t>symbolyČR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STÁTNÍ SYMBOLY</a:t>
            </a:r>
            <a:endParaRPr lang="cs-CZ" dirty="0"/>
          </a:p>
        </p:txBody>
      </p:sp>
      <p:pic>
        <p:nvPicPr>
          <p:cNvPr id="4" name="Zástupný symbol pro obsah 3" descr="MH90012919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2198" y="2928934"/>
            <a:ext cx="2500330" cy="2500330"/>
          </a:xfrm>
        </p:spPr>
      </p:pic>
      <p:sp>
        <p:nvSpPr>
          <p:cNvPr id="7" name="TextovéPole 6"/>
          <p:cNvSpPr txBox="1"/>
          <p:nvPr/>
        </p:nvSpPr>
        <p:spPr>
          <a:xfrm>
            <a:off x="642910" y="2000240"/>
            <a:ext cx="7715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VYJADŘUJÍ SAMOSTATNOST A SVRCHOVANOST STÁTU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071810"/>
            <a:ext cx="59293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NEJDŮLEŽITĚJŠÍMI SYMBOLY JSOU:</a:t>
            </a:r>
            <a:endParaRPr lang="cs-CZ" sz="2000" dirty="0"/>
          </a:p>
        </p:txBody>
      </p:sp>
      <p:sp>
        <p:nvSpPr>
          <p:cNvPr id="9" name="Elipsa 8"/>
          <p:cNvSpPr/>
          <p:nvPr/>
        </p:nvSpPr>
        <p:spPr>
          <a:xfrm>
            <a:off x="571472" y="3857628"/>
            <a:ext cx="2428892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STÁTNÍ VLAJKA</a:t>
            </a:r>
            <a:endParaRPr lang="cs-CZ" sz="2000" dirty="0"/>
          </a:p>
        </p:txBody>
      </p:sp>
      <p:sp>
        <p:nvSpPr>
          <p:cNvPr id="10" name="Elipsa 9"/>
          <p:cNvSpPr/>
          <p:nvPr/>
        </p:nvSpPr>
        <p:spPr>
          <a:xfrm>
            <a:off x="3714744" y="3714752"/>
            <a:ext cx="2071702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STÁTNÍ ZNAK</a:t>
            </a:r>
            <a:endParaRPr lang="cs-CZ" sz="2000" dirty="0"/>
          </a:p>
        </p:txBody>
      </p:sp>
      <p:sp>
        <p:nvSpPr>
          <p:cNvPr id="11" name="Elipsa 10"/>
          <p:cNvSpPr/>
          <p:nvPr/>
        </p:nvSpPr>
        <p:spPr>
          <a:xfrm>
            <a:off x="2000232" y="5072074"/>
            <a:ext cx="2214578" cy="10001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STÁTNÍ HYMNA</a:t>
            </a:r>
            <a:endParaRPr lang="cs-CZ" sz="2000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Nejdůležitější státní symbol.</a:t>
            </a:r>
          </a:p>
          <a:p>
            <a:r>
              <a:rPr lang="cs-CZ" dirty="0" smtClean="0"/>
              <a:t>Vznikla v roce 1920.</a:t>
            </a:r>
          </a:p>
          <a:p>
            <a:r>
              <a:rPr lang="cs-CZ" dirty="0" smtClean="0"/>
              <a:t>Státní svátky a slavnostní příležitosti.</a:t>
            </a:r>
          </a:p>
          <a:p>
            <a:r>
              <a:rPr lang="cs-CZ" dirty="0" smtClean="0"/>
              <a:t>Přesně určena podoba i rozměry.</a:t>
            </a:r>
            <a:endParaRPr lang="cs-CZ" dirty="0"/>
          </a:p>
        </p:txBody>
      </p:sp>
      <p:pic>
        <p:nvPicPr>
          <p:cNvPr id="4" name="Obrázek 3" descr="127039_14883_vlaj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43174" y="3881274"/>
            <a:ext cx="3498964" cy="2333808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Skládá se z historických znaků zemí Českého království-Čech, Moravy a Slezska.</a:t>
            </a:r>
            <a:endParaRPr lang="cs-CZ" dirty="0"/>
          </a:p>
        </p:txBody>
      </p:sp>
      <p:pic>
        <p:nvPicPr>
          <p:cNvPr id="4" name="Obrázek 3" descr="thumbnailCAOK43A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54" y="3143248"/>
            <a:ext cx="234315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Červený štít, v němž je stříbrný dvouocasý lev ve skoku se zlatou korunou a se zlatou zbrojí.</a:t>
            </a:r>
            <a:endParaRPr lang="cs-CZ" dirty="0"/>
          </a:p>
        </p:txBody>
      </p:sp>
      <p:pic>
        <p:nvPicPr>
          <p:cNvPr id="4" name="Obrázek 3" descr="126925_14883_maly_statni_zna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1802" y="3286124"/>
            <a:ext cx="2477457" cy="315598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Píseň Kde domov můj.</a:t>
            </a:r>
          </a:p>
          <a:p>
            <a:r>
              <a:rPr lang="cs-CZ" dirty="0" smtClean="0"/>
              <a:t>Slova napsal Josef Kajetán Tyl.</a:t>
            </a:r>
          </a:p>
          <a:p>
            <a:r>
              <a:rPr lang="cs-CZ" dirty="0" smtClean="0"/>
              <a:t>Hudbu napsal František </a:t>
            </a:r>
            <a:r>
              <a:rPr lang="cs-CZ" dirty="0" err="1" smtClean="0"/>
              <a:t>Škroup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Poprvé zazněla v divadelní hře Fidlovačka.</a:t>
            </a:r>
            <a:endParaRPr lang="cs-CZ" dirty="0"/>
          </a:p>
        </p:txBody>
      </p:sp>
      <p:pic>
        <p:nvPicPr>
          <p:cNvPr id="4" name="Obrázek 3" descr="MH9000531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256" y="4000504"/>
            <a:ext cx="2405069" cy="2405069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</a:t>
            </a:r>
            <a:r>
              <a:rPr lang="cs-CZ" dirty="0" smtClean="0"/>
              <a:t>pečeť,</a:t>
            </a:r>
            <a:endParaRPr lang="cs-CZ" dirty="0" smtClean="0"/>
          </a:p>
          <a:p>
            <a:r>
              <a:rPr lang="cs-CZ" dirty="0" smtClean="0"/>
              <a:t>standarta prezidenta </a:t>
            </a:r>
            <a:r>
              <a:rPr lang="cs-CZ" dirty="0" smtClean="0"/>
              <a:t>republiky,</a:t>
            </a:r>
            <a:endParaRPr lang="cs-CZ" dirty="0" smtClean="0"/>
          </a:p>
          <a:p>
            <a:r>
              <a:rPr lang="cs-CZ" dirty="0" smtClean="0"/>
              <a:t>hlavní </a:t>
            </a:r>
            <a:r>
              <a:rPr lang="cs-CZ" dirty="0" smtClean="0"/>
              <a:t>město,</a:t>
            </a:r>
            <a:endParaRPr lang="cs-CZ" dirty="0" smtClean="0"/>
          </a:p>
          <a:p>
            <a:r>
              <a:rPr lang="cs-CZ" dirty="0" smtClean="0"/>
              <a:t>poštovní </a:t>
            </a:r>
            <a:r>
              <a:rPr lang="cs-CZ" dirty="0" smtClean="0"/>
              <a:t>známky,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eníze,</a:t>
            </a:r>
            <a:endParaRPr lang="cs-CZ" dirty="0" smtClean="0"/>
          </a:p>
          <a:p>
            <a:r>
              <a:rPr lang="cs-CZ" dirty="0" smtClean="0"/>
              <a:t>značka CZ (u letadel OK</a:t>
            </a:r>
            <a:r>
              <a:rPr lang="cs-CZ" dirty="0" smtClean="0"/>
              <a:t>).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thumbnailCAX9B6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9454" y="3571876"/>
            <a:ext cx="1714512" cy="1685937"/>
          </a:xfrm>
          <a:prstGeom prst="rect">
            <a:avLst/>
          </a:prstGeom>
        </p:spPr>
      </p:pic>
      <p:pic>
        <p:nvPicPr>
          <p:cNvPr id="5" name="Obrázek 4" descr="thumbnailCA665RPX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6644" y="1928802"/>
            <a:ext cx="1143000" cy="1190625"/>
          </a:xfrm>
          <a:prstGeom prst="rect">
            <a:avLst/>
          </a:prstGeom>
        </p:spPr>
      </p:pic>
      <p:pic>
        <p:nvPicPr>
          <p:cNvPr id="6" name="Obrázek 5" descr="thumbnailCAZ6PIR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3372" y="4786322"/>
            <a:ext cx="1885950" cy="1400175"/>
          </a:xfrm>
          <a:prstGeom prst="rect">
            <a:avLst/>
          </a:prstGeom>
        </p:spPr>
      </p:pic>
      <p:pic>
        <p:nvPicPr>
          <p:cNvPr id="7" name="Obrázek 6" descr="thumbnailCA2R17VQ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4480" y="4929198"/>
            <a:ext cx="1308367" cy="1571636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SVÁTEK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28.ŘÍJEN-den,kdy se náš národ osvobodil od cizí vlády a znovu založil samostatný </a:t>
            </a:r>
            <a:r>
              <a:rPr lang="cs-CZ" smtClean="0"/>
              <a:t>stát-28.10.1918-Československá republika.</a:t>
            </a:r>
            <a:endParaRPr lang="cs-CZ" dirty="0" smtClean="0"/>
          </a:p>
          <a:p>
            <a:r>
              <a:rPr lang="cs-CZ" dirty="0" smtClean="0"/>
              <a:t>Česká republika je od 1.ledna 1993.</a:t>
            </a:r>
            <a:endParaRPr lang="cs-CZ" dirty="0"/>
          </a:p>
        </p:txBody>
      </p:sp>
      <p:pic>
        <p:nvPicPr>
          <p:cNvPr id="4" name="Obrázek 3" descr="thumbnailCAS3XEBB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4" y="4429132"/>
            <a:ext cx="1305172" cy="2071702"/>
          </a:xfrm>
          <a:prstGeom prst="rect">
            <a:avLst/>
          </a:prstGeom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sz="2400" dirty="0"/>
              <a:t>PAVEL AUGUSTA, František Honzák. </a:t>
            </a:r>
            <a:r>
              <a:rPr lang="cs-CZ" sz="2400" i="1" dirty="0"/>
              <a:t>Vlastivěda</a:t>
            </a:r>
            <a:r>
              <a:rPr lang="cs-CZ" sz="2400" dirty="0"/>
              <a:t>: </a:t>
            </a:r>
            <a:r>
              <a:rPr lang="cs-CZ" sz="2400" i="1" dirty="0"/>
              <a:t>pro 4.ročník</a:t>
            </a:r>
            <a:r>
              <a:rPr lang="cs-CZ" sz="2400" dirty="0"/>
              <a:t>. 3.vydání. Úvaly: SPL </a:t>
            </a:r>
            <a:r>
              <a:rPr lang="cs-CZ" sz="2400" dirty="0" err="1"/>
              <a:t>Práce,Albra</a:t>
            </a:r>
            <a:r>
              <a:rPr lang="cs-CZ" sz="2400" dirty="0"/>
              <a:t>, 2001. ISBN 80-86287-32-7. 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73</TotalTime>
  <Words>214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Prezentace aplikace PowerPoint</vt:lpstr>
      <vt:lpstr>Symboly České republiky</vt:lpstr>
      <vt:lpstr>ANOTACE</vt:lpstr>
      <vt:lpstr>STÁTNÍ SYMBOLY</vt:lpstr>
      <vt:lpstr>STÁTNÍ VLAJKA</vt:lpstr>
      <vt:lpstr>STÁTNÍ ZNAK</vt:lpstr>
      <vt:lpstr>MALÝ STÁTNÍ ZNAK</vt:lpstr>
      <vt:lpstr>STÁTNÍ HYMNA</vt:lpstr>
      <vt:lpstr>DALŠÍ STÁTNÍ SYMBOLY</vt:lpstr>
      <vt:lpstr>STÁTNÍ SVÁTEK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21</cp:revision>
  <dcterms:created xsi:type="dcterms:W3CDTF">2011-10-28T20:04:54Z</dcterms:created>
  <dcterms:modified xsi:type="dcterms:W3CDTF">2012-04-03T19:35:31Z</dcterms:modified>
</cp:coreProperties>
</file>