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5" r:id="rId2"/>
    <p:sldId id="256" r:id="rId3"/>
    <p:sldId id="269" r:id="rId4"/>
    <p:sldId id="257" r:id="rId5"/>
    <p:sldId id="258" r:id="rId6"/>
    <p:sldId id="259" r:id="rId7"/>
    <p:sldId id="267" r:id="rId8"/>
    <p:sldId id="260" r:id="rId9"/>
    <p:sldId id="261" r:id="rId10"/>
    <p:sldId id="266" r:id="rId11"/>
    <p:sldId id="262" r:id="rId12"/>
    <p:sldId id="268" r:id="rId13"/>
    <p:sldId id="263" r:id="rId14"/>
    <p:sldId id="26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3" d="100"/>
          <a:sy n="83" d="100"/>
        </p:scale>
        <p:origin x="-4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DF24394-22B2-4D32-86F6-59B61B26F09B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4347379-4B4C-408A-A733-C696B7EFAA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DF24394-22B2-4D32-86F6-59B61B26F09B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4347379-4B4C-408A-A733-C696B7EFAA1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DF24394-22B2-4D32-86F6-59B61B26F09B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4347379-4B4C-408A-A733-C696B7EFAA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24394-22B2-4D32-86F6-59B61B26F09B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47379-4B4C-408A-A733-C696B7EFAA1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24394-22B2-4D32-86F6-59B61B26F09B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47379-4B4C-408A-A733-C696B7EFAA1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DF24394-22B2-4D32-86F6-59B61B26F09B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4347379-4B4C-408A-A733-C696B7EFAA1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24394-22B2-4D32-86F6-59B61B26F09B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47379-4B4C-408A-A733-C696B7EFAA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DF24394-22B2-4D32-86F6-59B61B26F09B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4347379-4B4C-408A-A733-C696B7EFAA1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DF24394-22B2-4D32-86F6-59B61B26F09B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4347379-4B4C-408A-A733-C696B7EFAA1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24394-22B2-4D32-86F6-59B61B26F09B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47379-4B4C-408A-A733-C696B7EFAA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24394-22B2-4D32-86F6-59B61B26F09B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47379-4B4C-408A-A733-C696B7EFAA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DF24394-22B2-4D32-86F6-59B61B26F09B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4347379-4B4C-408A-A733-C696B7EFAA1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483768" y="1772816"/>
          <a:ext cx="6302126" cy="4489380"/>
        </p:xfrm>
        <a:graphic>
          <a:graphicData uri="http://schemas.openxmlformats.org/drawingml/2006/table">
            <a:tbl>
              <a:tblPr/>
              <a:tblGrid>
                <a:gridCol w="1981646"/>
                <a:gridCol w="432048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VY_62_INOVACE_01.02.01 – Výběr zaměstnanců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Eva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Rachotová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Pracovní poměr, mzda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Třetí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Listopad 2013 – duben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 výuku tematického celku  mzda a pracovní poměr včetně výpočtů jednotlivých složek mzdy.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jak teoretickou část, tak i příklady k procvičování.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cs-CZ" b="1" dirty="0" smtClean="0"/>
              <a:t>1. Výběr </a:t>
            </a:r>
            <a:r>
              <a:rPr lang="cs-CZ" b="1" dirty="0"/>
              <a:t>zaměstnanců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 této části je rozebrána problematika výběru zaměstnanců z pohledu zaměstnavatele, zdroje, ze kterých může čerpat, kritéria, podle kterých zaměstnance vybírá.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1357298"/>
            <a:ext cx="7467600" cy="4873752"/>
          </a:xfrm>
        </p:spPr>
        <p:txBody>
          <a:bodyPr/>
          <a:lstStyle/>
          <a:p>
            <a:pPr lvl="0">
              <a:buNone/>
            </a:pPr>
            <a:r>
              <a:rPr lang="cs-CZ" b="1" dirty="0" smtClean="0"/>
              <a:t>Personální činnost</a:t>
            </a:r>
          </a:p>
          <a:p>
            <a:pPr lvl="0">
              <a:buNone/>
            </a:pPr>
            <a:endParaRPr lang="cs-CZ" b="1" dirty="0" smtClean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hlavním </a:t>
            </a:r>
            <a:r>
              <a:rPr lang="cs-CZ" dirty="0"/>
              <a:t>úkolem personální činnosti je zajistit pracovní sílu v požadovaném </a:t>
            </a:r>
            <a:r>
              <a:rPr lang="cs-CZ" b="1" dirty="0"/>
              <a:t>počtu,</a:t>
            </a:r>
            <a:r>
              <a:rPr lang="cs-CZ" dirty="0"/>
              <a:t> </a:t>
            </a:r>
            <a:r>
              <a:rPr lang="cs-CZ" b="1" dirty="0"/>
              <a:t>čase a </a:t>
            </a:r>
            <a:r>
              <a:rPr lang="cs-CZ" b="1" dirty="0" smtClean="0"/>
              <a:t>kvalifikaci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východiskem je plánovaný počet </a:t>
            </a:r>
            <a:r>
              <a:rPr lang="cs-CZ" dirty="0" smtClean="0"/>
              <a:t>zaměstnanců, </a:t>
            </a:r>
            <a:r>
              <a:rPr lang="cs-CZ" dirty="0"/>
              <a:t>odpovídající úkolům </a:t>
            </a:r>
            <a:r>
              <a:rPr lang="cs-CZ" dirty="0" smtClean="0"/>
              <a:t>zaměstnavatele, </a:t>
            </a:r>
            <a:r>
              <a:rPr lang="cs-CZ" dirty="0"/>
              <a:t>a aktuální organizační schéma firmy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000108"/>
            <a:ext cx="7467600" cy="5473844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cs-CZ" b="1" dirty="0"/>
              <a:t>Z</a:t>
            </a:r>
            <a:r>
              <a:rPr lang="cs-CZ" b="1" dirty="0" smtClean="0"/>
              <a:t>ákladní </a:t>
            </a:r>
            <a:r>
              <a:rPr lang="cs-CZ" b="1" dirty="0"/>
              <a:t>kritéria při výběru </a:t>
            </a:r>
            <a:r>
              <a:rPr lang="cs-CZ" b="1" dirty="0" smtClean="0"/>
              <a:t>zaměstnanců:</a:t>
            </a:r>
          </a:p>
          <a:p>
            <a:pPr lvl="0">
              <a:buNone/>
            </a:pPr>
            <a:endParaRPr lang="cs-CZ" dirty="0"/>
          </a:p>
          <a:p>
            <a:r>
              <a:rPr lang="cs-CZ" dirty="0"/>
              <a:t>požadavky kvalifikační </a:t>
            </a:r>
          </a:p>
          <a:p>
            <a:r>
              <a:rPr lang="cs-CZ" dirty="0"/>
              <a:t>vzdělání (vyučen, SŠ, VŠ, popř. obor)</a:t>
            </a:r>
          </a:p>
          <a:p>
            <a:r>
              <a:rPr lang="cs-CZ" dirty="0"/>
              <a:t>předešlá praxe (např. 3 roky jako..)</a:t>
            </a:r>
          </a:p>
          <a:p>
            <a:r>
              <a:rPr lang="cs-CZ" dirty="0"/>
              <a:t>znalost jazyků (pokud je u konkrétní profese vyžadována, dnes se používá označování typu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A </a:t>
            </a:r>
            <a:r>
              <a:rPr lang="cs-CZ" dirty="0"/>
              <a:t>1, A 2, B 1 apod. nebo druh zkoušky FCE apod.)</a:t>
            </a:r>
          </a:p>
          <a:p>
            <a:r>
              <a:rPr lang="cs-CZ" dirty="0"/>
              <a:t>řidičský průkaz příslušné skupiny (pokud je u konkrétní profese požadován)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28596" y="785794"/>
            <a:ext cx="7467600" cy="4873752"/>
          </a:xfrm>
        </p:spPr>
        <p:txBody>
          <a:bodyPr>
            <a:normAutofit lnSpcReduction="10000"/>
          </a:bodyPr>
          <a:lstStyle/>
          <a:p>
            <a:pPr lvl="0">
              <a:buNone/>
            </a:pPr>
            <a:r>
              <a:rPr lang="cs-CZ" dirty="0" smtClean="0"/>
              <a:t>Zaměstnavatel </a:t>
            </a:r>
            <a:r>
              <a:rPr lang="cs-CZ" dirty="0"/>
              <a:t>svoji </a:t>
            </a:r>
            <a:r>
              <a:rPr lang="cs-CZ" b="1" dirty="0"/>
              <a:t>nabídku</a:t>
            </a:r>
            <a:r>
              <a:rPr lang="cs-CZ" dirty="0"/>
              <a:t> pracovních míst</a:t>
            </a:r>
            <a:r>
              <a:rPr lang="cs-CZ" dirty="0" smtClean="0"/>
              <a:t>:</a:t>
            </a:r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zveřejní na svých internetových stránkách </a:t>
            </a:r>
            <a:r>
              <a:rPr lang="cs-CZ" i="1" dirty="0" smtClean="0"/>
              <a:t>(ukázka)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publikuje v tisku formou </a:t>
            </a:r>
            <a:r>
              <a:rPr lang="cs-CZ" dirty="0" smtClean="0"/>
              <a:t>inzerátu</a:t>
            </a:r>
          </a:p>
          <a:p>
            <a:pPr lvl="0">
              <a:buNone/>
            </a:pPr>
            <a:r>
              <a:rPr lang="cs-CZ" i="1" dirty="0" smtClean="0"/>
              <a:t>	(vyhledat firmu ze svého okolí)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zveřejní na veřejně přístupných inzertních </a:t>
            </a:r>
            <a:r>
              <a:rPr lang="cs-CZ" dirty="0" smtClean="0"/>
              <a:t>plochách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předá Úřadu práce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istrator\Plocha\billa nabídka zaměstnání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357166"/>
            <a:ext cx="7972404" cy="59793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28596" y="857232"/>
            <a:ext cx="7467600" cy="5357850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cs-CZ" b="1" dirty="0" smtClean="0"/>
              <a:t>Uchazeč </a:t>
            </a:r>
            <a:r>
              <a:rPr lang="cs-CZ" dirty="0"/>
              <a:t>o zaměstnání na nabídku </a:t>
            </a:r>
            <a:r>
              <a:rPr lang="cs-CZ" b="1" dirty="0"/>
              <a:t>reaguje</a:t>
            </a:r>
            <a:r>
              <a:rPr lang="cs-CZ" dirty="0" smtClean="0"/>
              <a:t>:</a:t>
            </a:r>
          </a:p>
          <a:p>
            <a:pPr lvl="0">
              <a:buNone/>
            </a:pPr>
            <a:endParaRPr lang="cs-CZ" dirty="0" smtClean="0"/>
          </a:p>
          <a:p>
            <a:pPr lvl="0"/>
            <a:r>
              <a:rPr lang="cs-CZ" dirty="0" smtClean="0"/>
              <a:t>prostřednictvím e-mailu</a:t>
            </a:r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prostřednictvím motivačního dopisu s přiloženým </a:t>
            </a:r>
            <a:r>
              <a:rPr lang="cs-CZ" dirty="0" smtClean="0"/>
              <a:t>životopisem</a:t>
            </a:r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osobní návštěvou  </a:t>
            </a:r>
            <a:r>
              <a:rPr lang="cs-CZ" dirty="0" smtClean="0"/>
              <a:t>firmy</a:t>
            </a:r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návštěvou firmy na doporučení Úřadu </a:t>
            </a:r>
            <a:r>
              <a:rPr lang="cs-CZ" dirty="0" smtClean="0"/>
              <a:t>práce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telefonickým dotazem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28596" y="785794"/>
            <a:ext cx="7467600" cy="5616720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cs-CZ" dirty="0" smtClean="0"/>
              <a:t>Při </a:t>
            </a:r>
            <a:r>
              <a:rPr lang="cs-CZ" dirty="0"/>
              <a:t>obsazování volných pracovních míst jsou využívány </a:t>
            </a:r>
            <a:r>
              <a:rPr lang="cs-CZ" b="1" dirty="0"/>
              <a:t>zdroje</a:t>
            </a:r>
            <a:r>
              <a:rPr lang="cs-CZ" dirty="0" smtClean="0"/>
              <a:t>:</a:t>
            </a:r>
          </a:p>
          <a:p>
            <a:pPr lvl="0">
              <a:buNone/>
            </a:pPr>
            <a:endParaRPr lang="cs-CZ" dirty="0"/>
          </a:p>
          <a:p>
            <a:pPr lvl="0"/>
            <a:r>
              <a:rPr lang="cs-CZ" b="1" dirty="0"/>
              <a:t>interní</a:t>
            </a:r>
            <a:r>
              <a:rPr lang="cs-CZ" dirty="0"/>
              <a:t> – v rámci firmy – je výhodné v tom, že náklady na orientaci </a:t>
            </a:r>
            <a:r>
              <a:rPr lang="cs-CZ" dirty="0" smtClean="0"/>
              <a:t>zaměstnance ve </a:t>
            </a:r>
            <a:r>
              <a:rPr lang="cs-CZ" dirty="0"/>
              <a:t>firmě a výcvik budou minimální, protože </a:t>
            </a:r>
            <a:r>
              <a:rPr lang="cs-CZ" dirty="0" smtClean="0"/>
              <a:t>zaměstnanec </a:t>
            </a:r>
            <a:r>
              <a:rPr lang="cs-CZ" dirty="0"/>
              <a:t>již firmu zná, navíc převod na novou profesi, resp. </a:t>
            </a:r>
            <a:r>
              <a:rPr lang="cs-CZ" dirty="0" smtClean="0"/>
              <a:t>povýšení </a:t>
            </a:r>
            <a:r>
              <a:rPr lang="cs-CZ" dirty="0"/>
              <a:t>v rámci firmy má povzbuzující účinek</a:t>
            </a:r>
          </a:p>
          <a:p>
            <a:pPr lvl="0"/>
            <a:r>
              <a:rPr lang="cs-CZ" b="1" dirty="0"/>
              <a:t>externí</a:t>
            </a:r>
            <a:r>
              <a:rPr lang="cs-CZ" dirty="0"/>
              <a:t> – mimo firmu – pracovníci přicházející odjinud přinesou nové pohledy a zkušenosti, musí se ale s firmou seznámit a zorientovat se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148064" y="1844824"/>
            <a:ext cx="2848744" cy="2180856"/>
          </a:xfrm>
        </p:spPr>
        <p:txBody>
          <a:bodyPr>
            <a:normAutofit fontScale="92500"/>
          </a:bodyPr>
          <a:lstStyle/>
          <a:p>
            <a:pPr lvl="0"/>
            <a:r>
              <a:rPr lang="cs-CZ" dirty="0" smtClean="0"/>
              <a:t>personalista předá uchazečům k vyplnění </a:t>
            </a:r>
            <a:r>
              <a:rPr lang="cs-CZ" b="1" dirty="0" smtClean="0"/>
              <a:t>dotazník</a:t>
            </a:r>
            <a:r>
              <a:rPr lang="cs-CZ" dirty="0" smtClean="0"/>
              <a:t> zájemce o zaměstnání </a:t>
            </a:r>
            <a:r>
              <a:rPr lang="cs-CZ" i="1" dirty="0" smtClean="0"/>
              <a:t>(ukázka)</a:t>
            </a:r>
          </a:p>
          <a:p>
            <a:endParaRPr lang="cs-CZ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88640"/>
            <a:ext cx="3672408" cy="638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5720" y="642918"/>
            <a:ext cx="7467600" cy="5143536"/>
          </a:xfrm>
        </p:spPr>
        <p:txBody>
          <a:bodyPr>
            <a:normAutofit/>
          </a:bodyPr>
          <a:lstStyle/>
          <a:p>
            <a:pPr lvl="0"/>
            <a:endParaRPr lang="cs-CZ" dirty="0" smtClean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při </a:t>
            </a:r>
            <a:r>
              <a:rPr lang="cs-CZ" dirty="0"/>
              <a:t>obsazování volných pracovních míst je nutné </a:t>
            </a:r>
            <a:r>
              <a:rPr lang="cs-CZ" b="1" dirty="0"/>
              <a:t>zvážit, zda se jedná o profesi</a:t>
            </a:r>
            <a:r>
              <a:rPr lang="cs-CZ" dirty="0"/>
              <a:t> dělnickou či technickohospodářskou, popř. manažerského </a:t>
            </a:r>
            <a:r>
              <a:rPr lang="cs-CZ" dirty="0" smtClean="0"/>
              <a:t>typu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u dělnických profesí převažují mezi kvalifikačními požadavky odborná způsobilost, praxe v oboru, zručnost, </a:t>
            </a:r>
            <a:r>
              <a:rPr lang="cs-CZ" dirty="0" smtClean="0"/>
              <a:t>pečlivost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28596" y="1285860"/>
            <a:ext cx="7467600" cy="4873752"/>
          </a:xfrm>
        </p:spPr>
        <p:txBody>
          <a:bodyPr/>
          <a:lstStyle/>
          <a:p>
            <a:pPr lvl="0"/>
            <a:r>
              <a:rPr lang="cs-CZ" dirty="0" smtClean="0"/>
              <a:t>u profesí technickohospodářských (THP) požadují zaměstnavatelé vzdělání odpovídající úrovně a oboru, praxi, jazykové znalosti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na funkce manažerského typu vypisují zaměstnavatelé obvykle výběrové řízení, kde mohou požadovat po uchazečích např. i psychologické testy (k posouzení osobnostních předpokladů pro výkon dané funkce), jinak požadavky jsou odbornost, vzdělání, praxe, znalost jazyků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28596" y="714356"/>
            <a:ext cx="7467600" cy="5545282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cs-CZ" b="1" dirty="0" smtClean="0"/>
              <a:t>   Zaměstnavatel </a:t>
            </a:r>
            <a:r>
              <a:rPr lang="cs-CZ" b="1" dirty="0"/>
              <a:t>sdělí uchazečům své rozhodnutí</a:t>
            </a:r>
            <a:r>
              <a:rPr lang="cs-CZ" b="1" dirty="0" smtClean="0"/>
              <a:t>:</a:t>
            </a:r>
          </a:p>
          <a:p>
            <a:pPr lvl="0">
              <a:buNone/>
            </a:pPr>
            <a:endParaRPr lang="cs-CZ" dirty="0"/>
          </a:p>
          <a:p>
            <a:r>
              <a:rPr lang="cs-CZ" dirty="0" smtClean="0"/>
              <a:t>pokud </a:t>
            </a:r>
            <a:r>
              <a:rPr lang="cs-CZ" dirty="0"/>
              <a:t>byli vybráni, domluví si den nástupu – tímto dnem po podpisu pracovní smlouvy nebo jmenováním do funkce vzniká pracovní poměr (dalším možným případem vzniku pracovního poměru je volba do funkce</a:t>
            </a:r>
            <a:r>
              <a:rPr lang="cs-CZ" dirty="0" smtClean="0"/>
              <a:t>)</a:t>
            </a:r>
          </a:p>
          <a:p>
            <a:pPr>
              <a:buNone/>
            </a:pPr>
            <a:endParaRPr lang="cs-CZ" dirty="0"/>
          </a:p>
          <a:p>
            <a:r>
              <a:rPr lang="cs-CZ" dirty="0" smtClean="0"/>
              <a:t>pokud </a:t>
            </a:r>
            <a:r>
              <a:rPr lang="cs-CZ" dirty="0"/>
              <a:t>nebyli vybráni, sdělí jim své rozhodnutí bez zbytečného odkladu (doporučuje se ponechat jejich žádosti pro případ další potřeby)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57224" y="1500174"/>
            <a:ext cx="7467600" cy="48737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/>
              <a:t>Použité zdroje</a:t>
            </a:r>
            <a:r>
              <a:rPr lang="cs-CZ" b="1" dirty="0" smtClean="0"/>
              <a:t>:</a:t>
            </a:r>
          </a:p>
          <a:p>
            <a:pPr>
              <a:buNone/>
            </a:pPr>
            <a:endParaRPr lang="cs-CZ" dirty="0"/>
          </a:p>
          <a:p>
            <a:r>
              <a:rPr lang="cs-CZ" dirty="0" smtClean="0"/>
              <a:t>vlastní </a:t>
            </a:r>
            <a:r>
              <a:rPr lang="cs-CZ" dirty="0"/>
              <a:t>poznámky z odborné stáže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u </a:t>
            </a:r>
            <a:r>
              <a:rPr lang="cs-CZ" dirty="0"/>
              <a:t>zaměstnavatele</a:t>
            </a:r>
          </a:p>
          <a:p>
            <a:r>
              <a:rPr lang="cs-CZ" dirty="0" smtClean="0"/>
              <a:t>KUBIAS</a:t>
            </a:r>
            <a:r>
              <a:rPr lang="cs-CZ" dirty="0"/>
              <a:t>, Sáva Ing. – Úvod do </a:t>
            </a:r>
            <a:r>
              <a:rPr lang="cs-CZ" dirty="0" smtClean="0"/>
              <a:t>managementu,</a:t>
            </a:r>
          </a:p>
          <a:p>
            <a:pPr>
              <a:buNone/>
            </a:pPr>
            <a:r>
              <a:rPr lang="cs-CZ" dirty="0" smtClean="0"/>
              <a:t>    TUL </a:t>
            </a:r>
            <a:r>
              <a:rPr lang="cs-CZ" dirty="0"/>
              <a:t>Liberec, </a:t>
            </a:r>
            <a:r>
              <a:rPr lang="cs-CZ" dirty="0" smtClean="0"/>
              <a:t>2002, ISBN 80-7083-557-5</a:t>
            </a:r>
          </a:p>
          <a:p>
            <a:r>
              <a:rPr lang="cs-CZ" dirty="0" smtClean="0"/>
              <a:t>http://billa.jobs.cz/</a:t>
            </a:r>
            <a:endParaRPr lang="cs-CZ" dirty="0"/>
          </a:p>
          <a:p>
            <a:pPr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56</TotalTime>
  <Words>400</Words>
  <Application>Microsoft Office PowerPoint</Application>
  <PresentationFormat>Předvádění na obrazovce (4:3)</PresentationFormat>
  <Paragraphs>84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Arkýř</vt:lpstr>
      <vt:lpstr>Snímek 1</vt:lpstr>
      <vt:lpstr>1. Výběr zaměstnanců </vt:lpstr>
      <vt:lpstr>ANOTACE</vt:lpstr>
      <vt:lpstr>Snímek 4</vt:lpstr>
      <vt:lpstr>Snímek 5</vt:lpstr>
      <vt:lpstr>Snímek 6</vt:lpstr>
      <vt:lpstr>Snímek 7</vt:lpstr>
      <vt:lpstr>Snímek 8</vt:lpstr>
      <vt:lpstr> </vt:lpstr>
      <vt:lpstr>Snímek 10</vt:lpstr>
      <vt:lpstr>Snímek 11</vt:lpstr>
      <vt:lpstr>Snímek 12</vt:lpstr>
      <vt:lpstr>Snímek 13</vt:lpstr>
      <vt:lpstr>Snímek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Výběr zaměstnanců </dc:title>
  <dc:creator>Rachota</dc:creator>
  <cp:lastModifiedBy>Rachota</cp:lastModifiedBy>
  <cp:revision>18</cp:revision>
  <dcterms:created xsi:type="dcterms:W3CDTF">2014-03-09T08:02:05Z</dcterms:created>
  <dcterms:modified xsi:type="dcterms:W3CDTF">2014-05-19T19:05:28Z</dcterms:modified>
</cp:coreProperties>
</file>