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66" r:id="rId2"/>
    <p:sldId id="265" r:id="rId3"/>
    <p:sldId id="269" r:id="rId4"/>
    <p:sldId id="258" r:id="rId5"/>
    <p:sldId id="259" r:id="rId6"/>
    <p:sldId id="260" r:id="rId7"/>
    <p:sldId id="261" r:id="rId8"/>
    <p:sldId id="267" r:id="rId9"/>
    <p:sldId id="268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4" d="100"/>
          <a:sy n="84" d="100"/>
        </p:scale>
        <p:origin x="-420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900671-1328-4B35-9ECB-4931F39AFABA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65A4C2-35E8-4F25-B568-F2CA14778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DA3CE1-E68A-4987-A531-A1FD7C41F36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063E03A-67FC-445B-9DF9-1A67DD3E5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amservis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11760" y="2060848"/>
          <a:ext cx="6264870" cy="4575540"/>
        </p:xfrm>
        <a:graphic>
          <a:graphicData uri="http://schemas.openxmlformats.org/drawingml/2006/table">
            <a:tbl>
              <a:tblPr/>
              <a:tblGrid>
                <a:gridCol w="2303108"/>
                <a:gridCol w="3961762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VY_62_INOVACE_01.02.02 – Nástup zaměstnance do pracovního poměru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 doklady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643314"/>
            <a:ext cx="6172200" cy="1375248"/>
          </a:xfrm>
        </p:spPr>
        <p:txBody>
          <a:bodyPr>
            <a:normAutofit fontScale="90000"/>
          </a:bodyPr>
          <a:lstStyle/>
          <a:p>
            <a:r>
              <a:rPr lang="cs-CZ" smtClean="0"/>
              <a:t>2. Nástup </a:t>
            </a:r>
            <a:r>
              <a:rPr lang="cs-CZ" dirty="0" smtClean="0"/>
              <a:t>zaměstnance </a:t>
            </a:r>
            <a:br>
              <a:rPr lang="cs-CZ" dirty="0" smtClean="0"/>
            </a:br>
            <a:r>
              <a:rPr lang="cs-CZ" dirty="0" smtClean="0"/>
              <a:t>do pracovního poměru - doklady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nabízí přehled dokladů, které bude muset nový zaměstnanec předložit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při nástupu do pracovního poměru.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Doklady potřebné při nástupu do nového zaměstnání:</a:t>
            </a:r>
          </a:p>
          <a:p>
            <a:pPr>
              <a:buNone/>
            </a:pPr>
            <a:endParaRPr lang="cs-CZ" dirty="0"/>
          </a:p>
          <a:p>
            <a:pPr lvl="0"/>
            <a:r>
              <a:rPr lang="cs-CZ" b="1" dirty="0" smtClean="0"/>
              <a:t>osobní </a:t>
            </a:r>
            <a:r>
              <a:rPr lang="cs-CZ" b="1" dirty="0"/>
              <a:t>doklady, </a:t>
            </a:r>
            <a:r>
              <a:rPr lang="cs-CZ" dirty="0"/>
              <a:t> tj. platný občanský průkaz, u cizinců pas </a:t>
            </a:r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b="1" dirty="0" smtClean="0"/>
              <a:t>doklady </a:t>
            </a:r>
            <a:r>
              <a:rPr lang="cs-CZ" b="1" dirty="0"/>
              <a:t>o dosaženém vzdělání</a:t>
            </a:r>
            <a:r>
              <a:rPr lang="cs-CZ" dirty="0"/>
              <a:t> </a:t>
            </a:r>
            <a:r>
              <a:rPr lang="cs-CZ" dirty="0" smtClean="0"/>
              <a:t>– originály </a:t>
            </a:r>
            <a:r>
              <a:rPr lang="cs-CZ" dirty="0"/>
              <a:t>dokladů včetně osvědčení z odborných kurzů, přičemž </a:t>
            </a:r>
            <a:r>
              <a:rPr lang="cs-CZ" dirty="0" smtClean="0"/>
              <a:t>zaměstnavatel si </a:t>
            </a:r>
            <a:r>
              <a:rPr lang="cs-CZ" dirty="0"/>
              <a:t>zhotoví a ukládá fotokopie dokladů do osobního spisu </a:t>
            </a:r>
            <a:r>
              <a:rPr lang="cs-CZ" dirty="0" smtClean="0"/>
              <a:t>zaměstnance, </a:t>
            </a:r>
            <a:r>
              <a:rPr lang="cs-CZ" dirty="0"/>
              <a:t>jedná se např. o výuční list, maturitní vysvědčení, diplom, osvědčení o jazykových zkouškách, je-li požadováno řidičské oprávnění, pak i řidičský průkaz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85794"/>
            <a:ext cx="7467600" cy="5688158"/>
          </a:xfrm>
        </p:spPr>
        <p:txBody>
          <a:bodyPr>
            <a:normAutofit/>
          </a:bodyPr>
          <a:lstStyle/>
          <a:p>
            <a:pPr lvl="0"/>
            <a:r>
              <a:rPr lang="cs-CZ" b="1" dirty="0" smtClean="0"/>
              <a:t>zápočtový </a:t>
            </a:r>
            <a:r>
              <a:rPr lang="cs-CZ" b="1" dirty="0"/>
              <a:t>list</a:t>
            </a:r>
            <a:r>
              <a:rPr lang="cs-CZ" dirty="0"/>
              <a:t> od předchozího </a:t>
            </a:r>
            <a:r>
              <a:rPr lang="cs-CZ" dirty="0" smtClean="0"/>
              <a:t>zaměstnavatele </a:t>
            </a:r>
            <a:r>
              <a:rPr lang="cs-CZ" dirty="0"/>
              <a:t>(zde se uvádí doba trvání pracovního poměru, doba poskytování nemocenských dávek, srážky, čistý průměrný výdělek, expoziční doba u povolání, kde je to třeba např. zdravotnictví</a:t>
            </a:r>
            <a:r>
              <a:rPr lang="cs-CZ" dirty="0" smtClean="0"/>
              <a:t>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u </a:t>
            </a:r>
            <a:r>
              <a:rPr lang="cs-CZ" dirty="0"/>
              <a:t>zaměstnanců, kteří nebyli v pracovním poměru a pracovali jako OSVČ, nahrazuje zápočtový list potvrzení vydané příslušnou </a:t>
            </a:r>
            <a:r>
              <a:rPr lang="cs-CZ" dirty="0" smtClean="0"/>
              <a:t>OSSZ</a:t>
            </a:r>
          </a:p>
          <a:p>
            <a:pPr lvl="0"/>
            <a:endParaRPr lang="cs-CZ" dirty="0"/>
          </a:p>
          <a:p>
            <a:pPr lvl="0"/>
            <a:r>
              <a:rPr lang="cs-CZ" b="1" dirty="0" smtClean="0"/>
              <a:t>pracovní </a:t>
            </a:r>
            <a:r>
              <a:rPr lang="cs-CZ" b="1" dirty="0"/>
              <a:t>posudek</a:t>
            </a:r>
            <a:r>
              <a:rPr lang="cs-CZ" dirty="0"/>
              <a:t> – pokud je předkládán (není povinností předchozího </a:t>
            </a:r>
            <a:r>
              <a:rPr lang="cs-CZ" dirty="0" smtClean="0"/>
              <a:t>zaměstnavatele, </a:t>
            </a:r>
            <a:r>
              <a:rPr lang="cs-CZ" dirty="0"/>
              <a:t>pouze pokud si jej </a:t>
            </a:r>
            <a:r>
              <a:rPr lang="cs-CZ" dirty="0" smtClean="0"/>
              <a:t>zaměstnanec vyžádá)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785794"/>
            <a:ext cx="7467600" cy="4873752"/>
          </a:xfrm>
        </p:spPr>
        <p:txBody>
          <a:bodyPr>
            <a:normAutofit/>
          </a:bodyPr>
          <a:lstStyle/>
          <a:p>
            <a:r>
              <a:rPr lang="cs-CZ" b="1" dirty="0" smtClean="0"/>
              <a:t>personální reference</a:t>
            </a:r>
            <a:r>
              <a:rPr lang="cs-CZ" dirty="0" smtClean="0"/>
              <a:t> – pokud je zaměstnanec předkládá (doporučují se 2-3)</a:t>
            </a:r>
          </a:p>
          <a:p>
            <a:endParaRPr lang="cs-CZ" dirty="0" smtClean="0"/>
          </a:p>
          <a:p>
            <a:pPr lvl="0"/>
            <a:r>
              <a:rPr lang="cs-CZ" b="1" dirty="0" smtClean="0"/>
              <a:t>posudek </a:t>
            </a:r>
            <a:r>
              <a:rPr lang="cs-CZ" b="1" dirty="0"/>
              <a:t>o zdravotním stavu</a:t>
            </a:r>
            <a:r>
              <a:rPr lang="cs-CZ" dirty="0"/>
              <a:t> – lékařský posudek s ohledem na budoucí vykonávanou činnost je povinností a </a:t>
            </a:r>
            <a:r>
              <a:rPr lang="cs-CZ" dirty="0" smtClean="0"/>
              <a:t>zaměstnavatel zaměstnance </a:t>
            </a:r>
            <a:r>
              <a:rPr lang="cs-CZ" dirty="0"/>
              <a:t>na prohlídku vyšle před nástupem, u některých činností, kde </a:t>
            </a:r>
            <a:r>
              <a:rPr lang="cs-CZ" dirty="0" smtClean="0"/>
              <a:t>zaměstnavatel </a:t>
            </a:r>
            <a:r>
              <a:rPr lang="cs-CZ" dirty="0"/>
              <a:t>potřebuje zjistit osobnostní předpoklady pro výkon dané činnosti , absolvuje </a:t>
            </a:r>
            <a:r>
              <a:rPr lang="cs-CZ" dirty="0" smtClean="0"/>
              <a:t>zaměstnanec </a:t>
            </a:r>
            <a:r>
              <a:rPr lang="cs-CZ" dirty="0"/>
              <a:t>i psychologické testy ještě před rozhodnutím o jeho výběru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/>
          </a:bodyPr>
          <a:lstStyle/>
          <a:p>
            <a:r>
              <a:rPr lang="cs-CZ" b="1" dirty="0" smtClean="0"/>
              <a:t>příslušnost k dané zdravotní pojišťovně</a:t>
            </a:r>
            <a:r>
              <a:rPr lang="cs-CZ" dirty="0" smtClean="0"/>
              <a:t> (zpravidla pouze nahlásí, může doložit průkazkou)</a:t>
            </a:r>
          </a:p>
          <a:p>
            <a:endParaRPr lang="cs-CZ" dirty="0" smtClean="0"/>
          </a:p>
          <a:p>
            <a:pPr lvl="0"/>
            <a:r>
              <a:rPr lang="cs-CZ" dirty="0" smtClean="0"/>
              <a:t>pro výkon </a:t>
            </a:r>
            <a:r>
              <a:rPr lang="cs-CZ" b="1" dirty="0" smtClean="0"/>
              <a:t>srážek</a:t>
            </a:r>
            <a:r>
              <a:rPr lang="cs-CZ" dirty="0" smtClean="0"/>
              <a:t>, mají-li být prováděny, předkládá zaměstnanec originál rozhodnutí – jedná se např. o soudem stanovené alimenty, srážky při výkonu exekuce apod.</a:t>
            </a:r>
          </a:p>
          <a:p>
            <a:pPr lvl="0"/>
            <a:endParaRPr lang="cs-CZ" dirty="0" smtClean="0"/>
          </a:p>
          <a:p>
            <a:pPr lvl="0"/>
            <a:r>
              <a:rPr lang="cs-CZ" b="1" dirty="0" smtClean="0"/>
              <a:t>u pracujících důchodců</a:t>
            </a:r>
            <a:r>
              <a:rPr lang="cs-CZ" dirty="0" smtClean="0"/>
              <a:t> se předkládá originál dokladu o přiznání starobního, invalidního důchodu, přičemž do osobního spisu zaměstnance se založí fotokopie dokladu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28670"/>
            <a:ext cx="7467600" cy="5545282"/>
          </a:xfrm>
        </p:spPr>
        <p:txBody>
          <a:bodyPr>
            <a:normAutofit/>
          </a:bodyPr>
          <a:lstStyle/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pokud je zaměstnanec </a:t>
            </a:r>
            <a:r>
              <a:rPr lang="cs-CZ" b="1" dirty="0" smtClean="0"/>
              <a:t>zdravotně postižený</a:t>
            </a:r>
            <a:r>
              <a:rPr lang="cs-CZ" dirty="0" smtClean="0"/>
              <a:t>, rovněž dokládá stupeň svého postižení (zde tento doklad poslouží nejen ve vztahu ke konkrétnímu zaměstnanci, ale také pro plnění povinného podílu zaměstnanců se zdravotním postižením)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u zaměstnanců</a:t>
            </a:r>
            <a:r>
              <a:rPr lang="cs-CZ" b="1" dirty="0" smtClean="0"/>
              <a:t> – cizinců</a:t>
            </a:r>
            <a:r>
              <a:rPr lang="cs-CZ" dirty="0" smtClean="0"/>
              <a:t> je nutné povolení k pobytu (je platné na dobu 1 roku)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/>
          <a:lstStyle/>
          <a:p>
            <a:pPr lvl="0"/>
            <a:r>
              <a:rPr lang="cs-CZ" dirty="0" smtClean="0"/>
              <a:t>pokud mají být zaměstnanci prováděny </a:t>
            </a:r>
            <a:r>
              <a:rPr lang="cs-CZ" b="1" dirty="0" smtClean="0"/>
              <a:t>slevy v souvislosti s daní z příjmu</a:t>
            </a:r>
            <a:r>
              <a:rPr lang="cs-CZ" dirty="0" smtClean="0"/>
              <a:t>, je nutné doložit např. nezaopatřenost dětí (rodný list, potvrzení o studiu..)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pokud přichází zaměstnanec </a:t>
            </a:r>
            <a:r>
              <a:rPr lang="cs-CZ" b="1" dirty="0" smtClean="0"/>
              <a:t>z evidence na ÚP</a:t>
            </a:r>
            <a:r>
              <a:rPr lang="cs-CZ" dirty="0" smtClean="0"/>
              <a:t>, dokládá potvrzením Úřadu práce</a:t>
            </a:r>
          </a:p>
          <a:p>
            <a:pPr lvl="0"/>
            <a:endParaRPr lang="cs-CZ" dirty="0" smtClean="0"/>
          </a:p>
          <a:p>
            <a:r>
              <a:rPr lang="cs-CZ" dirty="0" smtClean="0"/>
              <a:t>pokud by nebyl zaměstnanec některý z dokladů schopen doložit, např. zápočtový list z důvodu zániku předchozího zaměstnavatele, doloží místopřísežným prohlášením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1000108"/>
            <a:ext cx="7467600" cy="4873752"/>
          </a:xfrm>
        </p:spPr>
        <p:txBody>
          <a:bodyPr/>
          <a:lstStyle/>
          <a:p>
            <a:pPr>
              <a:buNone/>
            </a:pPr>
            <a:r>
              <a:rPr lang="cs-CZ" b="1" dirty="0"/>
              <a:t>Použité zdroje:</a:t>
            </a:r>
            <a:endParaRPr lang="cs-CZ" dirty="0"/>
          </a:p>
          <a:p>
            <a:r>
              <a:rPr lang="cs-CZ" dirty="0" smtClean="0"/>
              <a:t>vlastní </a:t>
            </a:r>
            <a:r>
              <a:rPr lang="cs-CZ" dirty="0"/>
              <a:t>poznámky z odborné stáže u zaměstnavatele</a:t>
            </a:r>
          </a:p>
          <a:p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pamservis.cz</a:t>
            </a:r>
            <a:r>
              <a:rPr lang="cs-CZ" dirty="0" smtClean="0"/>
              <a:t>  </a:t>
            </a:r>
            <a:r>
              <a:rPr lang="cs-CZ" dirty="0"/>
              <a:t>Ing. Růžena Klímová – Co požadovat od zaměstnance při jeho nástupu, zdroj: </a:t>
            </a:r>
            <a:r>
              <a:rPr lang="cs-CZ" dirty="0" err="1"/>
              <a:t>Verlag</a:t>
            </a:r>
            <a:r>
              <a:rPr lang="cs-CZ" dirty="0"/>
              <a:t> </a:t>
            </a:r>
            <a:r>
              <a:rPr lang="cs-CZ" dirty="0" err="1"/>
              <a:t>Dashöfer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258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2. Nástup zaměstnance  do pracovního poměru - doklady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Rachota</dc:creator>
  <cp:lastModifiedBy>Rachota</cp:lastModifiedBy>
  <cp:revision>10</cp:revision>
  <dcterms:created xsi:type="dcterms:W3CDTF">2014-03-09T08:38:00Z</dcterms:created>
  <dcterms:modified xsi:type="dcterms:W3CDTF">2014-05-19T19:02:53Z</dcterms:modified>
</cp:coreProperties>
</file>