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7" r:id="rId3"/>
    <p:sldId id="280" r:id="rId4"/>
    <p:sldId id="258" r:id="rId5"/>
    <p:sldId id="259" r:id="rId6"/>
    <p:sldId id="278" r:id="rId7"/>
    <p:sldId id="268" r:id="rId8"/>
    <p:sldId id="260" r:id="rId9"/>
    <p:sldId id="261" r:id="rId10"/>
    <p:sldId id="269" r:id="rId11"/>
    <p:sldId id="270" r:id="rId12"/>
    <p:sldId id="262" r:id="rId13"/>
    <p:sldId id="263" r:id="rId14"/>
    <p:sldId id="271" r:id="rId15"/>
    <p:sldId id="272" r:id="rId16"/>
    <p:sldId id="273" r:id="rId17"/>
    <p:sldId id="279" r:id="rId18"/>
    <p:sldId id="264" r:id="rId19"/>
    <p:sldId id="274" r:id="rId20"/>
    <p:sldId id="275" r:id="rId21"/>
    <p:sldId id="265" r:id="rId22"/>
    <p:sldId id="276" r:id="rId23"/>
    <p:sldId id="277" r:id="rId24"/>
    <p:sldId id="266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294" autoAdjust="0"/>
    <p:restoredTop sz="83710" autoAdjust="0"/>
  </p:normalViewPr>
  <p:slideViewPr>
    <p:cSldViewPr>
      <p:cViewPr>
        <p:scale>
          <a:sx n="82" d="100"/>
          <a:sy n="82" d="100"/>
        </p:scale>
        <p:origin x="-492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1F304F6-B3C5-46EC-9FC9-9607FFC2E6A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0778413-A34F-4948-9605-A258B7595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business.center.cz/business/sablony/soubor.aspx?id=433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mservis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57554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VY_62_INOVACE_01.02.03 -  Nástup zaměstnance do pracovního poměru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 činnosti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duben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3. Nástup zaměstnance </a:t>
            </a:r>
            <a:br>
              <a:rPr lang="cs-CZ" dirty="0" smtClean="0"/>
            </a:br>
            <a:r>
              <a:rPr lang="cs-CZ" dirty="0" smtClean="0"/>
              <a:t>do pracovního poměru – úkony a činnosti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této části jsou rozebrány jednotlivé činnosti, které budou muset proběhnout při nástupu zaměstnance do práce.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571744"/>
            <a:ext cx="7467600" cy="3902208"/>
          </a:xfrm>
        </p:spPr>
        <p:txBody>
          <a:bodyPr/>
          <a:lstStyle/>
          <a:p>
            <a:r>
              <a:rPr lang="cs-CZ" dirty="0" smtClean="0"/>
              <a:t>V den, který byl dohodnut se zaměstnavatelem jako den nástupu, bude muset nově nastupující zaměstnanec  vykonat řadu úkonů a činností, potřebných k zahájení pracovní činnosti u zaměstnavatele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   Úkony, které bude muset nově nastupující zaměstnanec vykonat: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b="1" dirty="0" smtClean="0"/>
              <a:t>Lékařská prohlídka</a:t>
            </a:r>
            <a:r>
              <a:rPr lang="cs-CZ" dirty="0" smtClean="0"/>
              <a:t> - jedná se o tzv. vstupní lékařskou prohlídku, kdy lékař (zpravidla tzv. závodní) posoudí, zda je zaměstnanec schopen vzhledem ke svému zdravotnímu stavu vykonávat práci, na kterou je přijímán – za tuto prohlídku se platí, zaměstnavatel částku proplatí (v případě, že by zaměstnanec pracovní  poměr  sám ukončil, bude zaměstnavatel požadovat částku za prohlídku zpět)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tyto prohlídky jsou zvlášť důležité tam, kde se vyžaduje zdravotní průkaz – např. ve zdravotnictví nebo při styku s potravinami, popř. tam, kde se jedná o provozy s rizikem vzniku alergií (</a:t>
            </a:r>
            <a:r>
              <a:rPr lang="cs-CZ" i="1" dirty="0" smtClean="0"/>
              <a:t>ukázka)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ecirates\Desktop\Clipboard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980728"/>
            <a:ext cx="4249419" cy="3312368"/>
          </a:xfrm>
          <a:prstGeom prst="rect">
            <a:avLst/>
          </a:prstGeom>
          <a:noFill/>
        </p:spPr>
      </p:pic>
      <p:pic>
        <p:nvPicPr>
          <p:cNvPr id="6" name="Picture 3" descr="C:\Users\Pecirates\Desktop\Clipboard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80728"/>
            <a:ext cx="3646165" cy="4829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ecirates\Desktop\Clipboard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268760"/>
            <a:ext cx="3566542" cy="4276116"/>
          </a:xfrm>
          <a:prstGeom prst="rect">
            <a:avLst/>
          </a:prstGeom>
          <a:noFill/>
        </p:spPr>
      </p:pic>
      <p:pic>
        <p:nvPicPr>
          <p:cNvPr id="7" name="Picture 3" descr="C:\Users\Pecirates\Desktop\Clipboard0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124744"/>
            <a:ext cx="3825677" cy="43801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928670"/>
            <a:ext cx="7467600" cy="5500726"/>
          </a:xfrm>
        </p:spPr>
        <p:txBody>
          <a:bodyPr>
            <a:normAutofit fontScale="92500"/>
          </a:bodyPr>
          <a:lstStyle/>
          <a:p>
            <a:pPr lvl="0"/>
            <a:r>
              <a:rPr lang="cs-CZ" b="1" dirty="0" smtClean="0"/>
              <a:t>Bezpečnost  práce</a:t>
            </a:r>
            <a:r>
              <a:rPr lang="cs-CZ" dirty="0" smtClean="0"/>
              <a:t> – nově nastupující zaměstnanec je seznámen s bezpečnostními  předpisy ve firmě, s konkrétními předpisy pro jeho budoucí pracoviště a s nebezpečími a riziky, která se mohou na pracovišti vyskytovat</a:t>
            </a:r>
          </a:p>
          <a:p>
            <a:pPr lvl="0"/>
            <a:r>
              <a:rPr lang="cs-CZ" dirty="0" smtClean="0"/>
              <a:t>zaměstnanec je poučen o používání ochranných pracovních pomůcek s ohledem na vykonávanou práci a pracoviště (např. chrániče sluchu, pracovní rukavice, přilba..)</a:t>
            </a:r>
          </a:p>
          <a:p>
            <a:pPr lvl="0"/>
            <a:r>
              <a:rPr lang="cs-CZ" dirty="0" smtClean="0"/>
              <a:t>zaměstnanec je seznámen s požárním nebezpečím (zákaz kouření na pracovišti a manipulace s ohněm)</a:t>
            </a:r>
          </a:p>
          <a:p>
            <a:pPr lvl="0"/>
            <a:r>
              <a:rPr lang="cs-CZ" dirty="0" smtClean="0"/>
              <a:t>zaměstnanec je seznámen s únikovými cestami</a:t>
            </a:r>
          </a:p>
          <a:p>
            <a:pPr lvl="0"/>
            <a:r>
              <a:rPr lang="cs-CZ" dirty="0" smtClean="0"/>
              <a:t>zaměstnanci je vystavena  karta bezpečnosti práce, na kterou se vstupní i následná školení v této oblasti zaznamenají, zaměstnanec ji podepisuje (</a:t>
            </a:r>
            <a:r>
              <a:rPr lang="cs-CZ" i="1" dirty="0" smtClean="0"/>
              <a:t>ukázka)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7467600" cy="5188092"/>
          </a:xfrm>
        </p:spPr>
        <p:txBody>
          <a:bodyPr/>
          <a:lstStyle/>
          <a:p>
            <a:pPr lvl="0"/>
            <a:endParaRPr lang="cs-CZ" b="1" dirty="0" smtClean="0"/>
          </a:p>
          <a:p>
            <a:r>
              <a:rPr lang="cs-CZ" b="1" dirty="0" smtClean="0"/>
              <a:t>Zaškolování</a:t>
            </a:r>
            <a:r>
              <a:rPr lang="cs-CZ" dirty="0" smtClean="0"/>
              <a:t>  - zaměstnanec je seznámen s harmonogramem zaškolování – jedná se o „časový rozpis“ zvládnutí jednotlivých činností, které bude muset nově nastupující zaměstnanec zvládnout – průběh zaškolování následně hodnotí nadřízený zaměstnanec(</a:t>
            </a:r>
            <a:r>
              <a:rPr lang="cs-CZ" i="1" dirty="0" smtClean="0"/>
              <a:t>ukázka)</a:t>
            </a:r>
            <a:endParaRPr lang="cs-CZ" dirty="0" smtClean="0"/>
          </a:p>
          <a:p>
            <a:pPr lvl="0"/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60648"/>
            <a:ext cx="5301382" cy="630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Administrator\Dokumenty\Scan000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14290"/>
            <a:ext cx="4786346" cy="6643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>
            <a:normAutofit lnSpcReduction="10000"/>
          </a:bodyPr>
          <a:lstStyle/>
          <a:p>
            <a:pPr lvl="0">
              <a:buNone/>
            </a:pPr>
            <a:r>
              <a:rPr lang="cs-CZ" dirty="0" smtClean="0"/>
              <a:t>Zaměstnanec je seznámen personalistou se</a:t>
            </a:r>
          </a:p>
          <a:p>
            <a:pPr lvl="0">
              <a:buNone/>
            </a:pPr>
            <a:r>
              <a:rPr lang="cs-CZ" b="1" dirty="0" smtClean="0"/>
              <a:t>základními pravidly</a:t>
            </a:r>
            <a:r>
              <a:rPr lang="cs-CZ" dirty="0" smtClean="0"/>
              <a:t> ve firmě, kterými jsou</a:t>
            </a:r>
          </a:p>
          <a:p>
            <a:pPr lvl="0">
              <a:buNone/>
            </a:pPr>
            <a:r>
              <a:rPr lang="cs-CZ" dirty="0" smtClean="0"/>
              <a:t>např.: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způsob výplaty mzdy (většina firem vyplácí na účet zaměstnance)</a:t>
            </a:r>
          </a:p>
          <a:p>
            <a:pPr lvl="0"/>
            <a:r>
              <a:rPr lang="cs-CZ" dirty="0" smtClean="0"/>
              <a:t>evidence pracovní doby a uvolňování z práce např. k lékaři (pravidla jsou stanovena buď v kolektivní  smlouvě nebo vnitřním  předpisu)</a:t>
            </a:r>
          </a:p>
          <a:p>
            <a:pPr lvl="0"/>
            <a:r>
              <a:rPr lang="cs-CZ" dirty="0" smtClean="0"/>
              <a:t>stravování na pracovišti</a:t>
            </a:r>
          </a:p>
          <a:p>
            <a:pPr lvl="0"/>
            <a:r>
              <a:rPr lang="cs-CZ" dirty="0" smtClean="0"/>
              <a:t>pokud bude zaměstnanec používat tzv. služební vozidlo, je s ním uzavřena smlouva a dohodnut způsob evidence ujetých km a způsob vyúčtování</a:t>
            </a:r>
          </a:p>
          <a:p>
            <a:pPr lvl="0"/>
            <a:r>
              <a:rPr lang="cs-CZ" dirty="0" smtClean="0"/>
              <a:t>kolektivní  smlouva, je-li ve firmě uzavřena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b="1" dirty="0" smtClean="0"/>
              <a:t>   Doklady ve mzdové účtárně</a:t>
            </a:r>
            <a:r>
              <a:rPr lang="cs-CZ" dirty="0" smtClean="0"/>
              <a:t> – při nástupu obdrží zaměstnanec: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pracovní smlouvu, popř. jmenovací dekret u tzv. vedoucích funkcí (pracovní smlouva musí mít povinné náležitosti – tj. druh vykonávané práce, místo výkonu práce a den nástupu do práce, ostatní jsou na zvážení zaměstnavatele)</a:t>
            </a:r>
            <a:r>
              <a:rPr lang="cs-CZ" i="1" dirty="0" smtClean="0"/>
              <a:t> ukázka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dministrator\Dokumenty\Scan001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1" y="0"/>
            <a:ext cx="5643602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Administrator\Dokumenty\Scan0014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9" y="214290"/>
            <a:ext cx="5000660" cy="64294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Administrator\Dokumenty\Scan001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5" y="285728"/>
            <a:ext cx="4857784" cy="63579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7467600" cy="5188092"/>
          </a:xfrm>
        </p:spPr>
        <p:txBody>
          <a:bodyPr>
            <a:normAutofit fontScale="92500" lnSpcReduction="10000"/>
          </a:bodyPr>
          <a:lstStyle/>
          <a:p>
            <a:pPr lvl="0">
              <a:buNone/>
            </a:pPr>
            <a:r>
              <a:rPr lang="cs-CZ" dirty="0" smtClean="0"/>
              <a:t>Je-li to s ohledem na vykonávanou práci nutné, podepíše: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tzv. konkurenční doložku (omezení výkonu práce u jiných firem)</a:t>
            </a:r>
          </a:p>
          <a:p>
            <a:pPr lvl="0"/>
            <a:r>
              <a:rPr lang="cs-CZ" dirty="0" smtClean="0"/>
              <a:t>souhlas s vysíláním na pracovní cesty</a:t>
            </a:r>
          </a:p>
          <a:p>
            <a:pPr lvl="0"/>
            <a:r>
              <a:rPr lang="cs-CZ" dirty="0" smtClean="0"/>
              <a:t>závazek mlčenlivosti (jedná se o skutečnosti, se kterými přijde zaměstnanec do styku při výkonu        práce a které jsou předmětem obchodního tajemství firmy)</a:t>
            </a:r>
          </a:p>
          <a:p>
            <a:pPr lvl="0"/>
            <a:r>
              <a:rPr lang="cs-CZ" dirty="0" smtClean="0"/>
              <a:t>dohodu o rozsahu pracovní pohotovosti (zaměstnanec je připraven k výkonu práce buď na pracovišti  nebo doma např. při očekávané vykládce vagonu apod.)</a:t>
            </a:r>
          </a:p>
          <a:p>
            <a:pPr lvl="0"/>
            <a:r>
              <a:rPr lang="cs-CZ" dirty="0" smtClean="0"/>
              <a:t>dohodu o práci přesčas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Dále obdrží:</a:t>
            </a:r>
          </a:p>
          <a:p>
            <a:pPr lvl="0"/>
            <a:r>
              <a:rPr lang="cs-CZ" dirty="0" smtClean="0"/>
              <a:t>pracovní náplň (popis toho, co bude zaměstnanec vykonávat,  s uvedenou zodpovědností, povinnostmi a pravomocemi..)</a:t>
            </a:r>
            <a:r>
              <a:rPr lang="cs-CZ" i="1" dirty="0" smtClean="0"/>
              <a:t> ukázka</a:t>
            </a:r>
            <a:endParaRPr lang="cs-CZ" dirty="0" smtClean="0"/>
          </a:p>
          <a:p>
            <a:pPr lvl="0"/>
            <a:r>
              <a:rPr lang="cs-CZ" dirty="0" smtClean="0"/>
              <a:t>mzdový nebo platový výměr (doporučuje se uvádět samostatně mimo pracovní smlouvu, neboť při každé změně mzdy by bylo nutné pracovní smlouvu přepracovat)</a:t>
            </a:r>
            <a:r>
              <a:rPr lang="cs-CZ" i="1" dirty="0" smtClean="0"/>
              <a:t> ukázka</a:t>
            </a:r>
            <a:endParaRPr lang="cs-CZ" dirty="0" smtClean="0"/>
          </a:p>
          <a:p>
            <a:pPr lvl="0"/>
            <a:r>
              <a:rPr lang="cs-CZ" dirty="0" smtClean="0"/>
              <a:t>dohodu o hmotné odpovědnosti (je-li s ní práce spojena – např. u skladníka, přičemž musí být dodržena podmínka o dosažení věku 18 let při podpisu)</a:t>
            </a:r>
          </a:p>
          <a:p>
            <a:pPr lvl="0"/>
            <a:r>
              <a:rPr lang="cs-CZ" dirty="0" smtClean="0"/>
              <a:t>rozpis směn u zaměstnance, který bude pracovat na směny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Administrator\Dokumenty\Scan0009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1" y="214290"/>
            <a:ext cx="4857784" cy="6643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Administrator\Dokumenty\Scan0010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9151" y="214290"/>
            <a:ext cx="4796055" cy="64294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Pro potřebu mzdové účtárny: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vyplní prohlášení poplatníka k dani z příjmu (tzv. růžové prohlášení)</a:t>
            </a:r>
          </a:p>
          <a:p>
            <a:pPr lvl="0">
              <a:buNone/>
            </a:pPr>
            <a:r>
              <a:rPr lang="cs-CZ" dirty="0" smtClean="0"/>
              <a:t>	</a:t>
            </a:r>
            <a:r>
              <a:rPr lang="cs-CZ" i="1" dirty="0" smtClean="0">
                <a:hlinkClick r:id="rId2"/>
              </a:rPr>
              <a:t>http://business.center.</a:t>
            </a:r>
            <a:r>
              <a:rPr lang="cs-CZ" i="1" dirty="0" err="1" smtClean="0">
                <a:hlinkClick r:id="rId2"/>
              </a:rPr>
              <a:t>cz</a:t>
            </a:r>
            <a:r>
              <a:rPr lang="cs-CZ" i="1" dirty="0" smtClean="0">
                <a:hlinkClick r:id="rId2"/>
              </a:rPr>
              <a:t>/business/</a:t>
            </a:r>
            <a:r>
              <a:rPr lang="cs-CZ" i="1" dirty="0" err="1" smtClean="0">
                <a:hlinkClick r:id="rId2"/>
              </a:rPr>
              <a:t>sablony</a:t>
            </a:r>
            <a:r>
              <a:rPr lang="cs-CZ" i="1" dirty="0" smtClean="0">
                <a:hlinkClick r:id="rId2"/>
              </a:rPr>
              <a:t>/soubor.</a:t>
            </a:r>
            <a:r>
              <a:rPr lang="cs-CZ" i="1" dirty="0" err="1" smtClean="0">
                <a:hlinkClick r:id="rId2"/>
              </a:rPr>
              <a:t>aspx</a:t>
            </a:r>
            <a:r>
              <a:rPr lang="cs-CZ" i="1" dirty="0" smtClean="0">
                <a:hlinkClick r:id="rId2"/>
              </a:rPr>
              <a:t>?id=433</a:t>
            </a:r>
            <a:endParaRPr lang="cs-CZ" i="1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odevzdá doklady, související s výpočtem mzdy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vyplní osobní dotazník, který se zakládá spolu s ostatními doklady do tzv. osobního spisu (tyto pak zpravidla uloženy v kartotéce)</a:t>
            </a:r>
            <a:r>
              <a:rPr lang="cs-CZ" i="1" dirty="0" smtClean="0"/>
              <a:t> ukázka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Administrator\Dokumenty\Scan001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9" y="214290"/>
            <a:ext cx="5214974" cy="64294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Administrator\Dokumenty\Scan001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5" y="142852"/>
            <a:ext cx="5143536" cy="65008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r>
              <a:rPr lang="cs-CZ" dirty="0" smtClean="0"/>
              <a:t> vlastní poznámky z odborné stáže </a:t>
            </a:r>
          </a:p>
          <a:p>
            <a:pPr>
              <a:buNone/>
            </a:pPr>
            <a:r>
              <a:rPr lang="cs-CZ" dirty="0" smtClean="0"/>
              <a:t>    u zaměstnavatele</a:t>
            </a:r>
          </a:p>
          <a:p>
            <a:r>
              <a:rPr lang="cs-CZ" dirty="0" smtClean="0"/>
              <a:t>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pamservis.cz</a:t>
            </a:r>
            <a:r>
              <a:rPr lang="cs-CZ" dirty="0" smtClean="0"/>
              <a:t>  JUDr. Libor Hůla – Doklady vyhotovené zaměstnavatelem při nástupu zaměstnance, zdroj: </a:t>
            </a:r>
            <a:r>
              <a:rPr lang="cs-CZ" dirty="0" err="1" smtClean="0"/>
              <a:t>Verlag</a:t>
            </a:r>
            <a:r>
              <a:rPr lang="cs-CZ" dirty="0" smtClean="0"/>
              <a:t> </a:t>
            </a:r>
            <a:r>
              <a:rPr lang="cs-CZ" dirty="0" err="1" smtClean="0"/>
              <a:t>Dashöfer</a:t>
            </a:r>
            <a:endParaRPr lang="cs-CZ" dirty="0" smtClean="0"/>
          </a:p>
          <a:p>
            <a:r>
              <a:rPr lang="cs-CZ" dirty="0" smtClean="0"/>
              <a:t> firemní tiskopisy</a:t>
            </a:r>
          </a:p>
          <a:p>
            <a:r>
              <a:rPr lang="cs-CZ" dirty="0" smtClean="0"/>
              <a:t>http://business.center.</a:t>
            </a:r>
            <a:r>
              <a:rPr lang="cs-CZ" dirty="0" err="1" smtClean="0"/>
              <a:t>cz</a:t>
            </a:r>
            <a:r>
              <a:rPr lang="cs-CZ" dirty="0" smtClean="0"/>
              <a:t>/business/</a:t>
            </a:r>
            <a:r>
              <a:rPr lang="cs-CZ" dirty="0" err="1" smtClean="0"/>
              <a:t>sablony</a:t>
            </a:r>
            <a:r>
              <a:rPr lang="cs-CZ" dirty="0" smtClean="0"/>
              <a:t>/soubor.</a:t>
            </a:r>
            <a:r>
              <a:rPr lang="cs-CZ" dirty="0" err="1" smtClean="0"/>
              <a:t>aspx</a:t>
            </a:r>
            <a:r>
              <a:rPr lang="cs-CZ" dirty="0" smtClean="0"/>
              <a:t>?id=433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108</TotalTime>
  <Words>341</Words>
  <Application>Microsoft Office PowerPoint</Application>
  <PresentationFormat>Předvádění na obrazovce (4:3)</PresentationFormat>
  <Paragraphs>76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Arkýř</vt:lpstr>
      <vt:lpstr>Snímek 1</vt:lpstr>
      <vt:lpstr>3. Nástup zaměstnance  do pracovního poměru – úkony a činnosti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Rachota</dc:creator>
  <cp:lastModifiedBy>Rachota</cp:lastModifiedBy>
  <cp:revision>23</cp:revision>
  <dcterms:created xsi:type="dcterms:W3CDTF">2014-03-09T15:04:51Z</dcterms:created>
  <dcterms:modified xsi:type="dcterms:W3CDTF">2014-05-19T19:00:20Z</dcterms:modified>
</cp:coreProperties>
</file>