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83" r:id="rId2"/>
    <p:sldId id="262" r:id="rId3"/>
    <p:sldId id="285" r:id="rId4"/>
    <p:sldId id="261" r:id="rId5"/>
    <p:sldId id="258" r:id="rId6"/>
    <p:sldId id="259" r:id="rId7"/>
    <p:sldId id="260" r:id="rId8"/>
    <p:sldId id="264" r:id="rId9"/>
    <p:sldId id="265" r:id="rId10"/>
    <p:sldId id="266" r:id="rId11"/>
    <p:sldId id="268" r:id="rId12"/>
    <p:sldId id="269" r:id="rId13"/>
    <p:sldId id="284" r:id="rId14"/>
    <p:sldId id="270" r:id="rId15"/>
    <p:sldId id="271" r:id="rId16"/>
    <p:sldId id="272" r:id="rId17"/>
    <p:sldId id="273" r:id="rId18"/>
    <p:sldId id="275" r:id="rId19"/>
    <p:sldId id="276" r:id="rId20"/>
    <p:sldId id="277" r:id="rId21"/>
    <p:sldId id="278" r:id="rId22"/>
    <p:sldId id="279" r:id="rId23"/>
    <p:sldId id="281" r:id="rId24"/>
    <p:sldId id="280" r:id="rId2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83" d="100"/>
          <a:sy n="83" d="100"/>
        </p:scale>
        <p:origin x="-450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200405DF-1033-495E-9ED8-EA49C4435EE8}" type="datetimeFigureOut">
              <a:rPr lang="cs-CZ" smtClean="0"/>
              <a:pPr/>
              <a:t>19.5.2014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2B0B3785-345F-477A-B2B8-CBCC772187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200405DF-1033-495E-9ED8-EA49C4435EE8}" type="datetimeFigureOut">
              <a:rPr lang="cs-CZ" smtClean="0"/>
              <a:pPr/>
              <a:t>19.5.2014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B0B3785-345F-477A-B2B8-CBCC7721870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200405DF-1033-495E-9ED8-EA49C4435EE8}" type="datetimeFigureOut">
              <a:rPr lang="cs-CZ" smtClean="0"/>
              <a:pPr/>
              <a:t>19.5.2014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2B0B3785-345F-477A-B2B8-CBCC772187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0405DF-1033-495E-9ED8-EA49C4435EE8}" type="datetimeFigureOut">
              <a:rPr lang="cs-CZ" smtClean="0"/>
              <a:pPr/>
              <a:t>19.5.2014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0B3785-345F-477A-B2B8-CBCC7721870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0405DF-1033-495E-9ED8-EA49C4435EE8}" type="datetimeFigureOut">
              <a:rPr lang="cs-CZ" smtClean="0"/>
              <a:pPr/>
              <a:t>19.5.2014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0B3785-345F-477A-B2B8-CBCC7721870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200405DF-1033-495E-9ED8-EA49C4435EE8}" type="datetimeFigureOut">
              <a:rPr lang="cs-CZ" smtClean="0"/>
              <a:pPr/>
              <a:t>19.5.2014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B0B3785-345F-477A-B2B8-CBCC7721870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0405DF-1033-495E-9ED8-EA49C4435EE8}" type="datetimeFigureOut">
              <a:rPr lang="cs-CZ" smtClean="0"/>
              <a:pPr/>
              <a:t>19.5.2014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0B3785-345F-477A-B2B8-CBCC772187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200405DF-1033-495E-9ED8-EA49C4435EE8}" type="datetimeFigureOut">
              <a:rPr lang="cs-CZ" smtClean="0"/>
              <a:pPr/>
              <a:t>19.5.2014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B0B3785-345F-477A-B2B8-CBCC7721870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200405DF-1033-495E-9ED8-EA49C4435EE8}" type="datetimeFigureOut">
              <a:rPr lang="cs-CZ" smtClean="0"/>
              <a:pPr/>
              <a:t>19.5.2014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B0B3785-345F-477A-B2B8-CBCC7721870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0405DF-1033-495E-9ED8-EA49C4435EE8}" type="datetimeFigureOut">
              <a:rPr lang="cs-CZ" smtClean="0"/>
              <a:pPr/>
              <a:t>19.5.2014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0B3785-345F-477A-B2B8-CBCC772187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0405DF-1033-495E-9ED8-EA49C4435EE8}" type="datetimeFigureOut">
              <a:rPr lang="cs-CZ" smtClean="0"/>
              <a:pPr/>
              <a:t>19.5.2014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0B3785-345F-477A-B2B8-CBCC772187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200405DF-1033-495E-9ED8-EA49C4435EE8}" type="datetimeFigureOut">
              <a:rPr lang="cs-CZ" smtClean="0"/>
              <a:pPr/>
              <a:t>19.5.2014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2B0B3785-345F-477A-B2B8-CBCC7721870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podnikatel.cz/zakony/zakon-c-262-2006-sb-zakonik-prace/uplne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11760" y="260648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2483768" y="1916832"/>
          <a:ext cx="6337622" cy="4575540"/>
        </p:xfrm>
        <a:graphic>
          <a:graphicData uri="http://schemas.openxmlformats.org/drawingml/2006/table">
            <a:tbl>
              <a:tblPr/>
              <a:tblGrid>
                <a:gridCol w="2329853"/>
                <a:gridCol w="4007769"/>
              </a:tblGrid>
              <a:tr h="647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CZ.1.07/1.5.00/34.0873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VY_62_INOVACE_01.02.04 – Pracovní doba, přestávky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 práci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Ing. Eva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Rachotová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Pracovní poměr, mzda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Třetí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Listopad 2013 – duben 2014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je určen pro  výuku tematického celku  mzda a pracovní poměr včetně výpočtů jednotlivých složek mzdy.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obsahuje jak teoretickou část, tak i příklady k procvičování.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286000" y="4071942"/>
            <a:ext cx="6172200" cy="94662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 </a:t>
            </a:r>
            <a:br>
              <a:rPr lang="cs-CZ" dirty="0" smtClean="0"/>
            </a:br>
            <a:r>
              <a:rPr lang="cs-CZ" dirty="0" smtClean="0"/>
              <a:t> 4. Pracovní doba, přestávky</a:t>
            </a:r>
            <a:br>
              <a:rPr lang="cs-CZ" dirty="0" smtClean="0"/>
            </a:br>
            <a:r>
              <a:rPr lang="cs-CZ" dirty="0" smtClean="0"/>
              <a:t> v práci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Tento materiál vysvětluje otázku pracovní doby a přestávek v práci – nabízí základní informace podle Zákoníku práce.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571480"/>
            <a:ext cx="7467600" cy="5902472"/>
          </a:xfrm>
        </p:spPr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cs-CZ" b="1" dirty="0" smtClean="0"/>
              <a:t>OBECNÁ USTANOVENÍ O PRACOVNÍ DOBĚ 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 </a:t>
            </a:r>
          </a:p>
          <a:p>
            <a:pPr lvl="0">
              <a:buNone/>
            </a:pPr>
            <a:r>
              <a:rPr lang="cs-CZ" dirty="0" smtClean="0"/>
              <a:t>podle § 78 </a:t>
            </a:r>
            <a:r>
              <a:rPr lang="cs-CZ" b="1" dirty="0" smtClean="0"/>
              <a:t>Zákoníku práce</a:t>
            </a:r>
            <a:r>
              <a:rPr lang="cs-CZ" dirty="0" smtClean="0"/>
              <a:t> pro účely úpravy pracovní doby a doby odpočinku je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r>
              <a:rPr lang="cs-CZ" b="1" dirty="0" smtClean="0"/>
              <a:t>pracovní dobou</a:t>
            </a:r>
            <a:r>
              <a:rPr lang="cs-CZ" dirty="0" smtClean="0"/>
              <a:t> doba, v níž je zaměstnanec povinen vykonávat pro zaměstnavatele práci, a doba, v níž je zaměstnanec na pracovišti připraven k výkonu práce podle pokynů zaměstnavatele,</a:t>
            </a:r>
          </a:p>
          <a:p>
            <a:pPr>
              <a:buNone/>
            </a:pPr>
            <a:endParaRPr lang="cs-CZ" dirty="0" smtClean="0"/>
          </a:p>
          <a:p>
            <a:r>
              <a:rPr lang="cs-CZ" b="1" dirty="0" smtClean="0"/>
              <a:t>dobou odpočinku</a:t>
            </a:r>
            <a:r>
              <a:rPr lang="cs-CZ" dirty="0" smtClean="0"/>
              <a:t> doba, která není pracovní dobou,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r>
              <a:rPr lang="cs-CZ" b="1" dirty="0" smtClean="0"/>
              <a:t>směnou</a:t>
            </a:r>
            <a:r>
              <a:rPr lang="cs-CZ" dirty="0" smtClean="0"/>
              <a:t> část týdenní pracovní doby bez práce přesčas, kterou je zaměstnanec povinen na základě předem stanoveného rozvrhu pracovních směn odpracovat,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r>
              <a:rPr lang="cs-CZ" b="1" dirty="0" smtClean="0"/>
              <a:t>dvousměnným pracovním režimem</a:t>
            </a:r>
            <a:r>
              <a:rPr lang="cs-CZ" dirty="0" smtClean="0"/>
              <a:t> režim práce, 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</a:t>
            </a:r>
            <a:r>
              <a:rPr lang="cs-CZ" dirty="0" smtClean="0"/>
              <a:t>   </a:t>
            </a:r>
            <a:r>
              <a:rPr lang="cs-CZ" dirty="0" smtClean="0"/>
              <a:t>v </a:t>
            </a:r>
            <a:r>
              <a:rPr lang="cs-CZ" dirty="0" smtClean="0"/>
              <a:t>němž se zaměstnanci vzájemně pravidelně střídají 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</a:t>
            </a:r>
            <a:r>
              <a:rPr lang="cs-CZ" dirty="0" smtClean="0"/>
              <a:t>   </a:t>
            </a:r>
            <a:r>
              <a:rPr lang="cs-CZ" dirty="0" smtClean="0"/>
              <a:t>ve </a:t>
            </a:r>
            <a:r>
              <a:rPr lang="cs-CZ" dirty="0" smtClean="0"/>
              <a:t>2 směnách v rámci 24 hodin po sobě jdoucích,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428604"/>
            <a:ext cx="7467600" cy="6045348"/>
          </a:xfrm>
        </p:spPr>
        <p:txBody>
          <a:bodyPr>
            <a:normAutofit fontScale="92500" lnSpcReduction="20000"/>
          </a:bodyPr>
          <a:lstStyle/>
          <a:p>
            <a:r>
              <a:rPr lang="cs-CZ" b="1" dirty="0" smtClean="0"/>
              <a:t>třísměnným pracovním režimem</a:t>
            </a:r>
            <a:r>
              <a:rPr lang="cs-CZ" dirty="0" smtClean="0"/>
              <a:t> režim práce, v němž se zaměstnanci vzájemně pravidelně střídají ve 3 směnách v rámci 24 hodin po sobě jdoucích,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r>
              <a:rPr lang="cs-CZ" b="1" dirty="0" smtClean="0"/>
              <a:t>nepřetržitým pracovním režimem</a:t>
            </a:r>
            <a:r>
              <a:rPr lang="cs-CZ" dirty="0" smtClean="0"/>
              <a:t> režim práce, v němž se zaměstnanci vzájemně pravidelně střídají ve směnách v nepřetržitém provozu zaměstnavatele v rámci 24 hodin po sobě jdoucích,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r>
              <a:rPr lang="cs-CZ" b="1" dirty="0" smtClean="0"/>
              <a:t>nepřetržitým provozem</a:t>
            </a:r>
            <a:r>
              <a:rPr lang="cs-CZ" dirty="0" smtClean="0"/>
              <a:t> provoz, který vyžaduje výkon práce 24 hodin denně po 7 dnů v týdnu,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r>
              <a:rPr lang="cs-CZ" b="1" dirty="0" smtClean="0"/>
              <a:t>pracovní pohotovostí</a:t>
            </a:r>
            <a:r>
              <a:rPr lang="cs-CZ" dirty="0" smtClean="0"/>
              <a:t> doba, v níž je zaměstnanec připraven k případnému výkonu práce podle pracovní smlouvy, která musí být v případě naléhavé potřeby vykonána nad rámec jeho rozvrhu pracovních směn, pracovní pohotovost může být jen na jiném místě dohodnutém se zaměstnancem, odlišném od pracovišť zaměstnavatele,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571480"/>
            <a:ext cx="7467600" cy="5902472"/>
          </a:xfrm>
        </p:spPr>
        <p:txBody>
          <a:bodyPr>
            <a:normAutofit fontScale="92500" lnSpcReduction="20000"/>
          </a:bodyPr>
          <a:lstStyle/>
          <a:p>
            <a:r>
              <a:rPr lang="cs-CZ" b="1" dirty="0" smtClean="0"/>
              <a:t>prací přesčas</a:t>
            </a:r>
            <a:r>
              <a:rPr lang="cs-CZ" dirty="0" smtClean="0"/>
              <a:t> práce konaná zaměstnancem na příkaz zaměstnavatele nebo s jeho souhlasem nad stanovenou týdenní pracovní dobu vyplývající z předem stanoveného rozvržení pracovní doby a konaná mimo rámec rozvrhu pracovních směn, u zaměstnanců s kratší pracovní dobou je prací přesčas práce přesahující stanovenou týdenní pracovní dobu; těmto zaměstnancům není možné práci přesčas nařídit -  prací přesčas není, napracovává-li zaměstnanec prací konanou nad stanovenou týdenní pracovní dobu pracovní volno, které mu zaměstnavatel poskytl na jeho žádost,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r>
              <a:rPr lang="cs-CZ" b="1" dirty="0" smtClean="0"/>
              <a:t>noční prací</a:t>
            </a:r>
            <a:r>
              <a:rPr lang="cs-CZ" dirty="0" smtClean="0"/>
              <a:t> práce konaná v noční době; noční doba je doba mezi 22. a 6. hodinou,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r>
              <a:rPr lang="cs-CZ" b="1" dirty="0" smtClean="0"/>
              <a:t>zaměstnancem pracujícím v noci</a:t>
            </a:r>
            <a:r>
              <a:rPr lang="cs-CZ" dirty="0" smtClean="0"/>
              <a:t> zaměstnanec, který odpracuje během noční doby nejméně 3 hodiny ze své pracovní doby v rámci 24 hodin po sobě jdoucích v průměru alespoň jednou týdně,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500042"/>
            <a:ext cx="7467600" cy="5973910"/>
          </a:xfrm>
        </p:spPr>
        <p:txBody>
          <a:bodyPr>
            <a:normAutofit/>
          </a:bodyPr>
          <a:lstStyle/>
          <a:p>
            <a:r>
              <a:rPr lang="cs-CZ" b="1" dirty="0" smtClean="0"/>
              <a:t>rovnoměrným rozvržením</a:t>
            </a:r>
            <a:r>
              <a:rPr lang="cs-CZ" dirty="0" smtClean="0"/>
              <a:t> pracovní doby rozvržení, při kterém zaměstnavatel rozvrhuje na jednotlivé týdny stanovenou týdenní pracovní dobu, popřípadě kratší pracovní dobu,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r>
              <a:rPr lang="cs-CZ" b="1" dirty="0" smtClean="0"/>
              <a:t>nerovnoměrným rozvržením</a:t>
            </a:r>
            <a:r>
              <a:rPr lang="cs-CZ" dirty="0" smtClean="0"/>
              <a:t> pracovní doby rozvržení, při kterém zaměstnavatel nerozvrhuje rovnoměrně na jednotlivé týdny stanovenou týdenní pracovní dobu, popřípadě kratší pracovní dobu, s tím, že průměrná týdenní pracovní doba nesmí přesáhnout stanovenou týdenní pracovní dobu, popřípadě kratší pracovní dobu, za období nejvýše 26 týdnů po sobě jdoucích- jen kolektivní smlouva může toto období vymezit nejvýše na 52 týdnů po sobě jdoucích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500042"/>
            <a:ext cx="7467600" cy="597391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b="1" dirty="0" smtClean="0"/>
              <a:t>DÉLKA PRACOVNÍ DOBY</a:t>
            </a:r>
            <a:endParaRPr lang="cs-CZ" dirty="0" smtClean="0"/>
          </a:p>
          <a:p>
            <a:pPr>
              <a:buNone/>
            </a:pPr>
            <a:r>
              <a:rPr lang="cs-CZ" b="1" dirty="0" smtClean="0"/>
              <a:t> </a:t>
            </a:r>
            <a:endParaRPr lang="cs-CZ" dirty="0" smtClean="0"/>
          </a:p>
          <a:p>
            <a:pPr lvl="0"/>
            <a:r>
              <a:rPr lang="cs-CZ" dirty="0" smtClean="0"/>
              <a:t>podle § 79 Zákoníku práce je </a:t>
            </a:r>
            <a:r>
              <a:rPr lang="cs-CZ" b="1" dirty="0" smtClean="0"/>
              <a:t>délka stanovené týdenní pracovní doby 40 hodin týdně</a:t>
            </a:r>
            <a:endParaRPr lang="cs-CZ" dirty="0" smtClean="0"/>
          </a:p>
          <a:p>
            <a:pPr lvl="0"/>
            <a:r>
              <a:rPr lang="cs-CZ" b="1" dirty="0" smtClean="0"/>
              <a:t>délka stanovené týdenní pracovní doby</a:t>
            </a:r>
            <a:r>
              <a:rPr lang="cs-CZ" dirty="0" smtClean="0"/>
              <a:t> činí u zaměstnanců:</a:t>
            </a:r>
          </a:p>
          <a:p>
            <a:pPr>
              <a:buNone/>
            </a:pPr>
            <a:r>
              <a:rPr lang="cs-CZ" b="1" dirty="0" smtClean="0"/>
              <a:t>pracujících v podzemí</a:t>
            </a:r>
            <a:r>
              <a:rPr lang="cs-CZ" dirty="0" smtClean="0"/>
              <a:t> při těžbě uhlí, rud a nerudných surovin, v důlní výstavbě a na báňských pracovištích geologického průzkumu 37,5 hodiny týdně,</a:t>
            </a:r>
          </a:p>
          <a:p>
            <a:pPr>
              <a:buNone/>
            </a:pPr>
            <a:r>
              <a:rPr lang="cs-CZ" b="1" dirty="0" smtClean="0"/>
              <a:t>s třísměnným a nepřetržitým pracovním režimem</a:t>
            </a:r>
            <a:r>
              <a:rPr lang="cs-CZ" dirty="0" smtClean="0"/>
              <a:t> 37,5 hodiny týdně,</a:t>
            </a:r>
          </a:p>
          <a:p>
            <a:pPr>
              <a:buNone/>
            </a:pPr>
            <a:r>
              <a:rPr lang="cs-CZ" b="1" dirty="0" smtClean="0"/>
              <a:t>s dvousměnným pracovním režimem</a:t>
            </a:r>
            <a:r>
              <a:rPr lang="cs-CZ" dirty="0" smtClean="0"/>
              <a:t> 38,75 hodiny týdně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500042"/>
            <a:ext cx="7467600" cy="5973910"/>
          </a:xfrm>
        </p:spPr>
        <p:txBody>
          <a:bodyPr>
            <a:normAutofit/>
          </a:bodyPr>
          <a:lstStyle/>
          <a:p>
            <a:pPr lvl="0"/>
            <a:r>
              <a:rPr lang="cs-CZ" b="1" dirty="0" smtClean="0"/>
              <a:t>zkrácení</a:t>
            </a:r>
            <a:r>
              <a:rPr lang="cs-CZ" dirty="0" smtClean="0"/>
              <a:t> stanovené týdenní pracovní doby bez snížení mzdy může obsahovat jen kolektivní     smlouva nebo vnitřní předpis  </a:t>
            </a:r>
          </a:p>
          <a:p>
            <a:pPr lvl="0">
              <a:buNone/>
            </a:pPr>
            <a:r>
              <a:rPr lang="cs-CZ" dirty="0" smtClean="0"/>
              <a:t> </a:t>
            </a:r>
          </a:p>
          <a:p>
            <a:pPr lvl="0"/>
            <a:r>
              <a:rPr lang="cs-CZ" dirty="0" smtClean="0"/>
              <a:t> </a:t>
            </a:r>
            <a:r>
              <a:rPr lang="cs-CZ" b="1" dirty="0" smtClean="0"/>
              <a:t>u zaměstnance mladšího než 18 let</a:t>
            </a:r>
            <a:r>
              <a:rPr lang="cs-CZ" dirty="0" smtClean="0"/>
              <a:t> nesmí délka směny v jednotlivých dnech překročit           8 hodin a ve více základních pracovněprávních vztazích nesmí délka týdenní pracovní doby ve svém souhrnu překročit 40 hodin týdně</a:t>
            </a:r>
          </a:p>
          <a:p>
            <a:pPr lvl="0"/>
            <a:r>
              <a:rPr lang="cs-CZ" dirty="0" smtClean="0"/>
              <a:t>podle§ 80 Zákoníku práce může být sjednána kratší pracovní doba pouze mezi zaměstnavatelem a zaměstnancem, zaměstnanci přísluší mzda nebo plat, které odpovídají sjednané kratší pracovní době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500042"/>
            <a:ext cx="7467600" cy="5973910"/>
          </a:xfrm>
        </p:spPr>
        <p:txBody>
          <a:bodyPr/>
          <a:lstStyle/>
          <a:p>
            <a:pPr lvl="0"/>
            <a:r>
              <a:rPr lang="cs-CZ" b="1" dirty="0" smtClean="0"/>
              <a:t>pracovní dobu rozvrhuje zaměstnavatel</a:t>
            </a:r>
            <a:r>
              <a:rPr lang="cs-CZ" dirty="0" smtClean="0"/>
              <a:t> a určí začátek a konec směn (přičemž pracovní doba se rozvrhuje zpravidla do pětidenního pracovního týdne, při rozvržení pracovní doby je zaměstnavatel povinen přihlédnout k tomu, aby toto rozvržení nebylo v rozporu s hledisky bezpečné a zdraví neohrožující práce) </a:t>
            </a:r>
          </a:p>
          <a:p>
            <a:pPr lvl="0">
              <a:buNone/>
            </a:pPr>
            <a:endParaRPr lang="cs-CZ" dirty="0" smtClean="0"/>
          </a:p>
          <a:p>
            <a:pPr lvl="0"/>
            <a:r>
              <a:rPr lang="cs-CZ" b="1" dirty="0" smtClean="0"/>
              <a:t>zaměstnanec je povinen být na začátku směny na svém pracovišti a odcházet z něho až po skončení směny</a:t>
            </a:r>
          </a:p>
          <a:p>
            <a:pPr lvl="0">
              <a:buNone/>
            </a:pPr>
            <a:endParaRPr lang="cs-CZ" dirty="0" smtClean="0"/>
          </a:p>
          <a:p>
            <a:pPr lvl="0"/>
            <a:r>
              <a:rPr lang="cs-CZ" dirty="0" smtClean="0"/>
              <a:t>podle § 83 Zákoníku práce délka směny nesmí přesáhnout 12 hodin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500042"/>
            <a:ext cx="7467600" cy="5973910"/>
          </a:xfrm>
        </p:spPr>
        <p:txBody>
          <a:bodyPr>
            <a:normAutofit lnSpcReduction="10000"/>
          </a:bodyPr>
          <a:lstStyle/>
          <a:p>
            <a:pPr lvl="0"/>
            <a:r>
              <a:rPr lang="cs-CZ" dirty="0" smtClean="0"/>
              <a:t>Podle § 84 Zákoníku práce zaměstnavatel je povinen vypracovat písemný rozvrh týdenní pracovní doby a seznámit s ním nebo s jeho změnou zaměstnance nejpozději 2 týdny  před začátkem období, na něž je pracovní doba rozvržena, pokud se nedohodne se zaměstnancem na jiné době seznámení </a:t>
            </a:r>
          </a:p>
          <a:p>
            <a:pPr>
              <a:buNone/>
            </a:pPr>
            <a:endParaRPr lang="cs-CZ" dirty="0" smtClean="0"/>
          </a:p>
          <a:p>
            <a:pPr lvl="0"/>
            <a:r>
              <a:rPr lang="cs-CZ" dirty="0" smtClean="0"/>
              <a:t>Podle § 85 Zákoníku práce </a:t>
            </a:r>
            <a:r>
              <a:rPr lang="cs-CZ" b="1" dirty="0" smtClean="0"/>
              <a:t>pružné rozvržení pracovní doby</a:t>
            </a:r>
            <a:r>
              <a:rPr lang="cs-CZ" dirty="0" smtClean="0"/>
              <a:t> zahrnuje časové úseky základní a volitelné pracovní doby, jejichž začátek a konec určuje zaměstnavatel (v základní pracovní době je zaměstnanec povinen být na pracovišti, v rámci volitelné pracovní doby si zaměstnanec sám volí začátek a konec pracovní doby, celková délka směny nesmí přesáhnout 12 hodin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285728"/>
            <a:ext cx="7467600" cy="618822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b="1" dirty="0" smtClean="0"/>
              <a:t>PŘESTÁVKA V PRÁCI A BEZPEČNOSTNÍ PŘESTÁVKA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 </a:t>
            </a:r>
          </a:p>
          <a:p>
            <a:pPr lvl="0"/>
            <a:r>
              <a:rPr lang="cs-CZ" dirty="0" smtClean="0"/>
              <a:t>podle § 88 Zákoníku práce je zaměstnavatel povinen poskytnout zaměstnanci nejdéle po 6 </a:t>
            </a:r>
            <a:r>
              <a:rPr lang="cs-CZ" b="1" dirty="0" smtClean="0"/>
              <a:t>hodinách nepřetržité práce</a:t>
            </a:r>
            <a:r>
              <a:rPr lang="cs-CZ" dirty="0" smtClean="0"/>
              <a:t> přestávku v práci na jídlo a oddech v trvání nejméně </a:t>
            </a:r>
            <a:r>
              <a:rPr lang="cs-CZ" b="1" dirty="0" smtClean="0"/>
              <a:t>30 minut;</a:t>
            </a:r>
            <a:r>
              <a:rPr lang="cs-CZ" dirty="0" smtClean="0"/>
              <a:t> mladistvému zaměstnanci musí být tato přestávka poskytnuta nejdéle po 4,5 hodinách nepřetržité práce, jde-li o </a:t>
            </a:r>
            <a:r>
              <a:rPr lang="cs-CZ" b="1" dirty="0" smtClean="0"/>
              <a:t>práce, které nemohou být přerušeny</a:t>
            </a:r>
            <a:r>
              <a:rPr lang="cs-CZ" dirty="0" smtClean="0"/>
              <a:t>, musí být zaměstnanci i bez přerušení provozu nebo práce zajištěna přiměřená doba na oddech a jídlo; tato doba se </a:t>
            </a:r>
            <a:r>
              <a:rPr lang="cs-CZ" b="1" dirty="0" smtClean="0"/>
              <a:t>započítává </a:t>
            </a:r>
            <a:r>
              <a:rPr lang="cs-CZ" dirty="0" smtClean="0"/>
              <a:t>do pracovní doby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857232"/>
            <a:ext cx="7467600" cy="5616720"/>
          </a:xfrm>
        </p:spPr>
        <p:txBody>
          <a:bodyPr>
            <a:normAutofit/>
          </a:bodyPr>
          <a:lstStyle/>
          <a:p>
            <a:pPr lvl="0"/>
            <a:r>
              <a:rPr lang="cs-CZ" dirty="0" smtClean="0"/>
              <a:t>byla-li přestávka v práci na jídlo a oddech rozdělena, musí alespoň jedna její část činit nejméně 15 minut</a:t>
            </a:r>
          </a:p>
          <a:p>
            <a:pPr lvl="0"/>
            <a:r>
              <a:rPr lang="cs-CZ" dirty="0" smtClean="0"/>
              <a:t>přestávky v práci na jídlo a oddech se </a:t>
            </a:r>
            <a:r>
              <a:rPr lang="cs-CZ" b="1" dirty="0" smtClean="0"/>
              <a:t>neposkytují na začátku a konci</a:t>
            </a:r>
            <a:r>
              <a:rPr lang="cs-CZ" dirty="0" smtClean="0"/>
              <a:t> pracovní doby</a:t>
            </a:r>
          </a:p>
          <a:p>
            <a:pPr lvl="0"/>
            <a:r>
              <a:rPr lang="cs-CZ" dirty="0" smtClean="0"/>
              <a:t>poskytnuté přestávky v práci na jídlo a oddech </a:t>
            </a:r>
            <a:r>
              <a:rPr lang="cs-CZ" b="1" dirty="0" smtClean="0"/>
              <a:t>se nezapočítávají</a:t>
            </a:r>
            <a:r>
              <a:rPr lang="cs-CZ" dirty="0" smtClean="0"/>
              <a:t> do pracovní doby</a:t>
            </a:r>
          </a:p>
          <a:p>
            <a:pPr lvl="0"/>
            <a:r>
              <a:rPr lang="cs-CZ" dirty="0" smtClean="0"/>
              <a:t>podle§ 89 Zákoníku práce má-li zaměstnanec při výkonu práce právo na </a:t>
            </a:r>
            <a:r>
              <a:rPr lang="cs-CZ" b="1" dirty="0" smtClean="0"/>
              <a:t>bezpečnostní přestávku </a:t>
            </a:r>
            <a:r>
              <a:rPr lang="cs-CZ" dirty="0" smtClean="0"/>
              <a:t>podle zvláštních právních předpisů, započítává se tato přestávka do pracovní doby (jedná se např. o práce na rizikových pracovištích, u opakující se a monotónní práce, z důvodu hluku apod.)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500042"/>
            <a:ext cx="7467600" cy="597391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b="1" dirty="0" smtClean="0"/>
              <a:t>DOBA ODPOČINKU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b="1" dirty="0" smtClean="0"/>
              <a:t>Nepřetržitý odpočinek mezi dvěma směnami</a:t>
            </a:r>
            <a:endParaRPr lang="cs-CZ" dirty="0" smtClean="0"/>
          </a:p>
          <a:p>
            <a:pPr lvl="0"/>
            <a:r>
              <a:rPr lang="cs-CZ" dirty="0" smtClean="0"/>
              <a:t>podle § 90 Zákoníku práce zaměstnavatel je povinen rozvrhnout pracovní dobu tak, aby zaměstnanec měl </a:t>
            </a:r>
            <a:r>
              <a:rPr lang="cs-CZ" b="1" dirty="0" smtClean="0"/>
              <a:t>mezi koncem jedné směny a začátkem následující směny</a:t>
            </a:r>
            <a:r>
              <a:rPr lang="cs-CZ" dirty="0" smtClean="0"/>
              <a:t> nepřetržitý odpočinek po dobu alespoň </a:t>
            </a:r>
            <a:r>
              <a:rPr lang="cs-CZ" b="1" dirty="0" smtClean="0"/>
              <a:t>11</a:t>
            </a:r>
            <a:r>
              <a:rPr lang="cs-CZ" dirty="0" smtClean="0"/>
              <a:t> hodin, zaměstnanec mladší 18 let po dobu alespoň 12 hodin během 24 hodin po sobě jdoucích.</a:t>
            </a:r>
          </a:p>
          <a:p>
            <a:pPr lvl="0"/>
            <a:r>
              <a:rPr lang="cs-CZ" dirty="0" smtClean="0"/>
              <a:t>tento odpočinek může být zkrácen až na 8 hodin během 24 hodin po sobě jdoucích zaměstnanci staršímu 18 let za podmínky, že následující odpočinek mu bude prodloužen o dobu zkrácení tohoto odpočinku a to: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500042"/>
            <a:ext cx="7467600" cy="5973910"/>
          </a:xfrm>
        </p:spPr>
        <p:txBody>
          <a:bodyPr>
            <a:normAutofit/>
          </a:bodyPr>
          <a:lstStyle/>
          <a:p>
            <a:r>
              <a:rPr lang="cs-CZ" dirty="0" smtClean="0"/>
              <a:t>v nepřetržitých provozech, při nerovnoměrně rozvržené pracovní době a při práci přesčas,</a:t>
            </a:r>
          </a:p>
          <a:p>
            <a:r>
              <a:rPr lang="cs-CZ" dirty="0" smtClean="0"/>
              <a:t>v zemědělství,</a:t>
            </a:r>
          </a:p>
          <a:p>
            <a:r>
              <a:rPr lang="cs-CZ" dirty="0" smtClean="0"/>
              <a:t>při poskytování služeb obyvatelstvu, zejména</a:t>
            </a:r>
          </a:p>
          <a:p>
            <a:pPr>
              <a:buNone/>
            </a:pPr>
            <a:r>
              <a:rPr lang="cs-CZ" dirty="0" smtClean="0"/>
              <a:t>   1. ve veřejném stravování,</a:t>
            </a:r>
          </a:p>
          <a:p>
            <a:pPr>
              <a:buNone/>
            </a:pPr>
            <a:r>
              <a:rPr lang="cs-CZ" dirty="0" smtClean="0"/>
              <a:t>   2. v kulturních zařízeních,</a:t>
            </a:r>
          </a:p>
          <a:p>
            <a:pPr>
              <a:buNone/>
            </a:pPr>
            <a:r>
              <a:rPr lang="cs-CZ" dirty="0" smtClean="0"/>
              <a:t>   3. v telekomunikacích a poštovních službách,</a:t>
            </a:r>
          </a:p>
          <a:p>
            <a:pPr>
              <a:buNone/>
            </a:pPr>
            <a:r>
              <a:rPr lang="cs-CZ" dirty="0" smtClean="0"/>
              <a:t>   4. ve zdravotnických zařízeních,</a:t>
            </a:r>
          </a:p>
          <a:p>
            <a:pPr>
              <a:buNone/>
            </a:pPr>
            <a:r>
              <a:rPr lang="cs-CZ" dirty="0" smtClean="0"/>
              <a:t>   5. v zařízeních sociálních služeb,</a:t>
            </a:r>
          </a:p>
          <a:p>
            <a:r>
              <a:rPr lang="cs-CZ" dirty="0" smtClean="0"/>
              <a:t>u naléhavých opravných prací, jde-li o odvrácení nebezpečí pro život nebo zdraví zaměstnanců,</a:t>
            </a:r>
          </a:p>
          <a:p>
            <a:r>
              <a:rPr lang="cs-CZ" dirty="0" smtClean="0"/>
              <a:t>při živelních událostech a v jiných obdobných mimořádných případech</a:t>
            </a:r>
            <a:endParaRPr lang="cs-CZ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857232"/>
            <a:ext cx="7467600" cy="5616720"/>
          </a:xfrm>
        </p:spPr>
        <p:txBody>
          <a:bodyPr/>
          <a:lstStyle/>
          <a:p>
            <a:pPr>
              <a:buNone/>
            </a:pPr>
            <a:r>
              <a:rPr lang="cs-CZ" b="1" dirty="0" smtClean="0"/>
              <a:t>Dny pracovního klidu</a:t>
            </a:r>
          </a:p>
          <a:p>
            <a:pPr>
              <a:buNone/>
            </a:pPr>
            <a:endParaRPr lang="cs-CZ" dirty="0" smtClean="0"/>
          </a:p>
          <a:p>
            <a:pPr lvl="0"/>
            <a:r>
              <a:rPr lang="cs-CZ" dirty="0" smtClean="0"/>
              <a:t>podle § 91 Zákoníku práce dny pracovního klidu jsou dny, na které připadá </a:t>
            </a:r>
            <a:r>
              <a:rPr lang="cs-CZ" b="1" dirty="0" smtClean="0"/>
              <a:t>nepřetržitý odpočinek</a:t>
            </a:r>
            <a:r>
              <a:rPr lang="cs-CZ" dirty="0" smtClean="0"/>
              <a:t> zaměstnance v týdnu, a </a:t>
            </a:r>
            <a:r>
              <a:rPr lang="cs-CZ" b="1" dirty="0" smtClean="0"/>
              <a:t>svátky</a:t>
            </a:r>
            <a:r>
              <a:rPr lang="cs-CZ" dirty="0" smtClean="0"/>
              <a:t>, přičemž platí, že práci ve dnech pracovního klidu může zaměstnavatel nařídit jen výjimečně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571480"/>
            <a:ext cx="7467600" cy="5902472"/>
          </a:xfrm>
        </p:spPr>
        <p:txBody>
          <a:bodyPr>
            <a:normAutofit fontScale="92500" lnSpcReduction="10000"/>
          </a:bodyPr>
          <a:lstStyle/>
          <a:p>
            <a:pPr lvl="0">
              <a:buNone/>
            </a:pPr>
            <a:r>
              <a:rPr lang="cs-CZ" dirty="0" smtClean="0"/>
              <a:t>v den nepřetržitého odpočinku v týdnu může zaměstnavatel nařídit zaměstnanci jen výkon těchto </a:t>
            </a:r>
            <a:r>
              <a:rPr lang="cs-CZ" b="1" dirty="0" smtClean="0"/>
              <a:t>nutných prací</a:t>
            </a:r>
            <a:r>
              <a:rPr lang="cs-CZ" dirty="0" smtClean="0"/>
              <a:t>, které nemohou být provedeny v pracovních dnech:</a:t>
            </a:r>
          </a:p>
          <a:p>
            <a:r>
              <a:rPr lang="cs-CZ" dirty="0" smtClean="0"/>
              <a:t>naléhavé opravné práce,</a:t>
            </a:r>
          </a:p>
          <a:p>
            <a:r>
              <a:rPr lang="cs-CZ" dirty="0" smtClean="0"/>
              <a:t>nakládací a vykládací práce,</a:t>
            </a:r>
          </a:p>
          <a:p>
            <a:r>
              <a:rPr lang="cs-CZ" dirty="0" smtClean="0"/>
              <a:t>inventurní a závěrkové práce,</a:t>
            </a:r>
          </a:p>
          <a:p>
            <a:r>
              <a:rPr lang="cs-CZ" dirty="0" smtClean="0"/>
              <a:t>práce konané v nepřetržitém provozu za zaměstnance, který se nedostavil na směnu,</a:t>
            </a:r>
          </a:p>
          <a:p>
            <a:r>
              <a:rPr lang="cs-CZ" dirty="0" smtClean="0"/>
              <a:t>při živelních událostech a v jiných obdobných mimořádných případech,</a:t>
            </a:r>
          </a:p>
          <a:p>
            <a:r>
              <a:rPr lang="cs-CZ" dirty="0" smtClean="0"/>
              <a:t>práce nutné se zřetelem na uspokojování životních, zdravotních, vzdělávacích, kulturních, tělovýchovných a sportovních potřeb obyvatelstva,</a:t>
            </a:r>
          </a:p>
          <a:p>
            <a:r>
              <a:rPr lang="cs-CZ" dirty="0" smtClean="0"/>
              <a:t>práce v dopravě,</a:t>
            </a:r>
          </a:p>
          <a:p>
            <a:r>
              <a:rPr lang="cs-CZ" dirty="0" smtClean="0"/>
              <a:t>krmení a ošetřování zvířat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571480"/>
            <a:ext cx="7467600" cy="5902472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dirty="0" smtClean="0"/>
              <a:t>Nepřetržitý odpočinek v týdnu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 </a:t>
            </a:r>
          </a:p>
          <a:p>
            <a:pPr lvl="0"/>
            <a:r>
              <a:rPr lang="cs-CZ" dirty="0" smtClean="0"/>
              <a:t>podle§ 92 Zákoníku práce zaměstnavatel je povinen rozvrhnout pracovní dobu tak, aby zaměstnanec měl </a:t>
            </a:r>
            <a:r>
              <a:rPr lang="cs-CZ" b="1" dirty="0" smtClean="0"/>
              <a:t>nepřetržitý odpočinek v týdnu</a:t>
            </a:r>
            <a:r>
              <a:rPr lang="cs-CZ" dirty="0" smtClean="0"/>
              <a:t> v trvání alespoň </a:t>
            </a:r>
            <a:r>
              <a:rPr lang="cs-CZ" b="1" dirty="0" smtClean="0"/>
              <a:t>35 hodin</a:t>
            </a:r>
            <a:r>
              <a:rPr lang="cs-CZ" dirty="0" smtClean="0"/>
              <a:t>, nepřetržitý odpočinek v týdnu nesmí činit u mladistvého zaměstnance méně než 48 hodin (u technologických procesů, které nemohou být přerušeny, může zaměstnavatel rozvrhnout pracovní dobu zaměstnanců starších 18 let pouze tak, že doba nepřetržitého odpočinku v týdnu bude činit nejméně 24 hodin, s tím, že zaměstnancům bude poskytnut nepřetržitý odpočinek v týdnu tak, aby za období 2 týdnů činila délka tohoto odpočinku celkem alespoň 70 hodin)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500042"/>
            <a:ext cx="7467600" cy="5973910"/>
          </a:xfrm>
        </p:spPr>
        <p:txBody>
          <a:bodyPr>
            <a:normAutofit fontScale="85000" lnSpcReduction="10000"/>
          </a:bodyPr>
          <a:lstStyle/>
          <a:p>
            <a:pPr>
              <a:buNone/>
            </a:pPr>
            <a:r>
              <a:rPr lang="cs-CZ" b="1" dirty="0" smtClean="0"/>
              <a:t>PRÁCE PŘESČAS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 </a:t>
            </a:r>
          </a:p>
          <a:p>
            <a:pPr lvl="0"/>
            <a:r>
              <a:rPr lang="cs-CZ" dirty="0" smtClean="0"/>
              <a:t>podle § 93 Zákoníku práce práci přesčas je možné konat jen výjimečně -  může ji zaměstnavatel zaměstnanci nařídit jen z vážných provozních důvodů, a to i na dobu nepřetržitého odpočinku mezi dvěma směnami, popřípadě za podmínek uvedených v § 91 odst. 2 až 4 i na dny pracovního klidu, přičemž nařízená práce přesčas </a:t>
            </a:r>
            <a:r>
              <a:rPr lang="cs-CZ" b="1" dirty="0" smtClean="0"/>
              <a:t>nesmí </a:t>
            </a:r>
            <a:r>
              <a:rPr lang="cs-CZ" dirty="0" smtClean="0"/>
              <a:t>u zaměstnance </a:t>
            </a:r>
            <a:r>
              <a:rPr lang="cs-CZ" b="1" dirty="0" smtClean="0"/>
              <a:t>činit více než 8 hodin v jednotlivých týdnech a 150 hodin v kalendářním roce</a:t>
            </a:r>
            <a:endParaRPr lang="cs-CZ" dirty="0" smtClean="0"/>
          </a:p>
          <a:p>
            <a:pPr lvl="0"/>
            <a:r>
              <a:rPr lang="cs-CZ" dirty="0" smtClean="0"/>
              <a:t>zaměstnavatel může požadovat práci přesčas nad rozsah uvedený v odstavci 2 pouze na základě dohody se zaměstnancem.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pPr lvl="0"/>
            <a:r>
              <a:rPr lang="cs-CZ" dirty="0" smtClean="0"/>
              <a:t>celkový rozsah práce přesčas nesmí činit v průměru více než 8 hodin týdně v období, které může činit nejvýše 26 týdnů po sobě jdoucích, jen kolektivní smlouva může vymezit toto období nejvýše na 52 týdnů po sobě jdoucích (tj. 52 týdnů x 8 hodin = 416hod/rok)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500042"/>
            <a:ext cx="7467600" cy="5973910"/>
          </a:xfrm>
        </p:spPr>
        <p:txBody>
          <a:bodyPr/>
          <a:lstStyle/>
          <a:p>
            <a:pPr>
              <a:buNone/>
            </a:pPr>
            <a:r>
              <a:rPr lang="cs-CZ" b="1" dirty="0" smtClean="0"/>
              <a:t>NOČNÍ PRÁCE</a:t>
            </a:r>
            <a:endParaRPr lang="cs-CZ" dirty="0" smtClean="0"/>
          </a:p>
          <a:p>
            <a:pPr>
              <a:buNone/>
            </a:pPr>
            <a:r>
              <a:rPr lang="cs-CZ" b="1" dirty="0" smtClean="0"/>
              <a:t> </a:t>
            </a:r>
            <a:endParaRPr lang="cs-CZ" dirty="0" smtClean="0"/>
          </a:p>
          <a:p>
            <a:pPr lvl="0"/>
            <a:r>
              <a:rPr lang="cs-CZ" dirty="0" smtClean="0"/>
              <a:t>podle § 94 Zákoníku práce délka směny zaměstnance pracujícího v noci </a:t>
            </a:r>
            <a:r>
              <a:rPr lang="cs-CZ" b="1" dirty="0" smtClean="0"/>
              <a:t>nesmí překročit 8</a:t>
            </a:r>
            <a:r>
              <a:rPr lang="cs-CZ" dirty="0" smtClean="0"/>
              <a:t> </a:t>
            </a:r>
            <a:r>
              <a:rPr lang="cs-CZ" b="1" dirty="0" smtClean="0"/>
              <a:t>hodin v rámci 24 hodin</a:t>
            </a:r>
            <a:r>
              <a:rPr lang="cs-CZ" dirty="0" smtClean="0"/>
              <a:t> po sobě jdoucích; není-li to z provozních důvodů možné, je zaměstnavatel povinen rozvrhnout stanovenou týdenní pracovní dobu tak, aby průměrná délka směny nepřekročila 8 hodin v období nejdéle 26 týdnů po sobě jdoucích, přičemž při výpočtu průměrné délky směny zaměstnance pracujícího v noci se vychází z pětidenního pracovního týdne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571480"/>
            <a:ext cx="7467600" cy="5902472"/>
          </a:xfrm>
        </p:spPr>
        <p:txBody>
          <a:bodyPr>
            <a:normAutofit fontScale="92500" lnSpcReduction="20000"/>
          </a:bodyPr>
          <a:lstStyle/>
          <a:p>
            <a:pPr lvl="0"/>
            <a:r>
              <a:rPr lang="cs-CZ" dirty="0" smtClean="0"/>
              <a:t>zaměstnavatel je povinen zajistit, aby zaměstnanec pracující v noci byl vyšetřen poskytovatelem pracovně-lékařských služeb:</a:t>
            </a:r>
          </a:p>
          <a:p>
            <a:pPr lvl="0"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a) před zařazením na noční práci,</a:t>
            </a:r>
          </a:p>
          <a:p>
            <a:pPr>
              <a:buNone/>
            </a:pPr>
            <a:r>
              <a:rPr lang="cs-CZ" dirty="0" smtClean="0"/>
              <a:t>b) pravidelně podle potřeby, nejméně však jednou ročně,</a:t>
            </a:r>
          </a:p>
          <a:p>
            <a:pPr>
              <a:buNone/>
            </a:pPr>
            <a:r>
              <a:rPr lang="cs-CZ" dirty="0" smtClean="0"/>
              <a:t>c) kdykoliv během zařazení na noční práci, pokud o to zaměstnanec požádá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pPr lvl="0"/>
            <a:r>
              <a:rPr lang="cs-CZ" dirty="0" smtClean="0"/>
              <a:t>úhrada poskytnutých zdravotních služeb nesmí být na zaměstnanci požadována.</a:t>
            </a:r>
          </a:p>
          <a:p>
            <a:pPr lvl="0"/>
            <a:r>
              <a:rPr lang="cs-CZ" dirty="0" smtClean="0"/>
              <a:t>zaměstnavatel je povinen zajišťovat pro zaměstnance pracující v noci přiměřené sociální zajištění, zejména možnost občerstvení.</a:t>
            </a:r>
          </a:p>
          <a:p>
            <a:pPr lvl="0"/>
            <a:r>
              <a:rPr lang="cs-CZ" dirty="0" smtClean="0"/>
              <a:t>pracoviště, na kterém se pracuje v noci, je zaměstnavatel povinen vybavit prostředky pro poskytnutí první pomoci, včetně zajištění prostředků umožňujících přivolat rychlou lékařskou pomoc</a:t>
            </a:r>
            <a:endParaRPr lang="cs-CZ"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428604"/>
            <a:ext cx="7467600" cy="6045348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b="1" dirty="0" smtClean="0"/>
              <a:t>EVIDENCE PRÁCE</a:t>
            </a:r>
            <a:endParaRPr lang="cs-CZ" dirty="0" smtClean="0"/>
          </a:p>
          <a:p>
            <a:pPr>
              <a:buNone/>
            </a:pPr>
            <a:r>
              <a:rPr lang="cs-CZ" b="1" dirty="0" smtClean="0"/>
              <a:t> </a:t>
            </a:r>
            <a:endParaRPr lang="cs-CZ" dirty="0" smtClean="0"/>
          </a:p>
          <a:p>
            <a:pPr lvl="0"/>
            <a:r>
              <a:rPr lang="cs-CZ" dirty="0" smtClean="0"/>
              <a:t>podle§ 96 Zákoníku práce je zaměstnavatel povinen vést u jednotlivých zaměstnanců evidenci s vyznačením začátku a konce</a:t>
            </a:r>
          </a:p>
          <a:p>
            <a:pPr>
              <a:buNone/>
            </a:pPr>
            <a:r>
              <a:rPr lang="cs-CZ" dirty="0" smtClean="0"/>
              <a:t>a) odpracované</a:t>
            </a:r>
          </a:p>
          <a:p>
            <a:r>
              <a:rPr lang="cs-CZ" dirty="0" smtClean="0"/>
              <a:t>1. směny </a:t>
            </a:r>
          </a:p>
          <a:p>
            <a:r>
              <a:rPr lang="cs-CZ" dirty="0" smtClean="0"/>
              <a:t>2. práce přesčas </a:t>
            </a:r>
          </a:p>
          <a:p>
            <a:r>
              <a:rPr lang="cs-CZ" dirty="0" smtClean="0"/>
              <a:t>3. další dohodnuté práce přesčas </a:t>
            </a:r>
          </a:p>
          <a:p>
            <a:r>
              <a:rPr lang="cs-CZ" dirty="0" smtClean="0"/>
              <a:t>4. noční práce </a:t>
            </a:r>
          </a:p>
          <a:p>
            <a:r>
              <a:rPr lang="cs-CZ" dirty="0" smtClean="0"/>
              <a:t>5. doby v době pracovní pohotovosti </a:t>
            </a:r>
          </a:p>
          <a:p>
            <a:pPr>
              <a:buNone/>
            </a:pPr>
            <a:r>
              <a:rPr lang="cs-CZ" dirty="0" smtClean="0"/>
              <a:t>b) pracovní pohotovosti, kterou zaměstnanec držel </a:t>
            </a:r>
          </a:p>
          <a:p>
            <a:pPr>
              <a:buNone/>
            </a:pPr>
            <a:endParaRPr lang="cs-CZ" dirty="0" smtClean="0"/>
          </a:p>
          <a:p>
            <a:pPr lvl="0"/>
            <a:r>
              <a:rPr lang="cs-CZ" dirty="0" smtClean="0"/>
              <a:t>formu evidence si určuje zaměstnavatel sám – od jednoduchého zápisu přes tzv. píchačky po    dnes hodně používané čipy či karty (</a:t>
            </a:r>
            <a:r>
              <a:rPr lang="cs-CZ" i="1" dirty="0" smtClean="0"/>
              <a:t>ukázka)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 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57224" y="785794"/>
            <a:ext cx="6677055" cy="561298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000108"/>
            <a:ext cx="7467600" cy="5473844"/>
          </a:xfrm>
        </p:spPr>
        <p:txBody>
          <a:bodyPr/>
          <a:lstStyle/>
          <a:p>
            <a:pPr>
              <a:buNone/>
            </a:pPr>
            <a:r>
              <a:rPr lang="cs-CZ" b="1" dirty="0" smtClean="0"/>
              <a:t>Použité zdroje:</a:t>
            </a:r>
            <a:endParaRPr lang="cs-CZ" dirty="0" smtClean="0"/>
          </a:p>
          <a:p>
            <a:r>
              <a:rPr lang="cs-CZ" u="sng" dirty="0" smtClean="0">
                <a:hlinkClick r:id="rId2"/>
              </a:rPr>
              <a:t>www.podnikatel.</a:t>
            </a:r>
            <a:r>
              <a:rPr lang="cs-CZ" u="sng" dirty="0" err="1" smtClean="0">
                <a:hlinkClick r:id="rId2"/>
              </a:rPr>
              <a:t>cz</a:t>
            </a:r>
            <a:r>
              <a:rPr lang="cs-CZ" u="sng" dirty="0" smtClean="0">
                <a:hlinkClick r:id="rId2"/>
              </a:rPr>
              <a:t>/</a:t>
            </a:r>
            <a:r>
              <a:rPr lang="cs-CZ" u="sng" dirty="0" err="1" smtClean="0">
                <a:hlinkClick r:id="rId2"/>
              </a:rPr>
              <a:t>zakony</a:t>
            </a:r>
            <a:r>
              <a:rPr lang="cs-CZ" u="sng" dirty="0" smtClean="0">
                <a:hlinkClick r:id="rId2"/>
              </a:rPr>
              <a:t>/</a:t>
            </a:r>
            <a:r>
              <a:rPr lang="cs-CZ" u="sng" dirty="0" err="1" smtClean="0">
                <a:hlinkClick r:id="rId2"/>
              </a:rPr>
              <a:t>zakon</a:t>
            </a:r>
            <a:r>
              <a:rPr lang="cs-CZ" u="sng" dirty="0" smtClean="0">
                <a:hlinkClick r:id="rId2"/>
              </a:rPr>
              <a:t>-c-262-2006-</a:t>
            </a:r>
            <a:r>
              <a:rPr lang="cs-CZ" u="sng" dirty="0" err="1" smtClean="0">
                <a:hlinkClick r:id="rId2"/>
              </a:rPr>
              <a:t>sb</a:t>
            </a:r>
            <a:r>
              <a:rPr lang="cs-CZ" u="sng" dirty="0" smtClean="0">
                <a:hlinkClick r:id="rId2"/>
              </a:rPr>
              <a:t>-</a:t>
            </a:r>
            <a:r>
              <a:rPr lang="cs-CZ" u="sng" dirty="0" err="1" smtClean="0">
                <a:hlinkClick r:id="rId2"/>
              </a:rPr>
              <a:t>zakonik</a:t>
            </a:r>
            <a:r>
              <a:rPr lang="cs-CZ" u="sng" dirty="0" smtClean="0">
                <a:hlinkClick r:id="rId2"/>
              </a:rPr>
              <a:t>-</a:t>
            </a:r>
            <a:r>
              <a:rPr lang="cs-CZ" u="sng" dirty="0" err="1" smtClean="0">
                <a:hlinkClick r:id="rId2"/>
              </a:rPr>
              <a:t>prace</a:t>
            </a:r>
            <a:r>
              <a:rPr lang="cs-CZ" u="sng" dirty="0" smtClean="0">
                <a:hlinkClick r:id="rId2"/>
              </a:rPr>
              <a:t>/</a:t>
            </a:r>
            <a:r>
              <a:rPr lang="cs-CZ" u="sng" dirty="0" err="1" smtClean="0">
                <a:hlinkClick r:id="rId2"/>
              </a:rPr>
              <a:t>uplne</a:t>
            </a:r>
            <a:r>
              <a:rPr lang="cs-CZ" u="sng" dirty="0" smtClean="0">
                <a:hlinkClick r:id="rId2"/>
              </a:rPr>
              <a:t>/#cast4</a:t>
            </a:r>
            <a:endParaRPr lang="cs-CZ" u="sng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časopis Mzdová účetní 6/2013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vlastní poznámky z odborné </a:t>
            </a:r>
            <a:r>
              <a:rPr lang="cs-CZ" dirty="0" smtClean="0"/>
              <a:t>stáže</a:t>
            </a:r>
          </a:p>
          <a:p>
            <a:pPr>
              <a:buNone/>
            </a:pPr>
            <a:r>
              <a:rPr lang="cs-CZ" dirty="0" smtClean="0"/>
              <a:t> </a:t>
            </a:r>
            <a:r>
              <a:rPr lang="cs-CZ" dirty="0" smtClean="0"/>
              <a:t>  </a:t>
            </a:r>
            <a:r>
              <a:rPr lang="cs-CZ" dirty="0" smtClean="0"/>
              <a:t> </a:t>
            </a:r>
            <a:r>
              <a:rPr lang="cs-CZ" dirty="0" smtClean="0"/>
              <a:t>u zaměstnavatele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78</TotalTime>
  <Words>972</Words>
  <Application>Microsoft Office PowerPoint</Application>
  <PresentationFormat>Předvádění na obrazovce (4:3)</PresentationFormat>
  <Paragraphs>145</Paragraphs>
  <Slides>24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24</vt:i4>
      </vt:variant>
    </vt:vector>
  </HeadingPairs>
  <TitlesOfParts>
    <vt:vector size="25" baseType="lpstr">
      <vt:lpstr>Arkýř</vt:lpstr>
      <vt:lpstr>Snímek 1</vt:lpstr>
      <vt:lpstr>   4. Pracovní doba, přestávky  v práci</vt:lpstr>
      <vt:lpstr>anotace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  <vt:lpstr>Snímek 24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   4. Pracovní doba, přestávky  v práci</dc:title>
  <dc:creator>Rachota</dc:creator>
  <cp:lastModifiedBy>Rachota</cp:lastModifiedBy>
  <cp:revision>14</cp:revision>
  <dcterms:created xsi:type="dcterms:W3CDTF">2014-03-10T17:17:19Z</dcterms:created>
  <dcterms:modified xsi:type="dcterms:W3CDTF">2014-05-19T19:30:43Z</dcterms:modified>
</cp:coreProperties>
</file>