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2" r:id="rId3"/>
    <p:sldId id="272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71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690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layout/>
    </c:title>
    <c:plotArea>
      <c:layout/>
      <c:lineChart>
        <c:grouping val="stacked"/>
        <c:ser>
          <c:idx val="0"/>
          <c:order val="0"/>
          <c:tx>
            <c:strRef>
              <c:f>List1!$B$1:$B$2</c:f>
              <c:strCache>
                <c:ptCount val="1"/>
                <c:pt idx="0">
                  <c:v>     Výše minimální mzdy za měsíc</c:v>
                </c:pt>
              </c:strCache>
            </c:strRef>
          </c:tx>
          <c:spPr>
            <a:ln>
              <a:solidFill>
                <a:srgbClr val="F79646"/>
              </a:solidFill>
            </a:ln>
            <a:effectLst/>
          </c:spPr>
          <c:marker>
            <c:symbol val="none"/>
          </c:marker>
          <c:cat>
            <c:strRef>
              <c:f>List1!$A$3:$A$19</c:f>
              <c:strCache>
                <c:ptCount val="17"/>
                <c:pt idx="0">
                  <c:v>1991 únor</c:v>
                </c:pt>
                <c:pt idx="1">
                  <c:v>1992 leden</c:v>
                </c:pt>
                <c:pt idx="2">
                  <c:v>1996 leden</c:v>
                </c:pt>
                <c:pt idx="3">
                  <c:v>1998 leden</c:v>
                </c:pt>
                <c:pt idx="4">
                  <c:v>1999 leden</c:v>
                </c:pt>
                <c:pt idx="5">
                  <c:v>1999 červenec</c:v>
                </c:pt>
                <c:pt idx="6">
                  <c:v>2000 leden</c:v>
                </c:pt>
                <c:pt idx="7">
                  <c:v>2000 červenec</c:v>
                </c:pt>
                <c:pt idx="8">
                  <c:v>2001 leden</c:v>
                </c:pt>
                <c:pt idx="9">
                  <c:v>2002 leden</c:v>
                </c:pt>
                <c:pt idx="10">
                  <c:v>2003 leden</c:v>
                </c:pt>
                <c:pt idx="11">
                  <c:v>2004 leden</c:v>
                </c:pt>
                <c:pt idx="12">
                  <c:v>2005 leden</c:v>
                </c:pt>
                <c:pt idx="13">
                  <c:v>2006 leden</c:v>
                </c:pt>
                <c:pt idx="14">
                  <c:v>2006 červenec</c:v>
                </c:pt>
                <c:pt idx="15">
                  <c:v>2007 leden</c:v>
                </c:pt>
                <c:pt idx="16">
                  <c:v>2013 srpen</c:v>
                </c:pt>
              </c:strCache>
            </c:strRef>
          </c:cat>
          <c:val>
            <c:numRef>
              <c:f>List1!$B$3:$B$19</c:f>
              <c:numCache>
                <c:formatCode>#,##0\ "Kč"</c:formatCode>
                <c:ptCount val="17"/>
                <c:pt idx="0">
                  <c:v>2000</c:v>
                </c:pt>
                <c:pt idx="1">
                  <c:v>2200</c:v>
                </c:pt>
                <c:pt idx="2">
                  <c:v>2500</c:v>
                </c:pt>
                <c:pt idx="3">
                  <c:v>2650</c:v>
                </c:pt>
                <c:pt idx="4">
                  <c:v>3250</c:v>
                </c:pt>
                <c:pt idx="5">
                  <c:v>3600</c:v>
                </c:pt>
                <c:pt idx="6">
                  <c:v>4000</c:v>
                </c:pt>
                <c:pt idx="7">
                  <c:v>4500</c:v>
                </c:pt>
                <c:pt idx="8">
                  <c:v>5000</c:v>
                </c:pt>
                <c:pt idx="9">
                  <c:v>5700</c:v>
                </c:pt>
                <c:pt idx="10">
                  <c:v>6200</c:v>
                </c:pt>
                <c:pt idx="11">
                  <c:v>6700</c:v>
                </c:pt>
                <c:pt idx="12">
                  <c:v>7185</c:v>
                </c:pt>
                <c:pt idx="13">
                  <c:v>7570</c:v>
                </c:pt>
                <c:pt idx="14">
                  <c:v>7955</c:v>
                </c:pt>
                <c:pt idx="15">
                  <c:v>8000</c:v>
                </c:pt>
                <c:pt idx="16">
                  <c:v>8500</c:v>
                </c:pt>
              </c:numCache>
            </c:numRef>
          </c:val>
        </c:ser>
        <c:marker val="1"/>
        <c:axId val="58137984"/>
        <c:axId val="58299520"/>
      </c:lineChart>
      <c:catAx>
        <c:axId val="58137984"/>
        <c:scaling>
          <c:orientation val="minMax"/>
        </c:scaling>
        <c:axPos val="b"/>
        <c:majorTickMark val="none"/>
        <c:tickLblPos val="nextTo"/>
        <c:crossAx val="58299520"/>
        <c:crosses val="autoZero"/>
        <c:auto val="1"/>
        <c:lblAlgn val="ctr"/>
        <c:lblOffset val="100"/>
      </c:catAx>
      <c:valAx>
        <c:axId val="58299520"/>
        <c:scaling>
          <c:orientation val="minMax"/>
        </c:scaling>
        <c:axPos val="l"/>
        <c:majorGridlines/>
        <c:numFmt formatCode="#,##0\ &quot;Kč&quot;" sourceLinked="1"/>
        <c:majorTickMark val="none"/>
        <c:tickLblPos val="nextTo"/>
        <c:crossAx val="58137984"/>
        <c:crosses val="autoZero"/>
        <c:crossBetween val="between"/>
      </c:valAx>
    </c:plotArea>
    <c:plotVisOnly val="1"/>
  </c:chart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A2900C0-C81F-4BC2-AA0F-D11EF4E7ED4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C5097AB-852C-4528-99F5-C5C6EB4356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vyplnto.cz/realizovane-pruzkumy/odmenovani-pracovniku-v-podn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psv.cz/cs/871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selnik.artega.cz/minimalni_mzda.php" TargetMode="External"/><Relationship Id="rId2" Type="http://schemas.openxmlformats.org/officeDocument/2006/relationships/hyperlink" Target="http://www.mpsv.cz/cs/13833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dane-a-mzda/mzda/vse-o-mzdach/zarucena-mzda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selnik.artega.cz/prumerna_mzda.ph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sv.cz/cs/871" TargetMode="External"/><Relationship Id="rId7" Type="http://schemas.openxmlformats.org/officeDocument/2006/relationships/hyperlink" Target="http://www.ciselnik.artega.cz/prumerna_mzda.php" TargetMode="External"/><Relationship Id="rId2" Type="http://schemas.openxmlformats.org/officeDocument/2006/relationships/hyperlink" Target="http://www.vyplnto.cz/realizovane-pruzkumy/odmenovani-pracovniku-v-pod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inance.cz/dane-a-mzda/mzda/vse-o-mzdach/zarucena-mzda/" TargetMode="External"/><Relationship Id="rId5" Type="http://schemas.openxmlformats.org/officeDocument/2006/relationships/hyperlink" Target="http://www.ciselnik.artega.cz/minimalni_mzda.php" TargetMode="External"/><Relationship Id="rId4" Type="http://schemas.openxmlformats.org/officeDocument/2006/relationships/hyperlink" Target="http://www.mpsv.cz/cs/1383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48938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VY_62_INOVACE_01.02.05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Odměňování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dirty="0" smtClean="0"/>
              <a:t>5. Odměňování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Tato část rozebírá problematiku odměňování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z různých pohledů, vysvětluje základní pojmy spojené s odměňováním – základní mzda, minimální, zaručená mzda, naturální mzda, základní formy mezd apod.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/>
          <a:lstStyle/>
          <a:p>
            <a:pPr lvl="0"/>
            <a:r>
              <a:rPr lang="cs-CZ" dirty="0" smtClean="0"/>
              <a:t>zaměstnanci náleží za odvedenou práci příslušná </a:t>
            </a:r>
            <a:r>
              <a:rPr lang="cs-CZ" b="1" dirty="0" smtClean="0"/>
              <a:t>finanční odměna</a:t>
            </a:r>
            <a:r>
              <a:rPr lang="cs-CZ" dirty="0" smtClean="0"/>
              <a:t> – pro zaměstnavatele představuje vynaložený </a:t>
            </a:r>
            <a:r>
              <a:rPr lang="cs-CZ" b="1" dirty="0" smtClean="0"/>
              <a:t>náklad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cílem odměňování je ve firmách </a:t>
            </a:r>
            <a:r>
              <a:rPr lang="cs-CZ" b="1" dirty="0" smtClean="0"/>
              <a:t>motivace</a:t>
            </a:r>
            <a:r>
              <a:rPr lang="cs-CZ" dirty="0" smtClean="0"/>
              <a:t> zaměstnanců k požadovanému výkonu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v podnikové praxi se setkáváme s </a:t>
            </a:r>
            <a:r>
              <a:rPr lang="cs-CZ" b="1" dirty="0" smtClean="0"/>
              <a:t>odměňováním </a:t>
            </a:r>
            <a:endParaRPr lang="cs-CZ" dirty="0" smtClean="0"/>
          </a:p>
          <a:p>
            <a:pPr lvl="0"/>
            <a:r>
              <a:rPr lang="cs-CZ" b="1" dirty="0" smtClean="0"/>
              <a:t>finančním </a:t>
            </a:r>
            <a:r>
              <a:rPr lang="cs-CZ" dirty="0" smtClean="0"/>
              <a:t>(peněžním) </a:t>
            </a:r>
          </a:p>
          <a:p>
            <a:pPr lvl="0"/>
            <a:r>
              <a:rPr lang="cs-CZ" b="1" dirty="0" smtClean="0"/>
              <a:t>nefinančním</a:t>
            </a:r>
            <a:r>
              <a:rPr lang="cs-CZ" dirty="0" smtClean="0"/>
              <a:t>, kdy odměna spočívá v např. povýšení, vzdělávání, uznání apod.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základní formou odměny je </a:t>
            </a:r>
            <a:r>
              <a:rPr lang="cs-CZ" b="1" dirty="0" smtClean="0"/>
              <a:t>mzda </a:t>
            </a:r>
            <a:r>
              <a:rPr lang="cs-CZ" dirty="0" smtClean="0"/>
              <a:t>– </a:t>
            </a:r>
            <a:r>
              <a:rPr lang="cs-CZ" dirty="0" err="1" smtClean="0"/>
              <a:t>mzda</a:t>
            </a:r>
            <a:r>
              <a:rPr lang="cs-CZ" dirty="0" smtClean="0"/>
              <a:t> je </a:t>
            </a:r>
            <a:r>
              <a:rPr lang="cs-CZ" b="1" dirty="0" smtClean="0"/>
              <a:t>peněžité plnění a plnění peněžité hodnoty (naturální mzda) poskytované zaměstnavatelem zaměstnanci za práci, a to podle složitosti, odpovědnosti a namáhavosti práce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podle způsobu stanovení mzdy rozlišujeme </a:t>
            </a:r>
            <a:r>
              <a:rPr lang="cs-CZ" b="1" dirty="0" smtClean="0"/>
              <a:t>základní mzdové formy:</a:t>
            </a:r>
            <a:endParaRPr lang="cs-CZ" dirty="0" smtClean="0"/>
          </a:p>
          <a:p>
            <a:pPr lvl="0"/>
            <a:r>
              <a:rPr lang="cs-CZ" b="1" dirty="0" smtClean="0"/>
              <a:t>časová </a:t>
            </a:r>
            <a:r>
              <a:rPr lang="cs-CZ" dirty="0" smtClean="0"/>
              <a:t>mzda je mzda vyplácená za odpracovaný měsíc či hodiny, výdělek je závislý na zaměstnancem odpracovaném času</a:t>
            </a:r>
          </a:p>
          <a:p>
            <a:pPr lvl="0"/>
            <a:r>
              <a:rPr lang="cs-CZ" b="1" dirty="0" smtClean="0"/>
              <a:t>úkolová</a:t>
            </a:r>
            <a:r>
              <a:rPr lang="cs-CZ" dirty="0" smtClean="0"/>
              <a:t> mzda je mzda stanovená dle počtu vyrobených produktů, výdělek závisí na množství vykonané práce</a:t>
            </a:r>
          </a:p>
          <a:p>
            <a:pPr lvl="0"/>
            <a:r>
              <a:rPr lang="cs-CZ" b="1" dirty="0" smtClean="0"/>
              <a:t>podílová </a:t>
            </a:r>
            <a:r>
              <a:rPr lang="cs-CZ" dirty="0" smtClean="0"/>
              <a:t>mzda je určená podílem na výsledku za určité období (např. podíl na tržbách v měsíci)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72198" y="571480"/>
            <a:ext cx="2428892" cy="500066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Pozn.: Podle internetového průzkumu z roku 2012 je v ČR převažujícím způsobem  odměňování  časová mzda – 60%, úkolová mzda tvoří asi 5%.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Zdroj: </a:t>
            </a:r>
            <a:r>
              <a:rPr lang="cs-CZ" i="1" dirty="0" smtClean="0">
                <a:hlinkClick r:id="rId2"/>
              </a:rPr>
              <a:t>www.</a:t>
            </a:r>
            <a:r>
              <a:rPr lang="cs-CZ" i="1" dirty="0" err="1" smtClean="0">
                <a:hlinkClick r:id="rId2"/>
              </a:rPr>
              <a:t>vyplnto.cz</a:t>
            </a:r>
            <a:r>
              <a:rPr lang="cs-CZ" i="1" dirty="0" smtClean="0">
                <a:hlinkClick r:id="rId2"/>
              </a:rPr>
              <a:t>/</a:t>
            </a:r>
            <a:r>
              <a:rPr lang="cs-CZ" i="1" dirty="0" err="1" smtClean="0">
                <a:hlinkClick r:id="rId2"/>
              </a:rPr>
              <a:t>realizovane</a:t>
            </a:r>
            <a:r>
              <a:rPr lang="cs-CZ" i="1" dirty="0" smtClean="0">
                <a:hlinkClick r:id="rId2"/>
              </a:rPr>
              <a:t>-</a:t>
            </a:r>
            <a:r>
              <a:rPr lang="cs-CZ" i="1" dirty="0" err="1" smtClean="0">
                <a:hlinkClick r:id="rId2"/>
              </a:rPr>
              <a:t>pruzkumy</a:t>
            </a:r>
            <a:r>
              <a:rPr lang="cs-CZ" i="1" dirty="0" smtClean="0">
                <a:hlinkClick r:id="rId2"/>
              </a:rPr>
              <a:t>/</a:t>
            </a:r>
            <a:r>
              <a:rPr lang="cs-CZ" i="1" dirty="0" err="1" smtClean="0">
                <a:hlinkClick r:id="rId2"/>
              </a:rPr>
              <a:t>odmenovani</a:t>
            </a:r>
            <a:r>
              <a:rPr lang="cs-CZ" i="1" dirty="0" smtClean="0">
                <a:hlinkClick r:id="rId2"/>
              </a:rPr>
              <a:t>-</a:t>
            </a:r>
            <a:r>
              <a:rPr lang="cs-CZ" i="1" dirty="0" err="1" smtClean="0">
                <a:hlinkClick r:id="rId2"/>
              </a:rPr>
              <a:t>pracovniku</a:t>
            </a:r>
            <a:r>
              <a:rPr lang="cs-CZ" i="1" dirty="0" smtClean="0">
                <a:hlinkClick r:id="rId2"/>
              </a:rPr>
              <a:t>-v-</a:t>
            </a:r>
            <a:r>
              <a:rPr lang="cs-CZ" i="1" dirty="0" err="1" smtClean="0">
                <a:hlinkClick r:id="rId2"/>
              </a:rPr>
              <a:t>podn</a:t>
            </a:r>
            <a:r>
              <a:rPr lang="cs-CZ" i="1" dirty="0" smtClean="0">
                <a:hlinkClick r:id="rId2"/>
              </a:rPr>
              <a:t>/#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714356"/>
            <a:ext cx="5276850" cy="534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dirty="0" smtClean="0"/>
              <a:t>mzda zaměstnance se </a:t>
            </a:r>
            <a:r>
              <a:rPr lang="cs-CZ" b="1" dirty="0" smtClean="0"/>
              <a:t>může skládat z více částí: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ze </a:t>
            </a:r>
            <a:r>
              <a:rPr lang="cs-CZ" b="1" dirty="0" smtClean="0"/>
              <a:t>složky pevné</a:t>
            </a:r>
            <a:r>
              <a:rPr lang="cs-CZ" dirty="0" smtClean="0"/>
              <a:t>, která je bez ohledu na výkon zaměstnance vždy stejně vysoká</a:t>
            </a:r>
          </a:p>
          <a:p>
            <a:pPr lvl="0"/>
            <a:r>
              <a:rPr lang="cs-CZ" dirty="0" smtClean="0"/>
              <a:t>ze </a:t>
            </a:r>
            <a:r>
              <a:rPr lang="cs-CZ" b="1" dirty="0" smtClean="0"/>
              <a:t>složky pohyblivé</a:t>
            </a:r>
            <a:r>
              <a:rPr lang="cs-CZ" dirty="0" smtClean="0"/>
              <a:t> (pobídkové) např. osobní ohodnocení, prémie či odměny</a:t>
            </a:r>
          </a:p>
          <a:p>
            <a:pPr lvl="0">
              <a:buNone/>
            </a:pPr>
            <a:r>
              <a:rPr lang="cs-CZ" dirty="0" smtClean="0"/>
              <a:t>tyto pobídkové složky mohou tvořit buď </a:t>
            </a:r>
          </a:p>
          <a:p>
            <a:pPr lvl="0"/>
            <a:r>
              <a:rPr lang="cs-CZ" b="1" dirty="0" smtClean="0"/>
              <a:t>nárokovou </a:t>
            </a:r>
            <a:r>
              <a:rPr lang="cs-CZ" dirty="0" smtClean="0"/>
              <a:t> složku – je-li jejich výše vázána na předem stanovená kritéria, pak při jejich splnění vzniká zaměstnanci nárok</a:t>
            </a:r>
          </a:p>
          <a:p>
            <a:pPr lvl="0"/>
            <a:r>
              <a:rPr lang="cs-CZ" b="1" dirty="0" smtClean="0"/>
              <a:t>nenárokovou</a:t>
            </a:r>
            <a:r>
              <a:rPr lang="cs-CZ" dirty="0" smtClean="0"/>
              <a:t> složku, pokud o jejich přiznání rozhoduje zaměstnavatel bez ohledu na splnění podmínek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mzda je nejčastěji vyplácena v </a:t>
            </a:r>
            <a:r>
              <a:rPr lang="cs-CZ" b="1" dirty="0" smtClean="0"/>
              <a:t>penězích</a:t>
            </a:r>
            <a:r>
              <a:rPr lang="cs-CZ" dirty="0" smtClean="0"/>
              <a:t>, v některých případech může být použita naturální </a:t>
            </a:r>
            <a:r>
              <a:rPr lang="cs-CZ" b="1" dirty="0" smtClean="0"/>
              <a:t>mzda</a:t>
            </a:r>
            <a:r>
              <a:rPr lang="cs-CZ" dirty="0" smtClean="0"/>
              <a:t> (platí však, že část odměny – tzv. zaručená mzda – musí být vyplacena v penězích)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kromě pojmu </a:t>
            </a:r>
            <a:r>
              <a:rPr lang="cs-CZ" b="1" dirty="0" smtClean="0"/>
              <a:t>mzda</a:t>
            </a:r>
            <a:r>
              <a:rPr lang="cs-CZ" dirty="0" smtClean="0"/>
              <a:t> se používá i termín </a:t>
            </a:r>
            <a:r>
              <a:rPr lang="cs-CZ" b="1" dirty="0" smtClean="0"/>
              <a:t>plat</a:t>
            </a:r>
            <a:r>
              <a:rPr lang="cs-CZ" dirty="0" smtClean="0"/>
              <a:t> – </a:t>
            </a:r>
            <a:r>
              <a:rPr lang="cs-CZ" dirty="0" err="1" smtClean="0"/>
              <a:t>plat</a:t>
            </a:r>
            <a:r>
              <a:rPr lang="cs-CZ" dirty="0" smtClean="0"/>
              <a:t> pobírá zaměstnanec v </a:t>
            </a:r>
            <a:r>
              <a:rPr lang="cs-CZ" dirty="0" err="1" smtClean="0"/>
              <a:t>nepodnikatelské</a:t>
            </a:r>
            <a:r>
              <a:rPr lang="cs-CZ" dirty="0" smtClean="0"/>
              <a:t> sféře = ve veřejném sektoru (např. učitel) a výše platu je stanovena zákonem na základě tzv. platových tarifů, kdežto mzdu zaměstnanec v podnikatelské sféře = v soukromém sektoru (např. tkadlena v a.s.) a výše mzdy je součástí dohody zaměstnance a zaměstnavatele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/>
          <a:lstStyle/>
          <a:p>
            <a:pPr lvl="0"/>
            <a:r>
              <a:rPr lang="cs-CZ" dirty="0" smtClean="0"/>
              <a:t>výše mzdy, kterou zaměstnavatel zaměstnanci vyplatí, </a:t>
            </a:r>
            <a:r>
              <a:rPr lang="cs-CZ" b="1" dirty="0" smtClean="0"/>
              <a:t>musí splňovat minimální standardy, které jsou zaručeny zákonem: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marL="457200" lvl="0" indent="-457200">
              <a:buNone/>
            </a:pPr>
            <a:r>
              <a:rPr lang="cs-CZ" dirty="0" smtClean="0"/>
              <a:t>1. odměna nesmí být nižší než tzv. </a:t>
            </a:r>
            <a:r>
              <a:rPr lang="cs-CZ" b="1" dirty="0" smtClean="0"/>
              <a:t>minimální mzda stanovená Zákoníkem práce</a:t>
            </a:r>
            <a:r>
              <a:rPr lang="cs-CZ" dirty="0" smtClean="0"/>
              <a:t> – zaměstnanci zajistí, že za svou práci obdrží příjem dostatečný pro úhradu základních životních potřeb – v současné době (počínaje </a:t>
            </a:r>
          </a:p>
          <a:p>
            <a:pPr marL="457200" lvl="0" indent="-457200">
              <a:buNone/>
            </a:pPr>
            <a:r>
              <a:rPr lang="cs-CZ" dirty="0" smtClean="0"/>
              <a:t>     1. 8. 2013) činí částka minimální mzdy </a:t>
            </a:r>
          </a:p>
          <a:p>
            <a:pPr marL="457200" lvl="0" indent="-457200">
              <a:buNone/>
            </a:pPr>
            <a:r>
              <a:rPr lang="cs-CZ" b="1" dirty="0" smtClean="0"/>
              <a:t>     8.500</a:t>
            </a:r>
            <a:r>
              <a:rPr lang="cs-CZ" dirty="0" smtClean="0"/>
              <a:t>,-Kč/měsíc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428604"/>
            <a:ext cx="7467600" cy="61436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Přehled o vývoji minimální mzdy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V České republice byla minimální mzda poprvé zavedena v roce 1991. Stanovení minimální mzdy od 1. srpna 2013 je šestnáctou změnou této mzdové veličiny od jejího zavedení.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5" name="Graf 4"/>
          <p:cNvGraphicFramePr/>
          <p:nvPr/>
        </p:nvGraphicFramePr>
        <p:xfrm>
          <a:off x="1500166" y="3000372"/>
          <a:ext cx="5357834" cy="34433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</p:nvPr>
        </p:nvGraphicFramePr>
        <p:xfrm>
          <a:off x="500034" y="571480"/>
          <a:ext cx="4357718" cy="5572171"/>
        </p:xfrm>
        <a:graphic>
          <a:graphicData uri="http://schemas.openxmlformats.org/drawingml/2006/table">
            <a:tbl>
              <a:tblPr/>
              <a:tblGrid>
                <a:gridCol w="1500198"/>
                <a:gridCol w="1409039"/>
                <a:gridCol w="1448481"/>
              </a:tblGrid>
              <a:tr h="290051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cs-CZ" sz="1300" b="1" i="0" u="none" strike="noStrike" dirty="0">
                          <a:solidFill>
                            <a:srgbClr val="000000"/>
                          </a:solidFill>
                          <a:latin typeface="Century Schoolbook"/>
                        </a:rPr>
                        <a:t>     Výše minimální mzdy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2712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Období</a:t>
                      </a: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za měsíc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za hodinu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02/1991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2 000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10,8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01/1992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2 200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12,0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01/1996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2 500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13,6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01/1998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2 650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 dirty="0">
                          <a:solidFill>
                            <a:srgbClr val="000000"/>
                          </a:solidFill>
                          <a:latin typeface="Century Schoolbook"/>
                        </a:rPr>
                        <a:t>14,8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01/1999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3 250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18,0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07/1999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3 600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20,0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01/2000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4 000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22,3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07/2000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4 500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25,0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01/2001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5 000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30,0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01/2002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5 700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33,9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01/2003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6 200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36,9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01/2004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6 700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39,6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01/2005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7 185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42,5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01/2006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7 570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44,7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07/2006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7 955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48,1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712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01/2007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8 000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48,1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6016">
                <a:tc>
                  <a:txBody>
                    <a:bodyPr/>
                    <a:lstStyle/>
                    <a:p>
                      <a:pPr algn="l" fontAlgn="b">
                        <a:buClr>
                          <a:schemeClr val="accent1"/>
                        </a:buClr>
                        <a:buSzPts val="1300"/>
                        <a:buFont typeface="Century Schoolbook"/>
                        <a:buNone/>
                      </a:pPr>
                      <a:r>
                        <a:rPr lang="cs-CZ" sz="1300" b="0" i="0" u="none" strike="noStrike" dirty="0" smtClean="0">
                          <a:solidFill>
                            <a:srgbClr val="000000"/>
                          </a:solidFill>
                          <a:latin typeface="Century Schoolbook"/>
                        </a:rPr>
                        <a:t>08/2013</a:t>
                      </a:r>
                      <a:endParaRPr lang="cs-CZ" sz="1300" b="0" i="0" u="none" strike="noStrike" dirty="0">
                        <a:solidFill>
                          <a:srgbClr val="000000"/>
                        </a:solidFill>
                        <a:latin typeface="Century Schoolbook"/>
                      </a:endParaRPr>
                    </a:p>
                  </a:txBody>
                  <a:tcPr marL="171450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 dirty="0">
                          <a:solidFill>
                            <a:srgbClr val="000000"/>
                          </a:solidFill>
                          <a:latin typeface="Century Schoolbook"/>
                        </a:rPr>
                        <a:t>8 500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 dirty="0">
                          <a:solidFill>
                            <a:srgbClr val="000000"/>
                          </a:solidFill>
                          <a:latin typeface="Century Schoolbook"/>
                        </a:rPr>
                        <a:t>50,6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5500694" y="857232"/>
            <a:ext cx="271464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Dosavadní úpravy minimální mzdy (základní sazby) jsou zachyceny v následující přehledu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Zdroj: </a:t>
            </a:r>
            <a:r>
              <a:rPr lang="cs-CZ" i="1" u="sng" dirty="0" smtClean="0">
                <a:hlinkClick r:id="rId2"/>
              </a:rPr>
              <a:t>www.</a:t>
            </a:r>
            <a:r>
              <a:rPr lang="cs-CZ" i="1" u="sng" dirty="0" err="1" smtClean="0">
                <a:hlinkClick r:id="rId2"/>
              </a:rPr>
              <a:t>mpsv.cz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cs</a:t>
            </a:r>
            <a:r>
              <a:rPr lang="cs-CZ" i="1" u="sng" dirty="0" smtClean="0">
                <a:hlinkClick r:id="rId2"/>
              </a:rPr>
              <a:t>/871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Příklady minimální mzdy podle délky stanovené týdenní pracovní doby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* při omezeném pracovním uplatnění zaměstnance s invalidním důchodem </a:t>
            </a:r>
          </a:p>
          <a:p>
            <a:pPr>
              <a:buNone/>
            </a:pPr>
            <a:r>
              <a:rPr lang="cs-CZ" dirty="0" smtClean="0"/>
              <a:t>Zdroj: </a:t>
            </a:r>
          </a:p>
          <a:p>
            <a:pPr>
              <a:buNone/>
            </a:pPr>
            <a:r>
              <a:rPr lang="cs-CZ" i="1" u="sng" dirty="0" smtClean="0">
                <a:hlinkClick r:id="rId2"/>
              </a:rPr>
              <a:t>   www.</a:t>
            </a:r>
            <a:r>
              <a:rPr lang="cs-CZ" i="1" u="sng" dirty="0" err="1" smtClean="0">
                <a:hlinkClick r:id="rId2"/>
              </a:rPr>
              <a:t>mpsv.cz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cs</a:t>
            </a:r>
            <a:r>
              <a:rPr lang="cs-CZ" i="1" u="sng" dirty="0" smtClean="0">
                <a:hlinkClick r:id="rId2"/>
              </a:rPr>
              <a:t>/13833</a:t>
            </a:r>
            <a:r>
              <a:rPr lang="cs-CZ" dirty="0" smtClean="0"/>
              <a:t>                   </a:t>
            </a:r>
            <a:r>
              <a:rPr lang="cs-CZ" u="sng" dirty="0" smtClean="0">
                <a:hlinkClick r:id="rId3"/>
              </a:rPr>
              <a:t>www.</a:t>
            </a:r>
            <a:r>
              <a:rPr lang="cs-CZ" i="1" u="sng" dirty="0" err="1" smtClean="0">
                <a:hlinkClick r:id="rId3"/>
              </a:rPr>
              <a:t>ciselnik.artega.cz</a:t>
            </a:r>
            <a:r>
              <a:rPr lang="cs-CZ" i="1" u="sng" dirty="0" smtClean="0">
                <a:hlinkClick r:id="rId3"/>
              </a:rPr>
              <a:t>/</a:t>
            </a:r>
            <a:r>
              <a:rPr lang="cs-CZ" i="1" u="sng" dirty="0" err="1" smtClean="0">
                <a:hlinkClick r:id="rId3"/>
              </a:rPr>
              <a:t>minimalni</a:t>
            </a:r>
            <a:r>
              <a:rPr lang="cs-CZ" i="1" u="sng" dirty="0" smtClean="0">
                <a:hlinkClick r:id="rId3"/>
              </a:rPr>
              <a:t>_mzda.</a:t>
            </a:r>
            <a:r>
              <a:rPr lang="cs-CZ" i="1" u="sng" dirty="0" err="1" smtClean="0">
                <a:hlinkClick r:id="rId3"/>
              </a:rPr>
              <a:t>php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00100" y="1643050"/>
          <a:ext cx="6286542" cy="1790709"/>
        </p:xfrm>
        <a:graphic>
          <a:graphicData uri="http://schemas.openxmlformats.org/drawingml/2006/table">
            <a:tbl>
              <a:tblPr/>
              <a:tblGrid>
                <a:gridCol w="2095514"/>
                <a:gridCol w="2095514"/>
                <a:gridCol w="2095514"/>
              </a:tblGrid>
              <a:tr h="295985">
                <a:tc gridSpan="3"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entury Schoolbook"/>
                        </a:rPr>
                        <a:t>Týdenní pracovní doba v hodinách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5985">
                <a:tc gridSpan="3"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entury Schoolbook"/>
                        </a:rPr>
                        <a:t>Minimální mzda v Kč/hod.( na 10 hal.)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598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entury Schoolbook"/>
                        </a:rPr>
                        <a:t>základní sazba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entury Schoolbook"/>
                        </a:rPr>
                        <a:t>nižší sazba*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985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50,6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48,1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985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0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38,5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52,2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49,7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7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37,5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51,3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357430"/>
            <a:ext cx="7467600" cy="4116522"/>
          </a:xfrm>
        </p:spPr>
        <p:txBody>
          <a:bodyPr/>
          <a:lstStyle/>
          <a:p>
            <a:pPr lvl="0"/>
            <a:r>
              <a:rPr lang="cs-CZ" dirty="0" smtClean="0"/>
              <a:t>zaměstnavatel musí respektovat i tzv. </a:t>
            </a:r>
            <a:r>
              <a:rPr lang="cs-CZ" b="1" dirty="0" smtClean="0"/>
              <a:t>zaručenou mzdu</a:t>
            </a:r>
            <a:r>
              <a:rPr lang="cs-CZ" dirty="0" smtClean="0"/>
              <a:t>, která je stanovena </a:t>
            </a:r>
            <a:r>
              <a:rPr lang="cs-CZ" b="1" dirty="0" smtClean="0"/>
              <a:t>nařízením</a:t>
            </a:r>
            <a:r>
              <a:rPr lang="cs-CZ" dirty="0" smtClean="0"/>
              <a:t> </a:t>
            </a:r>
            <a:r>
              <a:rPr lang="cs-CZ" b="1" dirty="0" smtClean="0"/>
              <a:t>vlády</a:t>
            </a:r>
            <a:r>
              <a:rPr lang="cs-CZ" dirty="0" smtClean="0"/>
              <a:t> č. 567/2006 Sb. – toto nařízení určuje nejnižší úrovně zaručené mzdy</a:t>
            </a:r>
          </a:p>
          <a:p>
            <a:pPr lvl="0">
              <a:buNone/>
            </a:pPr>
            <a:r>
              <a:rPr lang="cs-CZ" dirty="0" smtClean="0"/>
              <a:t>    pro 8 skupin prací, a to na základě složitosti, odpovědnosti a namáhavosti vykonávané práce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Nejnižší úrovně zaručené mzdy</a:t>
            </a:r>
            <a:endParaRPr lang="cs-CZ" dirty="0" smtClean="0"/>
          </a:p>
          <a:p>
            <a:r>
              <a:rPr lang="cs-CZ" dirty="0" smtClean="0"/>
              <a:t>Podle nařízení vlády č. 567/2006 Sb. jsou nejnižší úrovně zaručené mzdy pro stanovenou týdenní pracovní dobu 40 hodin odstupňovány podle složitosti, odpovědnosti a namáhavosti vykonávaných prací, zařazených do 8 skupin a od 1.8.2013 činí: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Zdroj: </a:t>
            </a:r>
            <a:r>
              <a:rPr lang="cs-CZ" i="1" u="sng" dirty="0" smtClean="0">
                <a:hlinkClick r:id="rId2"/>
              </a:rPr>
              <a:t>www.finance.</a:t>
            </a:r>
            <a:r>
              <a:rPr lang="cs-CZ" i="1" u="sng" dirty="0" err="1" smtClean="0">
                <a:hlinkClick r:id="rId2"/>
              </a:rPr>
              <a:t>cz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dane</a:t>
            </a:r>
            <a:r>
              <a:rPr lang="cs-CZ" i="1" u="sng" dirty="0" smtClean="0">
                <a:hlinkClick r:id="rId2"/>
              </a:rPr>
              <a:t>-a-mzda/mzda/</a:t>
            </a:r>
            <a:r>
              <a:rPr lang="cs-CZ" i="1" u="sng" dirty="0" err="1" smtClean="0">
                <a:hlinkClick r:id="rId2"/>
              </a:rPr>
              <a:t>vse</a:t>
            </a:r>
            <a:r>
              <a:rPr lang="cs-CZ" i="1" u="sng" dirty="0" smtClean="0">
                <a:hlinkClick r:id="rId2"/>
              </a:rPr>
              <a:t>-o-</a:t>
            </a:r>
            <a:r>
              <a:rPr lang="cs-CZ" i="1" u="sng" dirty="0" err="1" smtClean="0">
                <a:hlinkClick r:id="rId2"/>
              </a:rPr>
              <a:t>mzdach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zarucena</a:t>
            </a:r>
            <a:r>
              <a:rPr lang="cs-CZ" i="1" u="sng" dirty="0" smtClean="0">
                <a:hlinkClick r:id="rId2"/>
              </a:rPr>
              <a:t>-mzda/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71539" y="2524117"/>
          <a:ext cx="5643601" cy="2976584"/>
        </p:xfrm>
        <a:graphic>
          <a:graphicData uri="http://schemas.openxmlformats.org/drawingml/2006/table">
            <a:tbl>
              <a:tblPr/>
              <a:tblGrid>
                <a:gridCol w="1557433"/>
                <a:gridCol w="971302"/>
                <a:gridCol w="1507193"/>
                <a:gridCol w="1607673"/>
              </a:tblGrid>
              <a:tr h="328991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Skupina prací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Kč/hod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Kč/měsíc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Příklady profesí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991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50,6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8 500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Uklízečka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991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55,9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9 400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Prodejce tisku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991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61,7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10 400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Pokladní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991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68,1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11 400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Všeobecná sestra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991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75,2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12 600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Účetní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991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83,0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13 900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Správce IT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991"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91,7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15 400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Učitel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46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101,2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17 000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Burzovní makléř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57166"/>
            <a:ext cx="7467600" cy="6116786"/>
          </a:xfrm>
        </p:spPr>
        <p:txBody>
          <a:bodyPr>
            <a:normAutofit/>
          </a:bodyPr>
          <a:lstStyle/>
          <a:p>
            <a:r>
              <a:rPr lang="cs-CZ" dirty="0" smtClean="0"/>
              <a:t>Pro porovnání:  </a:t>
            </a:r>
            <a:r>
              <a:rPr lang="cs-CZ" b="1" dirty="0" smtClean="0"/>
              <a:t>Průměrná mzda a její vývoj v letech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Zdroj: </a:t>
            </a:r>
            <a:r>
              <a:rPr lang="cs-CZ" i="1" u="sng" dirty="0" smtClean="0">
                <a:hlinkClick r:id="rId2"/>
              </a:rPr>
              <a:t>www.</a:t>
            </a:r>
            <a:r>
              <a:rPr lang="cs-CZ" i="1" u="sng" dirty="0" err="1" smtClean="0">
                <a:hlinkClick r:id="rId2"/>
              </a:rPr>
              <a:t>ciselnik.artega.cz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prumerna</a:t>
            </a:r>
            <a:r>
              <a:rPr lang="cs-CZ" i="1" u="sng" dirty="0" smtClean="0">
                <a:hlinkClick r:id="rId2"/>
              </a:rPr>
              <a:t>_mzda.</a:t>
            </a:r>
            <a:r>
              <a:rPr lang="cs-CZ" i="1" u="sng" dirty="0" err="1" smtClean="0">
                <a:hlinkClick r:id="rId2"/>
              </a:rPr>
              <a:t>php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34" y="1428736"/>
          <a:ext cx="3937000" cy="4010025"/>
        </p:xfrm>
        <a:graphic>
          <a:graphicData uri="http://schemas.openxmlformats.org/drawingml/2006/table">
            <a:tbl>
              <a:tblPr/>
              <a:tblGrid>
                <a:gridCol w="1893948"/>
                <a:gridCol w="2043052"/>
              </a:tblGrid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Char char="R"/>
                      </a:pP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Průměrná mzda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2001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13 219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2002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14 378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2003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15 524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2004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16 430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2005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17 466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2006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18 344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2007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19 546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2008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20 957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2009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22 592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2010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23 344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2011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23 864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2012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24 455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ctr" rtl="0" fontAlgn="b">
                        <a:buClr>
                          <a:schemeClr val="accent1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2013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25 112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2013 (3. čtvrtletí)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24 836 Kč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786314" y="1357298"/>
            <a:ext cx="278608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Údaje pochází z Českého statistického úřadu. Metodika v ní </a:t>
            </a:r>
            <a:r>
              <a:rPr lang="cs-CZ" b="1" dirty="0" smtClean="0"/>
              <a:t>nezahrnuje</a:t>
            </a:r>
            <a:r>
              <a:rPr lang="cs-CZ" dirty="0" smtClean="0"/>
              <a:t> osoby vykonávající veřejné funkce, např. poslance, senátory, uvolněné členy zastupitelstev všech stupňů, soudce aj.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r>
              <a:rPr lang="cs-CZ" dirty="0" smtClean="0"/>
              <a:t>Zákoník práce č. 262/2006 Sb.,ve znění pozdějších předpisů</a:t>
            </a:r>
          </a:p>
          <a:p>
            <a:r>
              <a:rPr lang="cs-CZ" dirty="0" smtClean="0"/>
              <a:t>BUČKOVÁ , Veronika Ing. a kolektiv: Ekonomika pro střední školy–Úvod – Učebnice, 1.vydání, </a:t>
            </a:r>
          </a:p>
          <a:p>
            <a:pPr>
              <a:buNone/>
            </a:pPr>
            <a:r>
              <a:rPr lang="cs-CZ" dirty="0" smtClean="0"/>
              <a:t>    Nakladatelství DIDAKTIS spol. s r. o. Brno,  2013, ISBN 978-80-7358-203-6</a:t>
            </a:r>
          </a:p>
          <a:p>
            <a:r>
              <a:rPr lang="cs-CZ" i="1" u="sng" dirty="0" smtClean="0">
                <a:hlinkClick r:id="rId2"/>
              </a:rPr>
              <a:t>www.</a:t>
            </a:r>
            <a:r>
              <a:rPr lang="cs-CZ" i="1" u="sng" dirty="0" err="1" smtClean="0">
                <a:hlinkClick r:id="rId2"/>
              </a:rPr>
              <a:t>vyplnto.cz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realizovane</a:t>
            </a:r>
            <a:r>
              <a:rPr lang="cs-CZ" i="1" u="sng" dirty="0" smtClean="0">
                <a:hlinkClick r:id="rId2"/>
              </a:rPr>
              <a:t>-</a:t>
            </a:r>
            <a:r>
              <a:rPr lang="cs-CZ" i="1" u="sng" dirty="0" err="1" smtClean="0">
                <a:hlinkClick r:id="rId2"/>
              </a:rPr>
              <a:t>pruzkumy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odmenovani</a:t>
            </a:r>
            <a:r>
              <a:rPr lang="cs-CZ" i="1" u="sng" dirty="0" smtClean="0">
                <a:hlinkClick r:id="rId2"/>
              </a:rPr>
              <a:t>-</a:t>
            </a:r>
            <a:r>
              <a:rPr lang="cs-CZ" i="1" u="sng" dirty="0" err="1" smtClean="0">
                <a:hlinkClick r:id="rId2"/>
              </a:rPr>
              <a:t>pracovniku</a:t>
            </a:r>
            <a:r>
              <a:rPr lang="cs-CZ" i="1" u="sng" dirty="0" smtClean="0">
                <a:hlinkClick r:id="rId2"/>
              </a:rPr>
              <a:t>-v-</a:t>
            </a:r>
            <a:r>
              <a:rPr lang="cs-CZ" i="1" u="sng" dirty="0" err="1" smtClean="0">
                <a:hlinkClick r:id="rId2"/>
              </a:rPr>
              <a:t>podn</a:t>
            </a:r>
            <a:r>
              <a:rPr lang="cs-CZ" i="1" u="sng" dirty="0" smtClean="0">
                <a:hlinkClick r:id="rId2"/>
              </a:rPr>
              <a:t>/#</a:t>
            </a:r>
            <a:endParaRPr lang="cs-CZ" dirty="0" smtClean="0"/>
          </a:p>
          <a:p>
            <a:r>
              <a:rPr lang="cs-CZ" i="1" u="sng" dirty="0" smtClean="0">
                <a:hlinkClick r:id="rId3"/>
              </a:rPr>
              <a:t>www.</a:t>
            </a:r>
            <a:r>
              <a:rPr lang="cs-CZ" i="1" u="sng" dirty="0" err="1" smtClean="0">
                <a:hlinkClick r:id="rId3"/>
              </a:rPr>
              <a:t>mpsv.cz</a:t>
            </a:r>
            <a:r>
              <a:rPr lang="cs-CZ" i="1" u="sng" dirty="0" smtClean="0">
                <a:hlinkClick r:id="rId3"/>
              </a:rPr>
              <a:t>/</a:t>
            </a:r>
            <a:r>
              <a:rPr lang="cs-CZ" i="1" u="sng" dirty="0" err="1" smtClean="0">
                <a:hlinkClick r:id="rId3"/>
              </a:rPr>
              <a:t>cs</a:t>
            </a:r>
            <a:r>
              <a:rPr lang="cs-CZ" i="1" u="sng" dirty="0" smtClean="0">
                <a:hlinkClick r:id="rId3"/>
              </a:rPr>
              <a:t>/871</a:t>
            </a:r>
            <a:endParaRPr lang="cs-CZ" dirty="0" smtClean="0"/>
          </a:p>
          <a:p>
            <a:r>
              <a:rPr lang="cs-CZ" i="1" u="sng" dirty="0" smtClean="0">
                <a:hlinkClick r:id="rId4"/>
              </a:rPr>
              <a:t>www.</a:t>
            </a:r>
            <a:r>
              <a:rPr lang="cs-CZ" i="1" u="sng" dirty="0" err="1" smtClean="0">
                <a:hlinkClick r:id="rId4"/>
              </a:rPr>
              <a:t>mpsv.cz</a:t>
            </a:r>
            <a:r>
              <a:rPr lang="cs-CZ" i="1" u="sng" dirty="0" smtClean="0">
                <a:hlinkClick r:id="rId4"/>
              </a:rPr>
              <a:t>/</a:t>
            </a:r>
            <a:r>
              <a:rPr lang="cs-CZ" i="1" u="sng" dirty="0" err="1" smtClean="0">
                <a:hlinkClick r:id="rId4"/>
              </a:rPr>
              <a:t>cs</a:t>
            </a:r>
            <a:r>
              <a:rPr lang="cs-CZ" i="1" u="sng" dirty="0" smtClean="0">
                <a:hlinkClick r:id="rId4"/>
              </a:rPr>
              <a:t>/13833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u="sng" dirty="0" smtClean="0">
                <a:hlinkClick r:id="rId5"/>
              </a:rPr>
              <a:t>www.</a:t>
            </a:r>
            <a:r>
              <a:rPr lang="cs-CZ" i="1" u="sng" dirty="0" err="1" smtClean="0">
                <a:hlinkClick r:id="rId5"/>
              </a:rPr>
              <a:t>ciselnik.artega.cz</a:t>
            </a:r>
            <a:r>
              <a:rPr lang="cs-CZ" i="1" u="sng" dirty="0" smtClean="0">
                <a:hlinkClick r:id="rId5"/>
              </a:rPr>
              <a:t>/</a:t>
            </a:r>
            <a:r>
              <a:rPr lang="cs-CZ" i="1" u="sng" dirty="0" err="1" smtClean="0">
                <a:hlinkClick r:id="rId5"/>
              </a:rPr>
              <a:t>minimalni</a:t>
            </a:r>
            <a:r>
              <a:rPr lang="cs-CZ" i="1" u="sng" dirty="0" smtClean="0">
                <a:hlinkClick r:id="rId5"/>
              </a:rPr>
              <a:t>_mzda.</a:t>
            </a:r>
            <a:r>
              <a:rPr lang="cs-CZ" i="1" u="sng" dirty="0" err="1" smtClean="0">
                <a:hlinkClick r:id="rId5"/>
              </a:rPr>
              <a:t>php</a:t>
            </a:r>
            <a:endParaRPr lang="cs-CZ" dirty="0" smtClean="0"/>
          </a:p>
          <a:p>
            <a:r>
              <a:rPr lang="cs-CZ" i="1" u="sng" dirty="0" smtClean="0">
                <a:hlinkClick r:id="rId6"/>
              </a:rPr>
              <a:t>www.finance.</a:t>
            </a:r>
            <a:r>
              <a:rPr lang="cs-CZ" i="1" u="sng" dirty="0" err="1" smtClean="0">
                <a:hlinkClick r:id="rId6"/>
              </a:rPr>
              <a:t>cz</a:t>
            </a:r>
            <a:r>
              <a:rPr lang="cs-CZ" i="1" u="sng" dirty="0" smtClean="0">
                <a:hlinkClick r:id="rId6"/>
              </a:rPr>
              <a:t>/</a:t>
            </a:r>
            <a:r>
              <a:rPr lang="cs-CZ" i="1" u="sng" dirty="0" err="1" smtClean="0">
                <a:hlinkClick r:id="rId6"/>
              </a:rPr>
              <a:t>dane</a:t>
            </a:r>
            <a:r>
              <a:rPr lang="cs-CZ" i="1" u="sng" dirty="0" smtClean="0">
                <a:hlinkClick r:id="rId6"/>
              </a:rPr>
              <a:t>-a-mzda/mzda/</a:t>
            </a:r>
            <a:r>
              <a:rPr lang="cs-CZ" i="1" u="sng" dirty="0" err="1" smtClean="0">
                <a:hlinkClick r:id="rId6"/>
              </a:rPr>
              <a:t>vse</a:t>
            </a:r>
            <a:r>
              <a:rPr lang="cs-CZ" i="1" u="sng" dirty="0" smtClean="0">
                <a:hlinkClick r:id="rId6"/>
              </a:rPr>
              <a:t>-o-</a:t>
            </a:r>
            <a:r>
              <a:rPr lang="cs-CZ" i="1" u="sng" dirty="0" err="1" smtClean="0">
                <a:hlinkClick r:id="rId6"/>
              </a:rPr>
              <a:t>mzdach</a:t>
            </a:r>
            <a:r>
              <a:rPr lang="cs-CZ" i="1" u="sng" dirty="0" smtClean="0">
                <a:hlinkClick r:id="rId6"/>
              </a:rPr>
              <a:t>/</a:t>
            </a:r>
            <a:r>
              <a:rPr lang="cs-CZ" i="1" u="sng" dirty="0" err="1" smtClean="0">
                <a:hlinkClick r:id="rId6"/>
              </a:rPr>
              <a:t>zarucena</a:t>
            </a:r>
            <a:r>
              <a:rPr lang="cs-CZ" i="1" u="sng" dirty="0" smtClean="0">
                <a:hlinkClick r:id="rId6"/>
              </a:rPr>
              <a:t>-mzda/</a:t>
            </a:r>
            <a:endParaRPr lang="cs-CZ" dirty="0" smtClean="0"/>
          </a:p>
          <a:p>
            <a:r>
              <a:rPr lang="cs-CZ" i="1" u="sng" dirty="0" smtClean="0">
                <a:hlinkClick r:id="rId7"/>
              </a:rPr>
              <a:t>www.</a:t>
            </a:r>
            <a:r>
              <a:rPr lang="cs-CZ" i="1" u="sng" dirty="0" err="1" smtClean="0">
                <a:hlinkClick r:id="rId7"/>
              </a:rPr>
              <a:t>ciselnik.artega.cz</a:t>
            </a:r>
            <a:r>
              <a:rPr lang="cs-CZ" i="1" u="sng" dirty="0" smtClean="0">
                <a:hlinkClick r:id="rId7"/>
              </a:rPr>
              <a:t>/</a:t>
            </a:r>
            <a:r>
              <a:rPr lang="cs-CZ" i="1" u="sng" dirty="0" err="1" smtClean="0">
                <a:hlinkClick r:id="rId7"/>
              </a:rPr>
              <a:t>prumerna</a:t>
            </a:r>
            <a:r>
              <a:rPr lang="cs-CZ" i="1" u="sng" dirty="0" smtClean="0">
                <a:hlinkClick r:id="rId7"/>
              </a:rPr>
              <a:t>_mzda.</a:t>
            </a:r>
            <a:r>
              <a:rPr lang="cs-CZ" i="1" u="sng" dirty="0" err="1" smtClean="0">
                <a:hlinkClick r:id="rId7"/>
              </a:rPr>
              <a:t>php</a:t>
            </a:r>
            <a:endParaRPr lang="cs-CZ" dirty="0" smtClean="0"/>
          </a:p>
          <a:p>
            <a:r>
              <a:rPr lang="cs-CZ" dirty="0" smtClean="0"/>
              <a:t>vlastní poznámky z odborné stáže u zaměstnavatele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126</TotalTime>
  <Words>787</Words>
  <Application>Microsoft Office PowerPoint</Application>
  <PresentationFormat>Předvádění na obrazovce (4:3)</PresentationFormat>
  <Paragraphs>262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5. Odměňování 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5. Odměňování </dc:title>
  <dc:creator>Rachota</dc:creator>
  <cp:lastModifiedBy>Rachota</cp:lastModifiedBy>
  <cp:revision>15</cp:revision>
  <dcterms:created xsi:type="dcterms:W3CDTF">2014-03-10T18:15:32Z</dcterms:created>
  <dcterms:modified xsi:type="dcterms:W3CDTF">2014-05-19T18:56:24Z</dcterms:modified>
</cp:coreProperties>
</file>