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6" r:id="rId3"/>
    <p:sldId id="274" r:id="rId4"/>
    <p:sldId id="257" r:id="rId5"/>
    <p:sldId id="258" r:id="rId6"/>
    <p:sldId id="275" r:id="rId7"/>
    <p:sldId id="259" r:id="rId8"/>
    <p:sldId id="260" r:id="rId9"/>
    <p:sldId id="261" r:id="rId10"/>
    <p:sldId id="262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3F21DAE-7FB5-4C6F-A669-E6BD37B1B5B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42105AA-F98B-4145-90D7-2AA71B7AD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3F21DAE-7FB5-4C6F-A669-E6BD37B1B5B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42105AA-F98B-4145-90D7-2AA71B7ADC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3F21DAE-7FB5-4C6F-A669-E6BD37B1B5B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42105AA-F98B-4145-90D7-2AA71B7AD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21DAE-7FB5-4C6F-A669-E6BD37B1B5B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105AA-F98B-4145-90D7-2AA71B7ADC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21DAE-7FB5-4C6F-A669-E6BD37B1B5B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105AA-F98B-4145-90D7-2AA71B7ADC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3F21DAE-7FB5-4C6F-A669-E6BD37B1B5B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42105AA-F98B-4145-90D7-2AA71B7ADC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21DAE-7FB5-4C6F-A669-E6BD37B1B5B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105AA-F98B-4145-90D7-2AA71B7AD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3F21DAE-7FB5-4C6F-A669-E6BD37B1B5B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42105AA-F98B-4145-90D7-2AA71B7ADC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3F21DAE-7FB5-4C6F-A669-E6BD37B1B5B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42105AA-F98B-4145-90D7-2AA71B7ADC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21DAE-7FB5-4C6F-A669-E6BD37B1B5B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105AA-F98B-4145-90D7-2AA71B7AD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21DAE-7FB5-4C6F-A669-E6BD37B1B5B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105AA-F98B-4145-90D7-2AA71B7AD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3F21DAE-7FB5-4C6F-A669-E6BD37B1B5BE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42105AA-F98B-4145-90D7-2AA71B7AD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odnikatel.cz/zakony/zakon-c-262-2006-sb-zakonik-prace/uplne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odnikatel.cz/zakony/zakon-c-262-2006-sb-zakonik-prace/upln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6064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483768" y="1916832"/>
          <a:ext cx="6337622" cy="4489380"/>
        </p:xfrm>
        <a:graphic>
          <a:graphicData uri="http://schemas.openxmlformats.org/drawingml/2006/table">
            <a:tbl>
              <a:tblPr/>
              <a:tblGrid>
                <a:gridCol w="2329853"/>
                <a:gridCol w="4007769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VY_62_INOVACE_01.02.06 – Výpočet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hrubé mzdy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Pracovní poměr, mzda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Listopad 2013 – duben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 mzda a pracovní poměr včetně výpočtů jednotlivých složek mzdy.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cs-CZ" dirty="0" smtClean="0"/>
              <a:t>6. Výpočet hrubé mzdy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Tato část vysvětluje postup výpočtu hrubé mzdy a komentuje jednotlivé složky mzdy.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85794"/>
            <a:ext cx="7467600" cy="5688158"/>
          </a:xfrm>
        </p:spPr>
        <p:txBody>
          <a:bodyPr/>
          <a:lstStyle/>
          <a:p>
            <a:pPr lvl="0"/>
            <a:r>
              <a:rPr lang="cs-CZ" b="1" dirty="0" smtClean="0"/>
              <a:t>hrubá mzda</a:t>
            </a:r>
            <a:r>
              <a:rPr lang="cs-CZ" dirty="0" smtClean="0"/>
              <a:t> = základní měsíční mzda zaměstnance, a to včetně všech příplatků a náhrad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jedná se o částku, kterou si zaměstnanec se zaměstnavatelem sjedná, popř. kterou mu zaměstnavatel určí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je to </a:t>
            </a:r>
            <a:r>
              <a:rPr lang="cs-CZ" b="1" dirty="0" smtClean="0"/>
              <a:t>měsíční odměna za vykonanou práci v pracovněprávním vztahu, která zahrnuje také příplatky, odměny, prémie, náhrady za dovolenou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467600" cy="5831034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tuto částku však zaměstnanec nikdy nedostane, protože z ní musí odvádět zákonem dané částky na zdravotní a sociální pojištění a zálohu na daň z příjmu – tyto srážky provede za zaměstnance zaměstnavatel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částka, kterou zaměstnanec skutečně obdrží, je označována jako </a:t>
            </a:r>
            <a:r>
              <a:rPr lang="cs-CZ" b="1" dirty="0" smtClean="0"/>
              <a:t>čistá mzda </a:t>
            </a:r>
            <a:r>
              <a:rPr lang="cs-CZ" dirty="0" smtClean="0"/>
              <a:t>(je příjmem zaměstnance, částkou za vykonanou práci v pracovněprávním vztahu, z níž jsou odečteny zákonné srážky)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b="1" dirty="0" smtClean="0"/>
              <a:t>cenou práce</a:t>
            </a:r>
            <a:r>
              <a:rPr lang="cs-CZ" dirty="0" smtClean="0"/>
              <a:t> (tzv. mzdovými náklady) pro zaměstnavatele však není jen hrubá mzda – náklady zaměstnavatele jsou totiž ještě vyšší – zaměstnavatelé mají povinnost odvádět za zaměstnance další platby na zdravotní a sociální pojištění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Základní výpočet hrubé mzdy: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HM = základní mzda 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		+ prémie 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		+ odměny</a:t>
            </a:r>
          </a:p>
          <a:p>
            <a:pPr>
              <a:buNone/>
            </a:pPr>
            <a:r>
              <a:rPr lang="cs-CZ" b="1" dirty="0" smtClean="0"/>
              <a:t>		+ příplatky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	 	+ náhrada za dovolenou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28604"/>
            <a:ext cx="7467600" cy="604534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None/>
            </a:pPr>
            <a:r>
              <a:rPr lang="cs-CZ" b="1" dirty="0" smtClean="0"/>
              <a:t>1. základní mzda</a:t>
            </a:r>
            <a:r>
              <a:rPr lang="cs-CZ" dirty="0" smtClean="0"/>
              <a:t> – může mít formu mzdy časové, úkolové nebo podílové, popř. se může jednat o plat</a:t>
            </a:r>
          </a:p>
          <a:p>
            <a:r>
              <a:rPr lang="cs-CZ" b="1" dirty="0" smtClean="0"/>
              <a:t>časová </a:t>
            </a:r>
            <a:r>
              <a:rPr lang="cs-CZ" dirty="0" smtClean="0"/>
              <a:t>mzda je mzda vyplácená za odpracovaný měsíc či hodiny, výdělek je závislý na zaměstnancem odpracovaném času </a:t>
            </a:r>
          </a:p>
          <a:p>
            <a:pPr>
              <a:buNone/>
            </a:pPr>
            <a:r>
              <a:rPr lang="cs-CZ" dirty="0" smtClean="0"/>
              <a:t>    (výpočet: počet odpracovaných hodin x částka za hodinu)</a:t>
            </a:r>
          </a:p>
          <a:p>
            <a:r>
              <a:rPr lang="cs-CZ" b="1" dirty="0" smtClean="0"/>
              <a:t>úkolová</a:t>
            </a:r>
            <a:r>
              <a:rPr lang="cs-CZ" dirty="0" smtClean="0"/>
              <a:t> mzda je mzda stanovená dle počtu vyrobených produktů, výdělek závisí na množství vykonané práce</a:t>
            </a:r>
          </a:p>
          <a:p>
            <a:pPr>
              <a:buNone/>
            </a:pPr>
            <a:r>
              <a:rPr lang="cs-CZ" dirty="0" smtClean="0"/>
              <a:t>    (výpočet: počet vyrobených kusů x úkolová sazba)</a:t>
            </a:r>
          </a:p>
          <a:p>
            <a:r>
              <a:rPr lang="cs-CZ" b="1" dirty="0" smtClean="0"/>
              <a:t>podílová </a:t>
            </a:r>
            <a:r>
              <a:rPr lang="cs-CZ" dirty="0" smtClean="0"/>
              <a:t>mzda je určená podílem na výsledku za určité období (např. podíl na tržbách v měsíci)</a:t>
            </a:r>
          </a:p>
          <a:p>
            <a:pPr>
              <a:buNone/>
            </a:pPr>
            <a:r>
              <a:rPr lang="cs-CZ" dirty="0" smtClean="0"/>
              <a:t>    (výpočet: určité % z dosažených tržeb v obchodě)</a:t>
            </a:r>
          </a:p>
          <a:p>
            <a:r>
              <a:rPr lang="cs-CZ" b="1" dirty="0" smtClean="0"/>
              <a:t>plat</a:t>
            </a:r>
            <a:r>
              <a:rPr lang="cs-CZ" dirty="0" smtClean="0"/>
              <a:t> pobírá zaměstnanec v </a:t>
            </a:r>
            <a:r>
              <a:rPr lang="cs-CZ" dirty="0" err="1" smtClean="0"/>
              <a:t>nepodnikatelské</a:t>
            </a:r>
            <a:r>
              <a:rPr lang="cs-CZ" dirty="0" smtClean="0"/>
              <a:t> sféře a výše platu je stanovena zákonem na základě tzv. platových tarifů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28604"/>
            <a:ext cx="7467600" cy="604534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/>
              <a:t>+</a:t>
            </a:r>
          </a:p>
          <a:p>
            <a:pPr algn="ctr">
              <a:buNone/>
            </a:pPr>
            <a:endParaRPr lang="cs-CZ" dirty="0" smtClean="0"/>
          </a:p>
          <a:p>
            <a:pPr lvl="0">
              <a:buNone/>
            </a:pPr>
            <a:r>
              <a:rPr lang="cs-CZ" b="1" dirty="0" smtClean="0"/>
              <a:t>2. prémie</a:t>
            </a:r>
            <a:r>
              <a:rPr lang="cs-CZ" dirty="0" smtClean="0"/>
              <a:t> – částka, která plní motivační funkci mzdy, zaměstnanec obdrží tzv. prémiový předpis, na základě kterého budou prémie poskytovány</a:t>
            </a:r>
          </a:p>
          <a:p>
            <a:r>
              <a:rPr lang="cs-CZ" dirty="0" smtClean="0"/>
              <a:t>např. prémie za výkon u úkolové mzdy – ví, že při dosažení určitého množství bude částka prémií navyšována nebo naopak při nesplnění požadovaného množství bude prémie krácena</a:t>
            </a:r>
          </a:p>
          <a:p>
            <a:pPr>
              <a:buNone/>
            </a:pPr>
            <a:r>
              <a:rPr lang="cs-CZ" dirty="0" smtClean="0"/>
              <a:t>   </a:t>
            </a:r>
          </a:p>
          <a:p>
            <a:r>
              <a:rPr lang="cs-CZ" dirty="0" smtClean="0"/>
              <a:t>např. u THP prémie za splnění předem stanoveného úkolu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→ zaměstnanec může získání svých prémií ovlivnit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7467600" cy="5045216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/>
              <a:t>+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endParaRPr lang="cs-CZ" dirty="0" smtClean="0"/>
          </a:p>
          <a:p>
            <a:pPr lvl="0">
              <a:buNone/>
            </a:pPr>
            <a:r>
              <a:rPr lang="cs-CZ" b="1" dirty="0" smtClean="0"/>
              <a:t>3. odměna</a:t>
            </a:r>
            <a:r>
              <a:rPr lang="cs-CZ" dirty="0" smtClean="0"/>
              <a:t> – částka, která rovněž plní motivační funkci mzdy, ale nejsou pro ni předem dána nějaká pravidla – zaměstnavatel ji může použít k ocenění toho, že zaměstnanec splnil nějaký mimořádný úkol, vykonal nějakou práci navíc nad rámec svých pracovních povinností např. zastoupil nemocného spolupracovníka 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428736"/>
            <a:ext cx="7467600" cy="475946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/>
              <a:t>+</a:t>
            </a:r>
          </a:p>
          <a:p>
            <a:pPr lvl="0">
              <a:buNone/>
            </a:pPr>
            <a:endParaRPr lang="cs-CZ" b="1" dirty="0" smtClean="0"/>
          </a:p>
          <a:p>
            <a:pPr lvl="0">
              <a:buNone/>
            </a:pPr>
            <a:r>
              <a:rPr lang="cs-CZ" b="1" dirty="0" smtClean="0"/>
              <a:t>4. příplatky </a:t>
            </a:r>
            <a:r>
              <a:rPr lang="cs-CZ" dirty="0" smtClean="0"/>
              <a:t>– poskytují se za výkon práce v jiných než „běžných“ podmínkách, některé příplatky </a:t>
            </a:r>
            <a:r>
              <a:rPr lang="cs-CZ" b="1" dirty="0" smtClean="0"/>
              <a:t>musí</a:t>
            </a:r>
            <a:r>
              <a:rPr lang="cs-CZ" dirty="0" smtClean="0"/>
              <a:t> být poskytovány podle Zákoníku práce, jiné jsou </a:t>
            </a:r>
            <a:r>
              <a:rPr lang="cs-CZ" b="1" dirty="0" smtClean="0"/>
              <a:t>v pravomoci</a:t>
            </a:r>
            <a:r>
              <a:rPr lang="cs-CZ" dirty="0" smtClean="0"/>
              <a:t> firmy, která je sjednává v kolektivní smlouvě nebo vnitřním předpisu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    patří sem: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14356"/>
            <a:ext cx="7467600" cy="5759596"/>
          </a:xfrm>
        </p:spPr>
        <p:txBody>
          <a:bodyPr/>
          <a:lstStyle/>
          <a:p>
            <a:r>
              <a:rPr lang="cs-CZ" b="1" dirty="0" smtClean="0"/>
              <a:t>příplatek za práci přesčas</a:t>
            </a:r>
            <a:r>
              <a:rPr lang="cs-CZ" dirty="0" smtClean="0"/>
              <a:t> - za dobu práce přesčas přísluší zaměstnanci mzda, na kterou mu vzniklo za tuto dobu právo (dále jen "dosažená mzda"), a příplatek nejméně ve výši </a:t>
            </a:r>
            <a:r>
              <a:rPr lang="cs-CZ" b="1" dirty="0" smtClean="0"/>
              <a:t>25 % průměrného výdělku</a:t>
            </a:r>
            <a:r>
              <a:rPr lang="cs-CZ" dirty="0" smtClean="0"/>
              <a:t>, pokud se zaměstnavatel se zaměstnancem nedohodli na poskytnutí náhradního volna v rozsahu práce konané přesčas místo příplatku, neposkytne-li zaměstnavatel zaměstnanci náhradní volno v době 3 kalendářních měsíců po výkonu práce přesčas nebo v jinak dohodnuté době, přísluší zaměstnanci k dosažené mzdě výše uvedený příplatek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14356"/>
            <a:ext cx="7467600" cy="5759596"/>
          </a:xfrm>
        </p:spPr>
        <p:txBody>
          <a:bodyPr/>
          <a:lstStyle/>
          <a:p>
            <a:r>
              <a:rPr lang="cs-CZ" b="1" dirty="0" smtClean="0"/>
              <a:t>příplatek za práci ve svátek</a:t>
            </a:r>
            <a:r>
              <a:rPr lang="cs-CZ" dirty="0" smtClean="0"/>
              <a:t> - za dobu práce ve svátek přísluší zaměstnanci dosažená mzda a náhradní volno v rozsahu práce konané ve svátek, které mu zaměstnavatel poskytne nejpozději do konce třetího kalendářního měsíce následujícího po výkonu práce ve svátek nebo v jinak dohodnuté době, za dobu čerpání náhradního volna přísluší zaměstnanci náhrada mzdy ve </a:t>
            </a:r>
            <a:r>
              <a:rPr lang="cs-CZ" b="1" dirty="0" smtClean="0"/>
              <a:t>výši průměrného výdělku, z</a:t>
            </a:r>
            <a:r>
              <a:rPr lang="cs-CZ" dirty="0" smtClean="0"/>
              <a:t>aměstnavatel se může se zaměstnancem dohodnout na poskytnutí příplatku k dosažené mzdě nejméně ve výši průměrného výdělku místo náhradního volna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85860"/>
            <a:ext cx="7467600" cy="5188092"/>
          </a:xfrm>
        </p:spPr>
        <p:txBody>
          <a:bodyPr/>
          <a:lstStyle/>
          <a:p>
            <a:r>
              <a:rPr lang="cs-CZ" b="1" dirty="0" smtClean="0"/>
              <a:t>příplatek za práci v noci</a:t>
            </a:r>
            <a:r>
              <a:rPr lang="cs-CZ" dirty="0" smtClean="0"/>
              <a:t> - za dobu noční práce přísluší zaměstnanci dosažená mzda a příplatek nejméně ve výši </a:t>
            </a:r>
            <a:r>
              <a:rPr lang="cs-CZ" b="1" dirty="0" smtClean="0"/>
              <a:t>10 % průměrného výdělku,</a:t>
            </a:r>
            <a:r>
              <a:rPr lang="cs-CZ" dirty="0" smtClean="0"/>
              <a:t> je však možné sjednat jinou minimální výši a způsob určení příplatku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příplatek za práci ve ztíženém pracovním prostředí</a:t>
            </a:r>
            <a:r>
              <a:rPr lang="cs-CZ" dirty="0" smtClean="0"/>
              <a:t> - za dobu práce ve ztíženém pracovním prostředí přísluší zaměstnanci dosažená mzda a příplatek, vymezení ztíženého pracovního prostředí pro účely odměňování a výši příplatku stanoví vláda nařízením - příplatek za práci ve ztíženém pracovním prostředí činí nejméně 10 % částky, kterou stanoví Zákoník práce jako základní sazbu minimální mzdy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85794"/>
            <a:ext cx="7467600" cy="5688158"/>
          </a:xfrm>
        </p:spPr>
        <p:txBody>
          <a:bodyPr>
            <a:normAutofit/>
          </a:bodyPr>
          <a:lstStyle/>
          <a:p>
            <a:r>
              <a:rPr lang="cs-CZ" b="1" dirty="0" smtClean="0"/>
              <a:t>příplatek za práci v sobotu a neděli</a:t>
            </a:r>
            <a:r>
              <a:rPr lang="cs-CZ" dirty="0" smtClean="0"/>
              <a:t> - za dobu práce v sobotu a v neděli přísluší zaměstnanci dosažená mzda a příplatek nejméně ve výši </a:t>
            </a:r>
            <a:r>
              <a:rPr lang="cs-CZ" b="1" dirty="0" smtClean="0"/>
              <a:t>10 % průměrného výdělku</a:t>
            </a:r>
            <a:r>
              <a:rPr lang="cs-CZ" dirty="0" smtClean="0"/>
              <a:t>, je však možné sjednat jinou minimální výši a způsob určení příplatku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i="1" dirty="0" smtClean="0"/>
              <a:t>Poznámka: jiné příplatky, popř. jiná výše (ale vždy vyšší) může být sjednána v kolektivní smlouvě či vnitřním předpisu. Tyto příplatky jsou pro podnikatelskou sféru, pro </a:t>
            </a:r>
            <a:r>
              <a:rPr lang="cs-CZ" i="1" dirty="0" err="1" smtClean="0"/>
              <a:t>nepodnikatelskou</a:t>
            </a:r>
            <a:r>
              <a:rPr lang="cs-CZ" i="1" dirty="0" smtClean="0"/>
              <a:t> přísluší podle Zákoníku práce příplatky v jiné výši, popř. jiné např. za vedení.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71480"/>
            <a:ext cx="7467600" cy="590247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+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náhrada za dovolenou</a:t>
            </a:r>
            <a:r>
              <a:rPr lang="cs-CZ" dirty="0" smtClean="0"/>
              <a:t> – náleží zaměstnanci, který nepracoval z důvodu, že čerpal řádnou dovolenou – za tuto dobu mu nenáleží mzda, ale </a:t>
            </a:r>
            <a:r>
              <a:rPr lang="cs-CZ" b="1" dirty="0" smtClean="0"/>
              <a:t>náhrada mzdy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→ zaměstnanci přísluší za dobu čerpání dovolené náhrada mzdy nebo platu </a:t>
            </a:r>
            <a:r>
              <a:rPr lang="cs-CZ" b="1" dirty="0" smtClean="0"/>
              <a:t>ve výši průměrného výdělku </a:t>
            </a:r>
            <a:endParaRPr lang="cs-CZ" dirty="0" smtClean="0"/>
          </a:p>
          <a:p>
            <a:r>
              <a:rPr lang="cs-CZ" dirty="0" smtClean="0"/>
              <a:t>(výpočet: průměrný výdělek za předchozí kalendářní čtvrtletí podle Zákoníku práce)</a:t>
            </a:r>
          </a:p>
          <a:p>
            <a:pPr>
              <a:buNone/>
            </a:pPr>
            <a:r>
              <a:rPr lang="cs-CZ" u="sng" dirty="0" smtClean="0">
                <a:hlinkClick r:id="rId2"/>
              </a:rPr>
              <a:t>http://www.podnikatel.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zakony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zakon</a:t>
            </a:r>
            <a:r>
              <a:rPr lang="cs-CZ" u="sng" dirty="0" smtClean="0">
                <a:hlinkClick r:id="rId2"/>
              </a:rPr>
              <a:t>-c-262-2006-</a:t>
            </a:r>
            <a:r>
              <a:rPr lang="cs-CZ" u="sng" dirty="0" err="1" smtClean="0">
                <a:hlinkClick r:id="rId2"/>
              </a:rPr>
              <a:t>sb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zakonik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prace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uplne</a:t>
            </a:r>
            <a:r>
              <a:rPr lang="cs-CZ" u="sng" dirty="0" smtClean="0">
                <a:hlinkClick r:id="rId2"/>
              </a:rPr>
              <a:t>/#cast13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součtem výše uvedených částek získáme hrubou mzdu zaměstnance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(je možné, že Váš zaměstnavatel bude poskytovat ještě jiné částky s jiným pojmenováním  - např. „třináctý plat“, podíly na hospodářských výsledcích apod.)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7467600" cy="561672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Shrnutí: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HM = základní mzda 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		+ prémie 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		+ odměny</a:t>
            </a:r>
          </a:p>
          <a:p>
            <a:pPr>
              <a:buNone/>
            </a:pPr>
            <a:r>
              <a:rPr lang="cs-CZ" b="1" dirty="0" smtClean="0"/>
              <a:t>		+ příplatky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	 	+ náhrada za dovolenou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00108"/>
            <a:ext cx="7467600" cy="54738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Použité zdroje:</a:t>
            </a:r>
            <a:endParaRPr lang="cs-CZ" dirty="0" smtClean="0"/>
          </a:p>
          <a:p>
            <a:r>
              <a:rPr lang="cs-CZ" dirty="0" smtClean="0"/>
              <a:t>BUČKOVÁ , Veronika Ing. a kolektiv: Ekonomika pro střední školy – Úvod – Učebnice,</a:t>
            </a:r>
          </a:p>
          <a:p>
            <a:pPr>
              <a:buNone/>
            </a:pPr>
            <a:r>
              <a:rPr lang="cs-CZ" dirty="0" smtClean="0"/>
              <a:t>   1. vydání, Nakladatelství DIDAKTIS spol. s r. o. Brno 2013, ISBN 978-80-7358-203-6</a:t>
            </a:r>
          </a:p>
          <a:p>
            <a:r>
              <a:rPr lang="cs-CZ" u="sng" dirty="0" smtClean="0">
                <a:hlinkClick r:id="rId2"/>
              </a:rPr>
              <a:t>www.podnikatel.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zakony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zakon</a:t>
            </a:r>
            <a:r>
              <a:rPr lang="cs-CZ" u="sng" dirty="0" smtClean="0">
                <a:hlinkClick r:id="rId2"/>
              </a:rPr>
              <a:t>-c-262-2006-</a:t>
            </a:r>
            <a:r>
              <a:rPr lang="cs-CZ" u="sng" dirty="0" err="1" smtClean="0">
                <a:hlinkClick r:id="rId2"/>
              </a:rPr>
              <a:t>sb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zakonik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prace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uplne</a:t>
            </a:r>
            <a:r>
              <a:rPr lang="cs-CZ" u="sng" dirty="0" smtClean="0">
                <a:hlinkClick r:id="rId2"/>
              </a:rPr>
              <a:t>/#cast13</a:t>
            </a:r>
            <a:endParaRPr lang="cs-CZ" dirty="0" smtClean="0"/>
          </a:p>
          <a:p>
            <a:r>
              <a:rPr lang="cs-CZ" u="sng" dirty="0" smtClean="0">
                <a:hlinkClick r:id="rId2"/>
              </a:rPr>
              <a:t>www.podnikatel.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zakony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zakon</a:t>
            </a:r>
            <a:r>
              <a:rPr lang="cs-CZ" u="sng" dirty="0" smtClean="0">
                <a:hlinkClick r:id="rId2"/>
              </a:rPr>
              <a:t>-c-262-2006-</a:t>
            </a:r>
            <a:r>
              <a:rPr lang="cs-CZ" u="sng" dirty="0" err="1" smtClean="0">
                <a:hlinkClick r:id="rId2"/>
              </a:rPr>
              <a:t>sb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zakonik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prace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uplne</a:t>
            </a:r>
            <a:r>
              <a:rPr lang="cs-CZ" u="sng" dirty="0" smtClean="0">
                <a:hlinkClick r:id="rId2"/>
              </a:rPr>
              <a:t>/#cast9</a:t>
            </a:r>
            <a:endParaRPr lang="cs-CZ" dirty="0" smtClean="0"/>
          </a:p>
          <a:p>
            <a:r>
              <a:rPr lang="cs-CZ" u="sng" dirty="0" smtClean="0">
                <a:hlinkClick r:id="rId2"/>
              </a:rPr>
              <a:t>www.podnikatel.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zakony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zakon</a:t>
            </a:r>
            <a:r>
              <a:rPr lang="cs-CZ" u="sng" dirty="0" smtClean="0">
                <a:hlinkClick r:id="rId2"/>
              </a:rPr>
              <a:t>-c-262-2006-</a:t>
            </a:r>
            <a:r>
              <a:rPr lang="cs-CZ" u="sng" dirty="0" err="1" smtClean="0">
                <a:hlinkClick r:id="rId2"/>
              </a:rPr>
              <a:t>sb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zakonik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prace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uplne</a:t>
            </a:r>
            <a:r>
              <a:rPr lang="cs-CZ" u="sng" dirty="0" smtClean="0">
                <a:hlinkClick r:id="rId2"/>
              </a:rPr>
              <a:t>/#cast4</a:t>
            </a:r>
            <a:endParaRPr lang="cs-CZ" dirty="0" smtClean="0"/>
          </a:p>
          <a:p>
            <a:r>
              <a:rPr lang="cs-CZ" dirty="0" smtClean="0"/>
              <a:t>vlastní poznámky z odborné stáže u zaměstnavatele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50</TotalTime>
  <Words>558</Words>
  <Application>Microsoft Office PowerPoint</Application>
  <PresentationFormat>Předvádění na obrazovce (4:3)</PresentationFormat>
  <Paragraphs>105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Arkýř</vt:lpstr>
      <vt:lpstr>Snímek 1</vt:lpstr>
      <vt:lpstr>6. Výpočet hrubé mzdy </vt:lpstr>
      <vt:lpstr>anotace</vt:lpstr>
      <vt:lpstr>Snímek 4</vt:lpstr>
      <vt:lpstr>Snímek 5</vt:lpstr>
      <vt:lpstr>Základní výpočet hrubé mzdy: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6. Výpočet hrubé mzdy </dc:title>
  <dc:creator>Rachota</dc:creator>
  <cp:lastModifiedBy>Rachota</cp:lastModifiedBy>
  <cp:revision>9</cp:revision>
  <dcterms:created xsi:type="dcterms:W3CDTF">2014-03-10T18:48:59Z</dcterms:created>
  <dcterms:modified xsi:type="dcterms:W3CDTF">2014-05-19T18:50:34Z</dcterms:modified>
</cp:coreProperties>
</file>