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VY_32_INOVACE_11_Vlastivěda 4.ročník_ Velká Morava a první Přemyslovci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dirty="0" smtClean="0"/>
            <a:t>: Mgr. </a:t>
          </a:r>
          <a:r>
            <a:rPr lang="cs-CZ" sz="2000" dirty="0" smtClean="0"/>
            <a:t>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Velká Morava a první Přemyslovci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944064-D963-40A9-8522-4E1BE25A0B41}" type="presOf" srcId="{D1D4F407-5343-4D3F-B5B9-D407B03CAEB4}" destId="{AED2198E-93D5-4001-81B4-73124B309672}" srcOrd="1" destOrd="0" presId="urn:microsoft.com/office/officeart/2005/8/layout/target3"/>
    <dgm:cxn modelId="{B4F47FA1-3E98-4821-8D93-4034403F9BFF}" type="presOf" srcId="{D8197B8C-B260-4A16-BDF4-0947B075E274}" destId="{5A5FFA88-C948-4069-8E93-59FA12366E83}" srcOrd="1" destOrd="0" presId="urn:microsoft.com/office/officeart/2005/8/layout/target3"/>
    <dgm:cxn modelId="{68CB3A0D-2B30-414B-BAFF-39FE8C3DF7A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4EBB334-823F-401F-9287-100A95E15C77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FE020CC-6181-4AD2-BA2F-0589B91C10C0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8856382-AF1D-4A49-9A34-F03F1D745981}" type="presOf" srcId="{D1B46980-6531-4606-95E6-44980827E919}" destId="{6140AFEC-043D-4C43-A2F9-D0F5331DF3A3}" srcOrd="0" destOrd="0" presId="urn:microsoft.com/office/officeart/2005/8/layout/target3"/>
    <dgm:cxn modelId="{3AF03FAD-1D20-4799-998A-10AE56A48FB8}" type="presOf" srcId="{D8197B8C-B260-4A16-BDF4-0947B075E274}" destId="{25B08C86-7E15-44DC-BE7F-FFB55DD49D12}" srcOrd="0" destOrd="0" presId="urn:microsoft.com/office/officeart/2005/8/layout/target3"/>
    <dgm:cxn modelId="{EDEC5099-1AE0-46F4-9857-C0CD3D96ABD3}" type="presOf" srcId="{B651F6E3-6281-48DB-9319-2AEAFDAE7572}" destId="{619D679B-A015-4ECF-8348-D1034C574F40}" srcOrd="0" destOrd="0" presId="urn:microsoft.com/office/officeart/2005/8/layout/target3"/>
    <dgm:cxn modelId="{86ACF481-F456-499A-B62E-A747D34A99FB}" type="presOf" srcId="{D1D4F407-5343-4D3F-B5B9-D407B03CAEB4}" destId="{D005CE8C-CC26-4C3E-AC11-E15060ECD759}" srcOrd="0" destOrd="0" presId="urn:microsoft.com/office/officeart/2005/8/layout/target3"/>
    <dgm:cxn modelId="{8475DEA1-A35B-4DA9-B203-7A50FB1EAF06}" type="presOf" srcId="{4C35D32F-0EAB-4CD7-82EE-45574DC2A586}" destId="{890E4F0B-2866-4A3F-A3C7-2A14B1797930}" srcOrd="1" destOrd="0" presId="urn:microsoft.com/office/officeart/2005/8/layout/target3"/>
    <dgm:cxn modelId="{2287C5CC-110B-47CF-9912-B12114A51355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F4B5645-052D-4FB7-A9E0-1148F8025597}" type="presParOf" srcId="{333A1088-737F-45CB-B68E-254E46348037}" destId="{F5ABB229-8D3B-4694-996A-96F23CF14429}" srcOrd="0" destOrd="0" presId="urn:microsoft.com/office/officeart/2005/8/layout/target3"/>
    <dgm:cxn modelId="{1550D9F1-AA91-4DD1-8CA2-56E27D5D55E5}" type="presParOf" srcId="{333A1088-737F-45CB-B68E-254E46348037}" destId="{F41139FD-01EE-4571-8B17-4FB00FC51163}" srcOrd="1" destOrd="0" presId="urn:microsoft.com/office/officeart/2005/8/layout/target3"/>
    <dgm:cxn modelId="{95D6E1F2-5229-4982-87B9-8F2BC076A60F}" type="presParOf" srcId="{333A1088-737F-45CB-B68E-254E46348037}" destId="{D005CE8C-CC26-4C3E-AC11-E15060ECD759}" srcOrd="2" destOrd="0" presId="urn:microsoft.com/office/officeart/2005/8/layout/target3"/>
    <dgm:cxn modelId="{441CF723-F6B0-4692-A0B1-3110F2F94CAF}" type="presParOf" srcId="{333A1088-737F-45CB-B68E-254E46348037}" destId="{2C702D82-9B77-49B7-9568-BB8EB47C3372}" srcOrd="3" destOrd="0" presId="urn:microsoft.com/office/officeart/2005/8/layout/target3"/>
    <dgm:cxn modelId="{1DA013CB-18F1-4535-ABBE-C8B3440E8C26}" type="presParOf" srcId="{333A1088-737F-45CB-B68E-254E46348037}" destId="{A52A0455-90FF-4808-ABD0-F02540D31D5A}" srcOrd="4" destOrd="0" presId="urn:microsoft.com/office/officeart/2005/8/layout/target3"/>
    <dgm:cxn modelId="{8E90143E-68FC-4CCD-9B0C-285D756578F4}" type="presParOf" srcId="{333A1088-737F-45CB-B68E-254E46348037}" destId="{6140AFEC-043D-4C43-A2F9-D0F5331DF3A3}" srcOrd="5" destOrd="0" presId="urn:microsoft.com/office/officeart/2005/8/layout/target3"/>
    <dgm:cxn modelId="{E25CD0D5-60A8-410C-BBF8-36119CEE6161}" type="presParOf" srcId="{333A1088-737F-45CB-B68E-254E46348037}" destId="{9358AC05-5D7D-4327-9F80-1AD486AEA664}" srcOrd="6" destOrd="0" presId="urn:microsoft.com/office/officeart/2005/8/layout/target3"/>
    <dgm:cxn modelId="{22C85277-ECE5-4ABB-9E1E-8DFBDF84A5CF}" type="presParOf" srcId="{333A1088-737F-45CB-B68E-254E46348037}" destId="{313FC574-E1CD-4FB4-B054-0B805CE0447D}" srcOrd="7" destOrd="0" presId="urn:microsoft.com/office/officeart/2005/8/layout/target3"/>
    <dgm:cxn modelId="{CD01BA06-3781-47A8-843B-B2B4C2BA2533}" type="presParOf" srcId="{333A1088-737F-45CB-B68E-254E46348037}" destId="{619D679B-A015-4ECF-8348-D1034C574F40}" srcOrd="8" destOrd="0" presId="urn:microsoft.com/office/officeart/2005/8/layout/target3"/>
    <dgm:cxn modelId="{4424C408-1A28-41C9-BD4C-4F943551C2EB}" type="presParOf" srcId="{333A1088-737F-45CB-B68E-254E46348037}" destId="{322283A8-4A27-4CDA-BAE3-F381106A9174}" srcOrd="9" destOrd="0" presId="urn:microsoft.com/office/officeart/2005/8/layout/target3"/>
    <dgm:cxn modelId="{820B8AAA-93B9-4B2A-84F5-2ED4A56EC9FB}" type="presParOf" srcId="{333A1088-737F-45CB-B68E-254E46348037}" destId="{FFC9F71D-1B4F-4AD9-A4A6-86ADEFC8AF5C}" srcOrd="10" destOrd="0" presId="urn:microsoft.com/office/officeart/2005/8/layout/target3"/>
    <dgm:cxn modelId="{4325BD16-A7B0-4E50-A4D9-E65D6E01EF1E}" type="presParOf" srcId="{333A1088-737F-45CB-B68E-254E46348037}" destId="{25B08C86-7E15-44DC-BE7F-FFB55DD49D12}" srcOrd="11" destOrd="0" presId="urn:microsoft.com/office/officeart/2005/8/layout/target3"/>
    <dgm:cxn modelId="{AAE3FDB7-5AE5-4592-9343-084C632DFE88}" type="presParOf" srcId="{333A1088-737F-45CB-B68E-254E46348037}" destId="{76644BE8-9D7C-4C09-B250-3D10AF48CBB7}" srcOrd="12" destOrd="0" presId="urn:microsoft.com/office/officeart/2005/8/layout/target3"/>
    <dgm:cxn modelId="{1FC205AB-43FB-4EA5-A68B-466B73079BE1}" type="presParOf" srcId="{333A1088-737F-45CB-B68E-254E46348037}" destId="{EE85B701-7295-41C0-BA7A-34D3756A2AE6}" srcOrd="13" destOrd="0" presId="urn:microsoft.com/office/officeart/2005/8/layout/target3"/>
    <dgm:cxn modelId="{BEA2475D-5AD9-4019-923B-8BF1395657E6}" type="presParOf" srcId="{333A1088-737F-45CB-B68E-254E46348037}" destId="{8BEBB6EC-1DAA-4CAC-8A25-BC0FCBD5DBD5}" srcOrd="14" destOrd="0" presId="urn:microsoft.com/office/officeart/2005/8/layout/target3"/>
    <dgm:cxn modelId="{72DDA124-BB4D-4AA6-9095-9598C2818C08}" type="presParOf" srcId="{333A1088-737F-45CB-B68E-254E46348037}" destId="{AED2198E-93D5-4001-81B4-73124B309672}" srcOrd="15" destOrd="0" presId="urn:microsoft.com/office/officeart/2005/8/layout/target3"/>
    <dgm:cxn modelId="{AD82024B-12F7-4843-879F-4C6F2508D6FD}" type="presParOf" srcId="{333A1088-737F-45CB-B68E-254E46348037}" destId="{2BE915AB-18AA-4053-B92C-3BFC9ED204BB}" srcOrd="16" destOrd="0" presId="urn:microsoft.com/office/officeart/2005/8/layout/target3"/>
    <dgm:cxn modelId="{9755C064-E575-43BD-B376-43496ED342B3}" type="presParOf" srcId="{333A1088-737F-45CB-B68E-254E46348037}" destId="{6BB5E863-4638-4E1D-BFDE-399D028AC4ED}" srcOrd="17" destOrd="0" presId="urn:microsoft.com/office/officeart/2005/8/layout/target3"/>
    <dgm:cxn modelId="{E4F87769-DDCD-4427-B9D1-5E52F1426018}" type="presParOf" srcId="{333A1088-737F-45CB-B68E-254E46348037}" destId="{5A5FFA88-C948-4069-8E93-59FA12366E83}" srcOrd="18" destOrd="0" presId="urn:microsoft.com/office/officeart/2005/8/layout/target3"/>
    <dgm:cxn modelId="{41BF2162-1DF2-4980-B9FD-393F91C06D9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20000">
              <a:schemeClr val="accent1">
                <a:hueOff val="0"/>
                <a:satOff val="0"/>
                <a:lumOff val="0"/>
                <a:alphaOff val="0"/>
                <a:tint val="9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ln>
          <a:noFill/>
        </a:ln>
        <a:effectLst>
          <a:outerShdw blurRad="130000" dist="101600" dir="2700000" algn="tl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20000">
              <a:schemeClr val="accent1">
                <a:hueOff val="0"/>
                <a:satOff val="0"/>
                <a:lumOff val="0"/>
                <a:alphaOff val="0"/>
                <a:tint val="9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ln>
          <a:noFill/>
        </a:ln>
        <a:effectLst>
          <a:outerShdw blurRad="130000" dist="101600" dir="2700000" algn="tl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/>
            <a:t>: Mgr. </a:t>
          </a:r>
          <a:r>
            <a:rPr lang="cs-CZ" sz="2000" kern="1200" dirty="0" smtClean="0"/>
            <a:t>Iveta 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20000">
              <a:schemeClr val="accent1">
                <a:hueOff val="0"/>
                <a:satOff val="0"/>
                <a:lumOff val="0"/>
                <a:alphaOff val="0"/>
                <a:tint val="9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ln>
          <a:noFill/>
        </a:ln>
        <a:effectLst>
          <a:outerShdw blurRad="130000" dist="101600" dir="2700000" algn="tl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VY_32_INOVACE_11_Vlastivěda 4.ročník_ Velká Morava a první Přemyslovci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20000">
              <a:schemeClr val="accent1">
                <a:hueOff val="0"/>
                <a:satOff val="0"/>
                <a:lumOff val="0"/>
                <a:alphaOff val="0"/>
                <a:tint val="9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ln>
          <a:noFill/>
        </a:ln>
        <a:effectLst>
          <a:outerShdw blurRad="130000" dist="101600" dir="2700000" algn="tl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Velká Morava a první Přemyslovci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20000">
              <a:schemeClr val="accent1">
                <a:hueOff val="0"/>
                <a:satOff val="0"/>
                <a:lumOff val="0"/>
                <a:alphaOff val="0"/>
                <a:tint val="9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ln>
          <a:noFill/>
        </a:ln>
        <a:effectLst>
          <a:outerShdw blurRad="130000" dist="101600" dir="2700000" algn="tl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5CEB5-B45F-4AE2-B37E-AB129C163D6F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0EE2D0-E757-4767-9161-E9F83E3A140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>
    <p:split orient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5CEB5-B45F-4AE2-B37E-AB129C163D6F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0EE2D0-E757-4767-9161-E9F83E3A1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5CEB5-B45F-4AE2-B37E-AB129C163D6F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60EE2D0-E757-4767-9161-E9F83E3A1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plit orient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5CEB5-B45F-4AE2-B37E-AB129C163D6F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0EE2D0-E757-4767-9161-E9F83E3A1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5CEB5-B45F-4AE2-B37E-AB129C163D6F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0EE2D0-E757-4767-9161-E9F83E3A1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5CEB5-B45F-4AE2-B37E-AB129C163D6F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0EE2D0-E757-4767-9161-E9F83E3A1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5CEB5-B45F-4AE2-B37E-AB129C163D6F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0EE2D0-E757-4767-9161-E9F83E3A1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5CEB5-B45F-4AE2-B37E-AB129C163D6F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0EE2D0-E757-4767-9161-E9F83E3A1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5CEB5-B45F-4AE2-B37E-AB129C163D6F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0EE2D0-E757-4767-9161-E9F83E3A1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5CEB5-B45F-4AE2-B37E-AB129C163D6F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0EE2D0-E757-4767-9161-E9F83E3A1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5CEB5-B45F-4AE2-B37E-AB129C163D6F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0EE2D0-E757-4767-9161-E9F83E3A1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1F5CEB5-B45F-4AE2-B37E-AB129C163D6F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60EE2D0-E757-4767-9161-E9F83E3A1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split orient="vert"/>
  </p:transition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02575625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VELKÁ MORAVA A PRVNÍ PŘEMYSLOVCI</a:t>
            </a:r>
            <a:endParaRPr lang="cs-CZ" dirty="0"/>
          </a:p>
        </p:txBody>
      </p:sp>
      <p:pic>
        <p:nvPicPr>
          <p:cNvPr id="8" name="Obrázek 7" descr="thumbnailCAOKH46Z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3372" y="1785926"/>
            <a:ext cx="1219200" cy="1219200"/>
          </a:xfrm>
          <a:prstGeom prst="rect">
            <a:avLst/>
          </a:prstGeom>
        </p:spPr>
      </p:pic>
      <p:pic>
        <p:nvPicPr>
          <p:cNvPr id="9" name="Obrázek 8" descr="2292afe5be_55431188_o2.g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6182" y="3357562"/>
            <a:ext cx="1895475" cy="3105150"/>
          </a:xfrm>
          <a:prstGeom prst="rect">
            <a:avLst/>
          </a:prstGeom>
        </p:spPr>
      </p:pic>
      <p:pic>
        <p:nvPicPr>
          <p:cNvPr id="11" name="Obrázek 10" descr="thumbnailCA75TT4S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72330" y="3143248"/>
            <a:ext cx="990600" cy="981075"/>
          </a:xfrm>
          <a:prstGeom prst="rect">
            <a:avLst/>
          </a:prstGeom>
        </p:spPr>
      </p:pic>
      <p:pic>
        <p:nvPicPr>
          <p:cNvPr id="12" name="Obrázek 11" descr="thumbnailCAK5C9KD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85918" y="2786058"/>
            <a:ext cx="1000125" cy="1428750"/>
          </a:xfrm>
          <a:prstGeom prst="rect">
            <a:avLst/>
          </a:prstGeom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4.ročníku.</a:t>
            </a:r>
          </a:p>
          <a:p>
            <a:r>
              <a:rPr lang="cs-CZ" dirty="0" smtClean="0"/>
              <a:t>Seznámí žáky se vznikem Velké Moravy a        s prvními přemyslovskými knížaty.</a:t>
            </a:r>
          </a:p>
          <a:p>
            <a:r>
              <a:rPr lang="cs-CZ" dirty="0" smtClean="0"/>
              <a:t>Prezentaci je vhodné doplnit poslechem či četbou Starých pověstí českých.</a:t>
            </a:r>
          </a:p>
          <a:p>
            <a:r>
              <a:rPr lang="cs-CZ" dirty="0" smtClean="0"/>
              <a:t>Obsahuje učivo několika vyučovacích hodin.</a:t>
            </a:r>
            <a:endParaRPr lang="cs-CZ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SJEDNOCENÍ MORAVY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rod </a:t>
            </a:r>
            <a:r>
              <a:rPr lang="cs-CZ" dirty="0" err="1" smtClean="0"/>
              <a:t>Mojmírovců</a:t>
            </a:r>
            <a:endParaRPr lang="cs-CZ" dirty="0" smtClean="0"/>
          </a:p>
          <a:p>
            <a:r>
              <a:rPr lang="cs-CZ" dirty="0" smtClean="0"/>
              <a:t>kníže Rastislav-podporoval křesťanství</a:t>
            </a:r>
          </a:p>
          <a:p>
            <a:r>
              <a:rPr lang="cs-CZ" dirty="0" smtClean="0"/>
              <a:t>požádal o pomoc byzantského císaře</a:t>
            </a:r>
          </a:p>
          <a:p>
            <a:endParaRPr lang="cs-CZ" dirty="0"/>
          </a:p>
        </p:txBody>
      </p:sp>
      <p:pic>
        <p:nvPicPr>
          <p:cNvPr id="4" name="Obrázek 3" descr="thumbnailCAIJB6TM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4678" y="3786190"/>
            <a:ext cx="2857500" cy="1895475"/>
          </a:xfrm>
          <a:prstGeom prst="rect">
            <a:avLst/>
          </a:prstGeom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CYRIL A METODĚJ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znali slovanský jazyk</a:t>
            </a:r>
          </a:p>
          <a:p>
            <a:r>
              <a:rPr lang="cs-CZ" dirty="0" smtClean="0"/>
              <a:t>písmo hlaholice</a:t>
            </a:r>
          </a:p>
          <a:p>
            <a:r>
              <a:rPr lang="cs-CZ" dirty="0" smtClean="0"/>
              <a:t>Metoděj moravským arcibiskupem</a:t>
            </a:r>
            <a:endParaRPr lang="cs-CZ" dirty="0"/>
          </a:p>
        </p:txBody>
      </p:sp>
      <p:pic>
        <p:nvPicPr>
          <p:cNvPr id="4" name="Obrázek 3" descr="cyril_metod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0430" y="3286124"/>
            <a:ext cx="1981200" cy="324802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715008" y="5643578"/>
            <a:ext cx="242889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Císař posílá Cyrila a Metoděje na Moravu. </a:t>
            </a:r>
            <a:endParaRPr lang="cs-CZ" sz="2000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KNÍŽE SVATOPLUK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velký válečník-Velká Morava</a:t>
            </a:r>
          </a:p>
          <a:p>
            <a:r>
              <a:rPr lang="cs-CZ" dirty="0" smtClean="0"/>
              <a:t>po Metodějově smrti vyhnal jeho žáky- povolal kněze z Německa</a:t>
            </a:r>
          </a:p>
          <a:p>
            <a:r>
              <a:rPr lang="cs-CZ" dirty="0" smtClean="0"/>
              <a:t>po jeho smrti Morava rozdělena (pověst o třech prutech)</a:t>
            </a:r>
            <a:endParaRPr lang="cs-CZ" dirty="0"/>
          </a:p>
        </p:txBody>
      </p:sp>
      <p:pic>
        <p:nvPicPr>
          <p:cNvPr id="4" name="Obrázek 3" descr="thumbnailCA603B6R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8992" y="4000504"/>
            <a:ext cx="2314575" cy="2314575"/>
          </a:xfrm>
          <a:prstGeom prst="rect">
            <a:avLst/>
          </a:prstGeom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KNÍŽE BOŘIVOJ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nechal se pokřtít Metodějem</a:t>
            </a:r>
          </a:p>
          <a:p>
            <a:r>
              <a:rPr lang="cs-CZ" dirty="0" smtClean="0"/>
              <a:t>založil Prahu</a:t>
            </a:r>
            <a:endParaRPr lang="cs-CZ" dirty="0"/>
          </a:p>
        </p:txBody>
      </p:sp>
      <p:pic>
        <p:nvPicPr>
          <p:cNvPr id="4" name="Obrázek 3" descr="thumbnail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4414" y="3214686"/>
            <a:ext cx="1933575" cy="2181225"/>
          </a:xfrm>
          <a:prstGeom prst="rect">
            <a:avLst/>
          </a:prstGeom>
        </p:spPr>
      </p:pic>
      <p:pic>
        <p:nvPicPr>
          <p:cNvPr id="5" name="Obrázek 4" descr="thumbnailCAOEIDNZ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190" y="2357430"/>
            <a:ext cx="2857500" cy="214312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000628" y="4929198"/>
            <a:ext cx="278608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Přemyslovské hradiště Levý Hradec, kde dal Bořivoj vybudovat první kostel.</a:t>
            </a:r>
            <a:endParaRPr lang="cs-CZ" sz="2000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SVATÁ LUDMILA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manželka Bořivoje</a:t>
            </a:r>
          </a:p>
          <a:p>
            <a:r>
              <a:rPr lang="cs-CZ" dirty="0" smtClean="0"/>
              <a:t>k víře přivedla i svého vnuka Václava</a:t>
            </a:r>
          </a:p>
          <a:p>
            <a:r>
              <a:rPr lang="cs-CZ" dirty="0" smtClean="0"/>
              <a:t>Václavova matka kněžna Drahomíra ji dala zavraždit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thumbnailCACKZ3ZQ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3174" y="4000504"/>
            <a:ext cx="1828800" cy="1885950"/>
          </a:xfrm>
          <a:prstGeom prst="rect">
            <a:avLst/>
          </a:prstGeom>
        </p:spPr>
      </p:pic>
      <p:pic>
        <p:nvPicPr>
          <p:cNvPr id="6" name="Obrázek 5" descr="thumbnailCA01Y2YM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72198" y="3786190"/>
            <a:ext cx="1495425" cy="2181225"/>
          </a:xfrm>
          <a:prstGeom prst="rect">
            <a:avLst/>
          </a:prstGeom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SVATÝ VÁCLAV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Dobrý panovník, kterému ležel na srdci osud lidu.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Byl zavražděn bratrem Boleslavem.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066dd221cb_55431277_o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786" y="2786058"/>
            <a:ext cx="3063240" cy="1667256"/>
          </a:xfrm>
          <a:prstGeom prst="rect">
            <a:avLst/>
          </a:prstGeom>
        </p:spPr>
      </p:pic>
      <p:pic>
        <p:nvPicPr>
          <p:cNvPr id="6" name="Obrázek 5" descr="3374ffe813_55431318_o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16" y="3429000"/>
            <a:ext cx="2143140" cy="3286148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000496" y="3000372"/>
            <a:ext cx="24288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Souboj s knížetem </a:t>
            </a:r>
            <a:r>
              <a:rPr lang="cs-CZ" sz="2000" dirty="0" err="1" smtClean="0"/>
              <a:t>Radslavem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00562" y="6000768"/>
            <a:ext cx="22145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Václavova vražda v Boleslavi.</a:t>
            </a:r>
            <a:endParaRPr lang="cs-CZ" sz="2000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PATRONI ČESKÉ ZEMĚ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Svatý Václav a svatá Ludmila</a:t>
            </a:r>
          </a:p>
          <a:p>
            <a:r>
              <a:rPr lang="cs-CZ" dirty="0" smtClean="0"/>
              <a:t>Legendy o nich jsou nejstarší písemné památky u nás.</a:t>
            </a:r>
            <a:endParaRPr lang="cs-CZ" dirty="0"/>
          </a:p>
        </p:txBody>
      </p:sp>
      <p:pic>
        <p:nvPicPr>
          <p:cNvPr id="4" name="Obrázek 3" descr="0affc602bb_55431404_o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224" y="3143248"/>
            <a:ext cx="3600450" cy="2695575"/>
          </a:xfrm>
          <a:prstGeom prst="rect">
            <a:avLst/>
          </a:prstGeom>
        </p:spPr>
      </p:pic>
      <p:pic>
        <p:nvPicPr>
          <p:cNvPr id="5" name="Obrázek 4" descr="thumbnailCAX12VUY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7884" y="2928934"/>
            <a:ext cx="2371725" cy="2857500"/>
          </a:xfrm>
          <a:prstGeom prst="rect">
            <a:avLst/>
          </a:prstGeom>
        </p:spPr>
      </p:pic>
      <p:pic>
        <p:nvPicPr>
          <p:cNvPr id="6" name="Obrázek 5" descr="thumbnailCAFX2NKE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43834" y="857232"/>
            <a:ext cx="1285884" cy="128588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71472" y="5857892"/>
            <a:ext cx="40719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Ostatky </a:t>
            </a:r>
            <a:r>
              <a:rPr lang="cs-CZ" sz="2000" dirty="0" err="1" smtClean="0"/>
              <a:t>sv.Václava</a:t>
            </a:r>
            <a:r>
              <a:rPr lang="cs-CZ" sz="2000" dirty="0" smtClean="0"/>
              <a:t> v katedrále </a:t>
            </a:r>
            <a:r>
              <a:rPr lang="cs-CZ" sz="2000" dirty="0" err="1" smtClean="0"/>
              <a:t>sv.Víta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15008" y="5929330"/>
            <a:ext cx="29289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Svatováclavská orlice</a:t>
            </a:r>
            <a:endParaRPr lang="cs-CZ" sz="2000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KNÍŽE OLDŘICH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hrozilo vymření Přemyslovců</a:t>
            </a:r>
          </a:p>
          <a:p>
            <a:r>
              <a:rPr lang="cs-CZ" dirty="0" smtClean="0"/>
              <a:t>znovu se oženil s Boženou-syn Břetislav</a:t>
            </a:r>
          </a:p>
          <a:p>
            <a:r>
              <a:rPr lang="cs-CZ" dirty="0" smtClean="0"/>
              <a:t>natrvalo připojil Moravu k Čechám</a:t>
            </a:r>
          </a:p>
          <a:p>
            <a:r>
              <a:rPr lang="cs-CZ" dirty="0" smtClean="0"/>
              <a:t>založil  Sázavský klášter</a:t>
            </a:r>
            <a:endParaRPr lang="cs-CZ" dirty="0"/>
          </a:p>
        </p:txBody>
      </p:sp>
      <p:pic>
        <p:nvPicPr>
          <p:cNvPr id="5" name="Obrázek 4" descr="thumbnailCAZ5MA2G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2976" y="3857628"/>
            <a:ext cx="2857500" cy="1866900"/>
          </a:xfrm>
          <a:prstGeom prst="rect">
            <a:avLst/>
          </a:prstGeom>
        </p:spPr>
      </p:pic>
      <p:pic>
        <p:nvPicPr>
          <p:cNvPr id="6" name="Obrázek 5" descr="thumbnailCAA9658G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43570" y="3786190"/>
            <a:ext cx="1600200" cy="188595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142976" y="5857892"/>
            <a:ext cx="25717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Oldřich rád lovil.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00694" y="5786454"/>
            <a:ext cx="25003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k</a:t>
            </a:r>
            <a:r>
              <a:rPr lang="cs-CZ" sz="2000" smtClean="0"/>
              <a:t>níže </a:t>
            </a:r>
            <a:r>
              <a:rPr lang="cs-CZ" sz="2000" dirty="0" smtClean="0"/>
              <a:t>Břetislav I.</a:t>
            </a:r>
            <a:endParaRPr lang="cs-CZ" sz="2000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POUSTEVNÍK PROKOP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 setkání s ním dal kníže Oldřich založit Sázavský klášter-slovanské bohoslužby a písemnictví</a:t>
            </a:r>
          </a:p>
          <a:p>
            <a:r>
              <a:rPr lang="cs-CZ" dirty="0" smtClean="0"/>
              <a:t>Prokop se stal opatem</a:t>
            </a:r>
          </a:p>
          <a:p>
            <a:r>
              <a:rPr lang="cs-CZ" dirty="0" smtClean="0"/>
              <a:t>byl prohlášen za světce-patron české země</a:t>
            </a:r>
            <a:endParaRPr lang="cs-CZ" dirty="0"/>
          </a:p>
        </p:txBody>
      </p:sp>
      <p:pic>
        <p:nvPicPr>
          <p:cNvPr id="4" name="Obrázek 3" descr="thumbnailCACHIL2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4414" y="4357694"/>
            <a:ext cx="2857500" cy="1838325"/>
          </a:xfrm>
          <a:prstGeom prst="rect">
            <a:avLst/>
          </a:prstGeom>
        </p:spPr>
      </p:pic>
      <p:pic>
        <p:nvPicPr>
          <p:cNvPr id="5" name="Obrázek 4" descr="thumbnailCALHZAL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86380" y="4286256"/>
            <a:ext cx="2857500" cy="2143125"/>
          </a:xfrm>
          <a:prstGeom prst="rect">
            <a:avLst/>
          </a:prstGeom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sz="2400" dirty="0"/>
              <a:t>PAVEL AUGUSTA, František Honzák. </a:t>
            </a:r>
            <a:r>
              <a:rPr lang="cs-CZ" sz="2400" i="1" dirty="0"/>
              <a:t>Vlastivěda</a:t>
            </a:r>
            <a:r>
              <a:rPr lang="cs-CZ" sz="2400" dirty="0"/>
              <a:t>: </a:t>
            </a:r>
            <a:r>
              <a:rPr lang="cs-CZ" sz="2400" i="1" dirty="0"/>
              <a:t>pro 4.ročník</a:t>
            </a:r>
            <a:r>
              <a:rPr lang="cs-CZ" sz="2400" dirty="0"/>
              <a:t>. 3.vydání. Úvaly: SPL </a:t>
            </a:r>
            <a:r>
              <a:rPr lang="cs-CZ" sz="2400" dirty="0" err="1"/>
              <a:t>Práce,Albra</a:t>
            </a:r>
            <a:r>
              <a:rPr lang="cs-CZ" sz="2400" dirty="0"/>
              <a:t>, 2001. ISBN 80-86287-32-7. </a:t>
            </a:r>
          </a:p>
          <a:p>
            <a:endParaRPr lang="cs-CZ" sz="2400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107</TotalTime>
  <Words>294</Words>
  <Application>Microsoft Office PowerPoint</Application>
  <PresentationFormat>Předvádění na obrazovce (4:3)</PresentationFormat>
  <Paragraphs>64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Vrchol</vt:lpstr>
      <vt:lpstr>Prezentace aplikace PowerPoint</vt:lpstr>
      <vt:lpstr>VELKÁ MORAVA A PRVNÍ PŘEMYSLOVCI</vt:lpstr>
      <vt:lpstr>ANOTACE</vt:lpstr>
      <vt:lpstr>SJEDNOCENÍ MORAVY</vt:lpstr>
      <vt:lpstr>CYRIL A METODĚJ</vt:lpstr>
      <vt:lpstr>KNÍŽE SVATOPLUK</vt:lpstr>
      <vt:lpstr>KNÍŽE BOŘIVOJ</vt:lpstr>
      <vt:lpstr>SVATÁ LUDMILA</vt:lpstr>
      <vt:lpstr>SVATÝ VÁCLAV</vt:lpstr>
      <vt:lpstr>PATRONI ČESKÉ ZEMĚ</vt:lpstr>
      <vt:lpstr>KNÍŽE OLDŘICH</vt:lpstr>
      <vt:lpstr>POUSTEVNÍK PROKOP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Guest</dc:creator>
  <cp:lastModifiedBy>Kačenka</cp:lastModifiedBy>
  <cp:revision>27</cp:revision>
  <dcterms:created xsi:type="dcterms:W3CDTF">2011-12-07T19:48:06Z</dcterms:created>
  <dcterms:modified xsi:type="dcterms:W3CDTF">2012-04-03T19:39:44Z</dcterms:modified>
</cp:coreProperties>
</file>