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7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30061E-37B4-4852-B876-D1755D0AFBAC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981A97B-3125-49E5-941B-06DCA44005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sec.cz/dane/zdravotni-pojisteni/pruvodce/prehled-zdravotnich-pojistoven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dnikatel.cz/zakony/zakon-c-589-1992-sb-o-pojistnem-na-socialni-zabezpeceni-a-prispevku-na-statni-politiku-zamestnanosti/uplne/" TargetMode="External"/><Relationship Id="rId2" Type="http://schemas.openxmlformats.org/officeDocument/2006/relationships/hyperlink" Target="http://www.mesec.cz/dane/zdravotni-pojisteni/pruvodce/prehled-zdravotnich-pojistove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57554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VY_62_INOVACE_01.02.08 – Zdravotní 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sociální pojištění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8. Zdravotní a sociální pojištění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vysvětluje problematiku zdravotního a sociálního pojištění.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357430"/>
            <a:ext cx="7467600" cy="4116522"/>
          </a:xfrm>
        </p:spPr>
        <p:txBody>
          <a:bodyPr/>
          <a:lstStyle/>
          <a:p>
            <a:pPr lvl="0"/>
            <a:r>
              <a:rPr lang="cs-CZ" dirty="0" smtClean="0"/>
              <a:t>tato pojištění musí platit ze zákona všichni občané a podnikatelé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jsou pro ně zákonem stanovené sazby a podmínky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/>
          <a:lstStyle/>
          <a:p>
            <a:pPr lvl="0">
              <a:buNone/>
            </a:pPr>
            <a:r>
              <a:rPr lang="cs-CZ" b="1" dirty="0" smtClean="0"/>
              <a:t>Zdravotní pojištění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je upraveno </a:t>
            </a:r>
            <a:r>
              <a:rPr lang="cs-CZ" b="1" dirty="0" smtClean="0"/>
              <a:t>zákonem o všeobecném zdravotním pojištění</a:t>
            </a:r>
            <a:r>
              <a:rPr lang="cs-CZ" dirty="0" smtClean="0"/>
              <a:t> č. 592/1992 Sb. - tento zákon upravuje výši pojistného na všeobecné zdravotní pojištění, penále, způsob jejich placení, kontrolu, vedení evidence plátců pojistného apod.</a:t>
            </a:r>
          </a:p>
          <a:p>
            <a:pPr lvl="0"/>
            <a:r>
              <a:rPr lang="cs-CZ" dirty="0" smtClean="0"/>
              <a:t> výše pojistného činí </a:t>
            </a:r>
            <a:r>
              <a:rPr lang="cs-CZ" b="1" dirty="0" smtClean="0"/>
              <a:t>13,5 % z vyměřovacího základu</a:t>
            </a:r>
            <a:r>
              <a:rPr lang="cs-CZ" dirty="0" smtClean="0"/>
              <a:t> </a:t>
            </a:r>
            <a:r>
              <a:rPr lang="cs-CZ" b="1" dirty="0" smtClean="0"/>
              <a:t>za rozhodné období</a:t>
            </a:r>
            <a:endParaRPr lang="cs-CZ" dirty="0" smtClean="0"/>
          </a:p>
          <a:p>
            <a:pPr lvl="0"/>
            <a:r>
              <a:rPr lang="cs-CZ" dirty="0" smtClean="0"/>
              <a:t>výši pojistného je jeho plátce povinen si sám vypočítat</a:t>
            </a:r>
          </a:p>
          <a:p>
            <a:pPr lvl="0"/>
            <a:r>
              <a:rPr lang="cs-CZ" dirty="0" smtClean="0"/>
              <a:t>pojistné </a:t>
            </a:r>
            <a:r>
              <a:rPr lang="cs-CZ" b="1" dirty="0" smtClean="0"/>
              <a:t>se zaokrouhluje</a:t>
            </a:r>
            <a:r>
              <a:rPr lang="cs-CZ" dirty="0" smtClean="0"/>
              <a:t> na celé koruny směrem nahoru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/>
          <a:lstStyle/>
          <a:p>
            <a:pPr lvl="0"/>
            <a:r>
              <a:rPr lang="cs-CZ" b="1" dirty="0" smtClean="0"/>
              <a:t>vyměřovacím základem</a:t>
            </a:r>
            <a:r>
              <a:rPr lang="cs-CZ" dirty="0" smtClean="0"/>
              <a:t> zaměstnance je úhrn příjmů ze závislé činnosti a funkčních požitků, které jsou předmětem daně z příjmů fyzických osob podle zákona o daních z příjmů a nejsou od této daně osvobozeny a které mu zaměstnavatel zúčtoval v souvislosti se zaměstnáním (hrubá mzda)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pojistné za zaměstnance se stanoví z vyměřovacího základu podle předchozích odstavců, nejméně však z </a:t>
            </a:r>
            <a:r>
              <a:rPr lang="cs-CZ" b="1" dirty="0" smtClean="0"/>
              <a:t>minimálního vyměřovacího základu  </a:t>
            </a:r>
            <a:r>
              <a:rPr lang="cs-CZ" dirty="0" smtClean="0"/>
              <a:t>- minimálním vyměřovacím základem je minimální mzda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/>
          <a:lstStyle/>
          <a:p>
            <a:pPr lvl="0"/>
            <a:r>
              <a:rPr lang="cs-CZ" i="1" dirty="0" smtClean="0"/>
              <a:t>Pro srovnání: vyměřovacím základem u osoby samostatně výdělečně činné je 50 % příjmu z podnikání a z jiné samostatné výdělečné činnosti po odpočtu výdajů vynaložených na jeho dosažení, zajištění a udržení, dosažení, zajištění a udržení a vyměřovací základ pro pojistné hrazené státem za osobu, za kterou je podle zvláštního právního předpisu plátcem pojistného stá (tj. např.</a:t>
            </a:r>
            <a:r>
              <a:rPr lang="cs-CZ" dirty="0" smtClean="0"/>
              <a:t> děti, studenti, důchodci – skupiny, které nemají vlastní příjmy)</a:t>
            </a:r>
            <a:r>
              <a:rPr lang="cs-CZ" i="1" dirty="0" smtClean="0"/>
              <a:t>, se stanoví ve výši 5829 Kč na kalendářní měsíc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rozhodné období</a:t>
            </a:r>
            <a:r>
              <a:rPr lang="cs-CZ" dirty="0" smtClean="0"/>
              <a:t>, z něhož se zjišťuje vyměřovací základ, je </a:t>
            </a:r>
            <a:r>
              <a:rPr lang="cs-CZ" b="1" dirty="0" smtClean="0"/>
              <a:t>kalendářní měsíc</a:t>
            </a:r>
            <a:r>
              <a:rPr lang="cs-CZ" dirty="0" smtClean="0"/>
              <a:t>, za který se pojistné platí (u osoby samostatně výdělečně činné je rozhodným obdobím kalendářní rok, za který se pojistné platí)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/>
          <a:lstStyle/>
          <a:p>
            <a:pPr lvl="0">
              <a:buNone/>
            </a:pPr>
            <a:r>
              <a:rPr lang="cs-CZ" b="1" dirty="0" smtClean="0"/>
              <a:t>odvod pojistného za zaměstnance</a:t>
            </a:r>
            <a:r>
              <a:rPr lang="cs-CZ" dirty="0" smtClean="0"/>
              <a:t> </a:t>
            </a:r>
          </a:p>
          <a:p>
            <a:pPr lvl="0"/>
            <a:endParaRPr lang="cs-CZ" b="1" dirty="0" smtClean="0"/>
          </a:p>
          <a:p>
            <a:pPr lvl="0">
              <a:buNone/>
            </a:pPr>
            <a:r>
              <a:rPr lang="cs-CZ" b="1" dirty="0" smtClean="0"/>
              <a:t>   zaměstnavatel </a:t>
            </a:r>
            <a:r>
              <a:rPr lang="cs-CZ" dirty="0" smtClean="0"/>
              <a:t>odvádí část pojistného, které je povinen hradit za své zaměstnance  - v současné době </a:t>
            </a:r>
            <a:r>
              <a:rPr lang="cs-CZ" b="1" dirty="0" smtClean="0"/>
              <a:t>9% z hrubé mzdy</a:t>
            </a:r>
            <a:r>
              <a:rPr lang="cs-CZ" dirty="0" smtClean="0"/>
              <a:t> zaměstnance a současně odvádí i část pojistného, které je povinen hradit zaměstnanec, srážkou z jeho mzdy nebo platu, a to i bez souhlasu zaměstnance – v současné době </a:t>
            </a:r>
            <a:r>
              <a:rPr lang="cs-CZ" b="1" dirty="0" smtClean="0"/>
              <a:t>4,5% z hrubé mzdy</a:t>
            </a:r>
            <a:r>
              <a:rPr lang="cs-CZ" dirty="0" smtClean="0"/>
              <a:t> zaměstnance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/>
          <a:lstStyle/>
          <a:p>
            <a:pPr lvl="0"/>
            <a:r>
              <a:rPr lang="cs-CZ" dirty="0" smtClean="0"/>
              <a:t>pojistné se platí za jednotlivé kalendářní měsíce a je splatné od 1. do 20. dne následujícího kalendářního měsíce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pojistné se odvádí na účet Všeobecné zdravotní pojišťovny České republiky nebo jiné příslušné zdravotní pojišťovny, u níž je pojištěnec pojištěn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z vybraného pojistného tyto pojišťovny hradí lékařům jejich práci a léky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Přehled zdravotních pojišťoven působících v České republice v roce 2014</a:t>
            </a:r>
            <a:endParaRPr lang="cs-CZ" dirty="0" smtClean="0"/>
          </a:p>
          <a:p>
            <a:r>
              <a:rPr lang="cs-CZ" dirty="0" smtClean="0"/>
              <a:t>Česká průmyslová zdravotní pojišťovna</a:t>
            </a:r>
          </a:p>
          <a:p>
            <a:r>
              <a:rPr lang="cs-CZ" dirty="0" smtClean="0"/>
              <a:t>Oborová zdravotní pojišťovna zaměstnanců bank, pojišťoven a stavebnictví</a:t>
            </a:r>
          </a:p>
          <a:p>
            <a:r>
              <a:rPr lang="cs-CZ" dirty="0" smtClean="0"/>
              <a:t>Revírní bratrská pokladna</a:t>
            </a:r>
          </a:p>
          <a:p>
            <a:r>
              <a:rPr lang="cs-CZ" dirty="0" smtClean="0"/>
              <a:t>Vojenská zdravotní pojišťovna České republiky</a:t>
            </a:r>
          </a:p>
          <a:p>
            <a:r>
              <a:rPr lang="cs-CZ" dirty="0" smtClean="0"/>
              <a:t>Všeobecná zdravotní pojišťovna České republiky</a:t>
            </a:r>
          </a:p>
          <a:p>
            <a:r>
              <a:rPr lang="cs-CZ" dirty="0" smtClean="0"/>
              <a:t>Zaměstnanecká pojišťovna Škoda</a:t>
            </a:r>
          </a:p>
          <a:p>
            <a:r>
              <a:rPr lang="cs-CZ" dirty="0" smtClean="0"/>
              <a:t>Zdravotní pojišťovna ministerstva vnitra České republiky</a:t>
            </a:r>
          </a:p>
          <a:p>
            <a:r>
              <a:rPr lang="cs-CZ" i="1" dirty="0" smtClean="0"/>
              <a:t>Zdroj:</a:t>
            </a:r>
            <a:r>
              <a:rPr lang="cs-CZ" i="1" u="sng" dirty="0" smtClean="0">
                <a:hlinkClick r:id="rId2"/>
              </a:rPr>
              <a:t>www.</a:t>
            </a:r>
            <a:r>
              <a:rPr lang="cs-CZ" i="1" u="sng" dirty="0" err="1" smtClean="0">
                <a:hlinkClick r:id="rId2"/>
              </a:rPr>
              <a:t>mesec.cz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dane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zdravotni</a:t>
            </a:r>
            <a:r>
              <a:rPr lang="cs-CZ" i="1" u="sng" dirty="0" smtClean="0">
                <a:hlinkClick r:id="rId2"/>
              </a:rPr>
              <a:t>-</a:t>
            </a:r>
            <a:r>
              <a:rPr lang="cs-CZ" i="1" u="sng" dirty="0" err="1" smtClean="0">
                <a:hlinkClick r:id="rId2"/>
              </a:rPr>
              <a:t>pojisteni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pruvodce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prehled</a:t>
            </a:r>
            <a:r>
              <a:rPr lang="cs-CZ" i="1" u="sng" dirty="0" smtClean="0">
                <a:hlinkClick r:id="rId2"/>
              </a:rPr>
              <a:t>-</a:t>
            </a:r>
            <a:r>
              <a:rPr lang="cs-CZ" i="1" u="sng" dirty="0" err="1" smtClean="0">
                <a:hlinkClick r:id="rId2"/>
              </a:rPr>
              <a:t>zdravotnich</a:t>
            </a:r>
            <a:r>
              <a:rPr lang="cs-CZ" i="1" u="sng" dirty="0" smtClean="0">
                <a:hlinkClick r:id="rId2"/>
              </a:rPr>
              <a:t>-</a:t>
            </a:r>
            <a:r>
              <a:rPr lang="cs-CZ" i="1" u="sng" dirty="0" err="1" smtClean="0">
                <a:hlinkClick r:id="rId2"/>
              </a:rPr>
              <a:t>pojistoven</a:t>
            </a:r>
            <a:r>
              <a:rPr lang="cs-CZ" i="1" u="sng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b="1" dirty="0" smtClean="0"/>
              <a:t>Sociální pojištění</a:t>
            </a:r>
            <a:r>
              <a:rPr lang="cs-CZ" dirty="0" smtClean="0"/>
              <a:t> </a:t>
            </a:r>
          </a:p>
          <a:p>
            <a:pPr lvl="0"/>
            <a:r>
              <a:rPr lang="cs-CZ" dirty="0" smtClean="0"/>
              <a:t>je upraveno </a:t>
            </a:r>
            <a:r>
              <a:rPr lang="cs-CZ" b="1" dirty="0" smtClean="0"/>
              <a:t>zákonem o sociálním zabezpečení </a:t>
            </a:r>
            <a:r>
              <a:rPr lang="cs-CZ" dirty="0" smtClean="0"/>
              <a:t> č.589/1992 Sb. - tento zákon upravuje pojistné na sociální zabezpečení, které zahrnuje pojistné na důchodové pojištění a pojistné na nemocenské pojištění, a příspěvek na státní politiku zaměstnanosti </a:t>
            </a:r>
          </a:p>
          <a:p>
            <a:pPr lvl="0"/>
            <a:r>
              <a:rPr lang="cs-CZ" dirty="0" smtClean="0"/>
              <a:t>pojistné je příjmem státního rozpočtu, příjmem státního rozpočtu jsou též penále, přirážka k pojistnému na sociální zabezpečení a pokuty  ukládané podle tohoto zákona</a:t>
            </a:r>
          </a:p>
          <a:p>
            <a:pPr lvl="0"/>
            <a:r>
              <a:rPr lang="cs-CZ" dirty="0" smtClean="0"/>
              <a:t>pojistné na důchodové pojištění se vede na samostatném účtu státního rozpočtu a v zákonu o státním rozpočtu se uvádí jako samostatná položka příjmů státního rozpočtu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92500"/>
          </a:bodyPr>
          <a:lstStyle/>
          <a:p>
            <a:pPr lvl="0">
              <a:buNone/>
            </a:pPr>
            <a:r>
              <a:rPr lang="cs-CZ" dirty="0" smtClean="0"/>
              <a:t>Výše pojistného činí </a:t>
            </a:r>
            <a:r>
              <a:rPr lang="cs-CZ" b="1" dirty="0" smtClean="0"/>
              <a:t>31,5 % z vyměřovacího základu</a:t>
            </a:r>
            <a:r>
              <a:rPr lang="cs-CZ" dirty="0" smtClean="0"/>
              <a:t> </a:t>
            </a:r>
            <a:r>
              <a:rPr lang="cs-CZ" b="1" dirty="0" smtClean="0"/>
              <a:t>za rozhodné období, </a:t>
            </a:r>
            <a:r>
              <a:rPr lang="cs-CZ" dirty="0" smtClean="0"/>
              <a:t>přičemž:</a:t>
            </a:r>
          </a:p>
          <a:p>
            <a:r>
              <a:rPr lang="cs-CZ" b="1" dirty="0" smtClean="0"/>
              <a:t>28 % </a:t>
            </a:r>
            <a:r>
              <a:rPr lang="cs-CZ" dirty="0" smtClean="0"/>
              <a:t>je určeno</a:t>
            </a:r>
            <a:r>
              <a:rPr lang="cs-CZ" b="1" dirty="0" smtClean="0"/>
              <a:t> na důchodové pojištění </a:t>
            </a:r>
            <a:r>
              <a:rPr lang="cs-CZ" dirty="0" smtClean="0"/>
              <a:t>– z těchto prostředků vyplácí stát důchody – starobní, vdovské, sirotčí, invalidní apod.</a:t>
            </a:r>
          </a:p>
          <a:p>
            <a:r>
              <a:rPr lang="cs-CZ" b="1" dirty="0" smtClean="0"/>
              <a:t>1,2% </a:t>
            </a:r>
            <a:r>
              <a:rPr lang="cs-CZ" dirty="0" smtClean="0"/>
              <a:t>je určeno</a:t>
            </a:r>
            <a:r>
              <a:rPr lang="cs-CZ" b="1" dirty="0" smtClean="0"/>
              <a:t> jako příspěvek na státní politiku zaměstnanosti </a:t>
            </a:r>
            <a:r>
              <a:rPr lang="cs-CZ" dirty="0" smtClean="0"/>
              <a:t>– z těchto prostředků je hrazena peněžitá pomoc v nezaměstnanosti, výdaje na vytváření pracovních míst a na rekvalifikaci</a:t>
            </a:r>
          </a:p>
          <a:p>
            <a:r>
              <a:rPr lang="cs-CZ" b="1" dirty="0" smtClean="0"/>
              <a:t>2,3% </a:t>
            </a:r>
            <a:r>
              <a:rPr lang="cs-CZ" dirty="0" smtClean="0"/>
              <a:t>je určeno</a:t>
            </a:r>
            <a:r>
              <a:rPr lang="cs-CZ" b="1" dirty="0" smtClean="0"/>
              <a:t> na nemocenské pojištění </a:t>
            </a:r>
            <a:r>
              <a:rPr lang="cs-CZ" dirty="0" smtClean="0"/>
              <a:t>– z těchto prostředků jsou vypláceny nemocenské dávky, ošetřovné, vyrovnávací příspěvek v těhotenství a mateřství a mateřská</a:t>
            </a:r>
          </a:p>
          <a:p>
            <a:pPr lvl="0"/>
            <a:r>
              <a:rPr lang="cs-CZ" dirty="0" smtClean="0"/>
              <a:t>výši pojistného je jeho plátce povinen si sám vypočítat</a:t>
            </a:r>
          </a:p>
          <a:p>
            <a:pPr lvl="0"/>
            <a:r>
              <a:rPr lang="cs-CZ" dirty="0" smtClean="0"/>
              <a:t>pojistné </a:t>
            </a:r>
            <a:r>
              <a:rPr lang="cs-CZ" b="1" dirty="0" smtClean="0"/>
              <a:t>se zaokrouhluje</a:t>
            </a:r>
            <a:r>
              <a:rPr lang="cs-CZ" dirty="0" smtClean="0"/>
              <a:t> na celé koruny směrem nahoru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57364"/>
            <a:ext cx="7467600" cy="4616588"/>
          </a:xfrm>
        </p:spPr>
        <p:txBody>
          <a:bodyPr/>
          <a:lstStyle/>
          <a:p>
            <a:pPr lvl="0"/>
            <a:r>
              <a:rPr lang="cs-CZ" b="1" dirty="0" smtClean="0"/>
              <a:t>vyměřovacím základem </a:t>
            </a:r>
            <a:r>
              <a:rPr lang="cs-CZ" dirty="0" smtClean="0"/>
              <a:t>zaměstnance pro pojistné na důchodové pojištění je úhrn příjmů , které jsou nebo by byly, pokud by podléhaly zdanění v České republice, předmětem daně z</a:t>
            </a:r>
            <a:r>
              <a:rPr lang="cs-CZ" b="1" dirty="0" smtClean="0"/>
              <a:t> </a:t>
            </a:r>
            <a:r>
              <a:rPr lang="cs-CZ" dirty="0" smtClean="0"/>
              <a:t>příjmů fyzických osob podle zákona o daních z příjmů a nejsou od této daně osvobozeny a které mu zaměstnavatel zúčtoval v souvislosti se zaměstnáním, které zakládá účast na nemocenském pojištění</a:t>
            </a:r>
            <a:r>
              <a:rPr lang="cs-CZ" b="1" dirty="0" smtClean="0"/>
              <a:t> </a:t>
            </a:r>
            <a:r>
              <a:rPr lang="cs-CZ" dirty="0" smtClean="0"/>
              <a:t>(hrubá mzda)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00240"/>
            <a:ext cx="7467600" cy="4473712"/>
          </a:xfrm>
        </p:spPr>
        <p:txBody>
          <a:bodyPr/>
          <a:lstStyle/>
          <a:p>
            <a:r>
              <a:rPr lang="cs-CZ" i="1" dirty="0" smtClean="0"/>
              <a:t>Pro srovnání: vyměřovacím základem u osoby samostatně výdělečně činné je 50 % příjmu z podnikání a z jiné samostatné výdělečné činnosti po odpočtu výdajů vynaložených na jeho dosažení, zajištění a udržení, dosažení, zajištění a udržení – z této částky odvádí povinně 29,2% na důchodové zabezpečení a politiku zaměstnanosti a může dobrovolně 2,3% na nemocenské dávky.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85992"/>
            <a:ext cx="7467600" cy="4187960"/>
          </a:xfrm>
        </p:spPr>
        <p:txBody>
          <a:bodyPr/>
          <a:lstStyle/>
          <a:p>
            <a:pPr lvl="0"/>
            <a:r>
              <a:rPr lang="cs-CZ" b="1" dirty="0" smtClean="0"/>
              <a:t>rozhodné období</a:t>
            </a:r>
            <a:r>
              <a:rPr lang="cs-CZ" dirty="0" smtClean="0"/>
              <a:t>, z něhož se zjišťuje vyměřovací základ, je </a:t>
            </a:r>
            <a:r>
              <a:rPr lang="cs-CZ" b="1" dirty="0" smtClean="0"/>
              <a:t>kalendářní měsíc</a:t>
            </a:r>
            <a:r>
              <a:rPr lang="cs-CZ" dirty="0" smtClean="0"/>
              <a:t>, za který se pojistné platí (u osoby samostatně výdělečně činné je rozhodným obdobím kalendářní rok, za který se pojistné platí)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odvod pojistného za zaměstnance</a:t>
            </a:r>
            <a:r>
              <a:rPr lang="cs-CZ" dirty="0" smtClean="0"/>
              <a:t> - </a:t>
            </a:r>
            <a:r>
              <a:rPr lang="cs-CZ" b="1" dirty="0" smtClean="0"/>
              <a:t>zaměstnavatel </a:t>
            </a:r>
            <a:r>
              <a:rPr lang="cs-CZ" dirty="0" smtClean="0"/>
              <a:t>odvádí část pojistného, které je povinen hradit za své zaměstnance  - v současné době </a:t>
            </a:r>
            <a:r>
              <a:rPr lang="cs-CZ" b="1" dirty="0" smtClean="0"/>
              <a:t>25% z hrubé mzdy</a:t>
            </a:r>
            <a:r>
              <a:rPr lang="cs-CZ" dirty="0" smtClean="0"/>
              <a:t> zaměstnance a současně odvádí i část pojistného, které je povinen hradit zaměstnanec, srážkou z jeho mzdy nebo platu, a to i bez souhlasu zaměstnance – v současné době </a:t>
            </a:r>
            <a:r>
              <a:rPr lang="cs-CZ" b="1" dirty="0" smtClean="0"/>
              <a:t>6,5% z hrubé mzdy</a:t>
            </a:r>
            <a:r>
              <a:rPr lang="cs-CZ" dirty="0" smtClean="0"/>
              <a:t> zaměstnance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357430"/>
            <a:ext cx="7467600" cy="4116522"/>
          </a:xfrm>
        </p:spPr>
        <p:txBody>
          <a:bodyPr/>
          <a:lstStyle/>
          <a:p>
            <a:pPr lvl="0"/>
            <a:r>
              <a:rPr lang="cs-CZ" dirty="0" smtClean="0"/>
              <a:t>pojistné se platí za jednotlivé kalendářní měsíce a je splatné od 1. do 20. dne následujícího kalendářního měsíce</a:t>
            </a:r>
          </a:p>
          <a:p>
            <a:pPr lvl="0"/>
            <a:r>
              <a:rPr lang="cs-CZ" dirty="0" smtClean="0"/>
              <a:t>pojistné se odvádí na účet příslušné Okresní správy sociálního zabezpečení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r>
              <a:rPr lang="cs-CZ" i="1" dirty="0" err="1" smtClean="0"/>
              <a:t>ww.podnikatel.cz</a:t>
            </a:r>
            <a:r>
              <a:rPr lang="cs-CZ" i="1" dirty="0" smtClean="0"/>
              <a:t>/</a:t>
            </a:r>
            <a:r>
              <a:rPr lang="cs-CZ" i="1" dirty="0" err="1" smtClean="0"/>
              <a:t>zakony</a:t>
            </a:r>
            <a:r>
              <a:rPr lang="cs-CZ" i="1" dirty="0" smtClean="0"/>
              <a:t>/</a:t>
            </a:r>
            <a:r>
              <a:rPr lang="cs-CZ" i="1" dirty="0" err="1" smtClean="0"/>
              <a:t>zakon</a:t>
            </a:r>
            <a:r>
              <a:rPr lang="cs-CZ" i="1" dirty="0" smtClean="0"/>
              <a:t>-c-592-1992-</a:t>
            </a:r>
            <a:r>
              <a:rPr lang="cs-CZ" i="1" dirty="0" err="1" smtClean="0"/>
              <a:t>sb</a:t>
            </a:r>
            <a:r>
              <a:rPr lang="cs-CZ" i="1" dirty="0" smtClean="0"/>
              <a:t>-o-</a:t>
            </a:r>
            <a:r>
              <a:rPr lang="cs-CZ" i="1" dirty="0" err="1" smtClean="0"/>
              <a:t>pojistnem</a:t>
            </a:r>
            <a:r>
              <a:rPr lang="cs-CZ" i="1" dirty="0" smtClean="0"/>
              <a:t>-na-</a:t>
            </a:r>
            <a:r>
              <a:rPr lang="cs-CZ" i="1" dirty="0" err="1" smtClean="0"/>
              <a:t>vseobecne</a:t>
            </a:r>
            <a:r>
              <a:rPr lang="cs-CZ" i="1" dirty="0" smtClean="0"/>
              <a:t>-</a:t>
            </a:r>
            <a:r>
              <a:rPr lang="cs-CZ" i="1" dirty="0" err="1" smtClean="0"/>
              <a:t>zdravotni</a:t>
            </a:r>
            <a:r>
              <a:rPr lang="cs-CZ" i="1" dirty="0" smtClean="0"/>
              <a:t>-</a:t>
            </a:r>
            <a:r>
              <a:rPr lang="cs-CZ" i="1" dirty="0" err="1" smtClean="0"/>
              <a:t>pojisteni</a:t>
            </a:r>
            <a:r>
              <a:rPr lang="cs-CZ" i="1" dirty="0" smtClean="0"/>
              <a:t>/</a:t>
            </a:r>
            <a:r>
              <a:rPr lang="cs-CZ" i="1" dirty="0" err="1" smtClean="0"/>
              <a:t>uplne</a:t>
            </a:r>
            <a:r>
              <a:rPr lang="cs-CZ" i="1" dirty="0" smtClean="0"/>
              <a:t>/</a:t>
            </a:r>
            <a:endParaRPr lang="cs-CZ" dirty="0" smtClean="0"/>
          </a:p>
          <a:p>
            <a:r>
              <a:rPr lang="cs-CZ" i="1" dirty="0" smtClean="0"/>
              <a:t>business.center.</a:t>
            </a:r>
            <a:r>
              <a:rPr lang="cs-CZ" i="1" dirty="0" err="1" smtClean="0"/>
              <a:t>cz</a:t>
            </a:r>
            <a:r>
              <a:rPr lang="cs-CZ" i="1" dirty="0" smtClean="0"/>
              <a:t>/business/</a:t>
            </a:r>
            <a:r>
              <a:rPr lang="cs-CZ" i="1" dirty="0" err="1" smtClean="0"/>
              <a:t>pravo</a:t>
            </a:r>
            <a:r>
              <a:rPr lang="cs-CZ" i="1" dirty="0" smtClean="0"/>
              <a:t>/</a:t>
            </a:r>
            <a:r>
              <a:rPr lang="cs-CZ" i="1" dirty="0" err="1" smtClean="0"/>
              <a:t>zakony</a:t>
            </a:r>
            <a:r>
              <a:rPr lang="cs-CZ" i="1" dirty="0" smtClean="0"/>
              <a:t>/</a:t>
            </a:r>
            <a:r>
              <a:rPr lang="cs-CZ" i="1" dirty="0" err="1" smtClean="0"/>
              <a:t>socialni</a:t>
            </a:r>
            <a:r>
              <a:rPr lang="cs-CZ" i="1" dirty="0" smtClean="0"/>
              <a:t>-</a:t>
            </a:r>
            <a:r>
              <a:rPr lang="cs-CZ" i="1" dirty="0" err="1" smtClean="0"/>
              <a:t>zabezpeceni</a:t>
            </a:r>
            <a:r>
              <a:rPr lang="cs-CZ" i="1" dirty="0" smtClean="0"/>
              <a:t>-</a:t>
            </a:r>
            <a:r>
              <a:rPr lang="cs-CZ" i="1" dirty="0" err="1" smtClean="0"/>
              <a:t>pojistne</a:t>
            </a:r>
            <a:r>
              <a:rPr lang="cs-CZ" i="1" dirty="0" smtClean="0"/>
              <a:t>/</a:t>
            </a:r>
            <a:r>
              <a:rPr lang="cs-CZ" i="1" dirty="0" err="1" smtClean="0"/>
              <a:t>zneni.aspx</a:t>
            </a:r>
            <a:endParaRPr lang="cs-CZ" dirty="0" smtClean="0"/>
          </a:p>
          <a:p>
            <a:r>
              <a:rPr lang="cs-CZ" i="1" u="sng" dirty="0" smtClean="0">
                <a:hlinkClick r:id="rId2"/>
              </a:rPr>
              <a:t>www.</a:t>
            </a:r>
            <a:r>
              <a:rPr lang="cs-CZ" i="1" u="sng" dirty="0" err="1" smtClean="0">
                <a:hlinkClick r:id="rId2"/>
              </a:rPr>
              <a:t>mesec.cz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dane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zdravotni</a:t>
            </a:r>
            <a:r>
              <a:rPr lang="cs-CZ" i="1" u="sng" dirty="0" smtClean="0">
                <a:hlinkClick r:id="rId2"/>
              </a:rPr>
              <a:t>-</a:t>
            </a:r>
            <a:r>
              <a:rPr lang="cs-CZ" i="1" u="sng" dirty="0" err="1" smtClean="0">
                <a:hlinkClick r:id="rId2"/>
              </a:rPr>
              <a:t>pojisteni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pruvodce</a:t>
            </a:r>
            <a:r>
              <a:rPr lang="cs-CZ" i="1" u="sng" dirty="0" smtClean="0">
                <a:hlinkClick r:id="rId2"/>
              </a:rPr>
              <a:t>/</a:t>
            </a:r>
            <a:r>
              <a:rPr lang="cs-CZ" i="1" u="sng" dirty="0" err="1" smtClean="0">
                <a:hlinkClick r:id="rId2"/>
              </a:rPr>
              <a:t>prehled</a:t>
            </a:r>
            <a:r>
              <a:rPr lang="cs-CZ" i="1" u="sng" dirty="0" smtClean="0">
                <a:hlinkClick r:id="rId2"/>
              </a:rPr>
              <a:t>-</a:t>
            </a:r>
            <a:r>
              <a:rPr lang="cs-CZ" i="1" u="sng" dirty="0" err="1" smtClean="0">
                <a:hlinkClick r:id="rId2"/>
              </a:rPr>
              <a:t>zdravotnich</a:t>
            </a:r>
            <a:r>
              <a:rPr lang="cs-CZ" i="1" u="sng" dirty="0" smtClean="0">
                <a:hlinkClick r:id="rId2"/>
              </a:rPr>
              <a:t>-</a:t>
            </a:r>
            <a:r>
              <a:rPr lang="cs-CZ" i="1" u="sng" dirty="0" err="1" smtClean="0">
                <a:hlinkClick r:id="rId2"/>
              </a:rPr>
              <a:t>pojistoven</a:t>
            </a:r>
            <a:r>
              <a:rPr lang="cs-CZ" i="1" u="sng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i="1" dirty="0" smtClean="0"/>
              <a:t>www.</a:t>
            </a:r>
            <a:r>
              <a:rPr lang="cs-CZ" i="1" dirty="0" err="1" smtClean="0"/>
              <a:t>cssz.cz</a:t>
            </a:r>
            <a:r>
              <a:rPr lang="cs-CZ" i="1" dirty="0" smtClean="0"/>
              <a:t>/</a:t>
            </a:r>
            <a:r>
              <a:rPr lang="cs-CZ" i="1" dirty="0" err="1" smtClean="0"/>
              <a:t>cz</a:t>
            </a:r>
            <a:r>
              <a:rPr lang="cs-CZ" i="1" dirty="0" smtClean="0"/>
              <a:t>/o-</a:t>
            </a:r>
            <a:r>
              <a:rPr lang="cs-CZ" i="1" dirty="0" err="1" smtClean="0"/>
              <a:t>cssz</a:t>
            </a:r>
            <a:r>
              <a:rPr lang="cs-CZ" i="1" dirty="0" smtClean="0"/>
              <a:t>/informace/media/</a:t>
            </a:r>
            <a:r>
              <a:rPr lang="cs-CZ" i="1" dirty="0" err="1" smtClean="0"/>
              <a:t>tiskove</a:t>
            </a:r>
            <a:r>
              <a:rPr lang="cs-CZ" i="1" dirty="0" smtClean="0"/>
              <a:t>-</a:t>
            </a:r>
            <a:r>
              <a:rPr lang="cs-CZ" i="1" dirty="0" err="1" smtClean="0"/>
              <a:t>zpravy</a:t>
            </a:r>
            <a:r>
              <a:rPr lang="cs-CZ" i="1" dirty="0" smtClean="0"/>
              <a:t>/</a:t>
            </a:r>
            <a:r>
              <a:rPr lang="cs-CZ" i="1" dirty="0" err="1" smtClean="0"/>
              <a:t>tiskove</a:t>
            </a:r>
            <a:r>
              <a:rPr lang="cs-CZ" i="1" dirty="0" smtClean="0"/>
              <a:t>-</a:t>
            </a:r>
            <a:r>
              <a:rPr lang="cs-CZ" i="1" dirty="0" err="1" smtClean="0"/>
              <a:t>zpravy</a:t>
            </a:r>
            <a:r>
              <a:rPr lang="cs-CZ" i="1" dirty="0" smtClean="0"/>
              <a:t>-2013/</a:t>
            </a:r>
            <a:r>
              <a:rPr lang="cs-CZ" i="1" dirty="0" err="1" smtClean="0"/>
              <a:t>dulezite</a:t>
            </a:r>
            <a:r>
              <a:rPr lang="cs-CZ" i="1" dirty="0" smtClean="0"/>
              <a:t>-</a:t>
            </a:r>
            <a:r>
              <a:rPr lang="cs-CZ" i="1" dirty="0" err="1" smtClean="0"/>
              <a:t>udaje</a:t>
            </a:r>
            <a:r>
              <a:rPr lang="cs-CZ" i="1" dirty="0" smtClean="0"/>
              <a:t>-</a:t>
            </a:r>
            <a:r>
              <a:rPr lang="cs-CZ" i="1" dirty="0" err="1" smtClean="0"/>
              <a:t>platne</a:t>
            </a:r>
            <a:r>
              <a:rPr lang="cs-CZ" i="1" dirty="0" smtClean="0"/>
              <a:t>-pro-</a:t>
            </a:r>
            <a:r>
              <a:rPr lang="cs-CZ" i="1" dirty="0" err="1" smtClean="0"/>
              <a:t>socialni</a:t>
            </a:r>
            <a:r>
              <a:rPr lang="cs-CZ" i="1" dirty="0" smtClean="0"/>
              <a:t>-</a:t>
            </a:r>
            <a:r>
              <a:rPr lang="cs-CZ" i="1" dirty="0" err="1" smtClean="0"/>
              <a:t>zabezpeceni</a:t>
            </a:r>
            <a:r>
              <a:rPr lang="cs-CZ" i="1" dirty="0" smtClean="0"/>
              <a:t>-v-roce-2014.htm </a:t>
            </a:r>
            <a:endParaRPr lang="cs-CZ" dirty="0" smtClean="0"/>
          </a:p>
          <a:p>
            <a:r>
              <a:rPr lang="cs-CZ" i="1" u="sng" dirty="0" smtClean="0">
                <a:hlinkClick r:id="rId3"/>
              </a:rPr>
              <a:t>http://www.podnikatel.</a:t>
            </a:r>
            <a:r>
              <a:rPr lang="cs-CZ" i="1" u="sng" dirty="0" err="1" smtClean="0">
                <a:hlinkClick r:id="rId3"/>
              </a:rPr>
              <a:t>cz</a:t>
            </a:r>
            <a:r>
              <a:rPr lang="cs-CZ" i="1" u="sng" dirty="0" smtClean="0">
                <a:hlinkClick r:id="rId3"/>
              </a:rPr>
              <a:t>/</a:t>
            </a:r>
            <a:r>
              <a:rPr lang="cs-CZ" i="1" u="sng" dirty="0" err="1" smtClean="0">
                <a:hlinkClick r:id="rId3"/>
              </a:rPr>
              <a:t>zakony</a:t>
            </a:r>
            <a:r>
              <a:rPr lang="cs-CZ" i="1" u="sng" dirty="0" smtClean="0">
                <a:hlinkClick r:id="rId3"/>
              </a:rPr>
              <a:t>/</a:t>
            </a:r>
            <a:r>
              <a:rPr lang="cs-CZ" i="1" u="sng" dirty="0" err="1" smtClean="0">
                <a:hlinkClick r:id="rId3"/>
              </a:rPr>
              <a:t>zakon</a:t>
            </a:r>
            <a:r>
              <a:rPr lang="cs-CZ" i="1" u="sng" dirty="0" smtClean="0">
                <a:hlinkClick r:id="rId3"/>
              </a:rPr>
              <a:t>-c-589-1992-</a:t>
            </a:r>
            <a:r>
              <a:rPr lang="cs-CZ" i="1" u="sng" dirty="0" err="1" smtClean="0">
                <a:hlinkClick r:id="rId3"/>
              </a:rPr>
              <a:t>sb</a:t>
            </a:r>
            <a:r>
              <a:rPr lang="cs-CZ" i="1" u="sng" dirty="0" smtClean="0">
                <a:hlinkClick r:id="rId3"/>
              </a:rPr>
              <a:t>-o-</a:t>
            </a:r>
            <a:r>
              <a:rPr lang="cs-CZ" i="1" u="sng" dirty="0" err="1" smtClean="0">
                <a:hlinkClick r:id="rId3"/>
              </a:rPr>
              <a:t>pojistnem</a:t>
            </a:r>
            <a:r>
              <a:rPr lang="cs-CZ" i="1" u="sng" dirty="0" smtClean="0">
                <a:hlinkClick r:id="rId3"/>
              </a:rPr>
              <a:t>-na-</a:t>
            </a:r>
            <a:r>
              <a:rPr lang="cs-CZ" i="1" u="sng" dirty="0" err="1" smtClean="0">
                <a:hlinkClick r:id="rId3"/>
              </a:rPr>
              <a:t>socialni</a:t>
            </a:r>
            <a:r>
              <a:rPr lang="cs-CZ" i="1" u="sng" dirty="0" smtClean="0">
                <a:hlinkClick r:id="rId3"/>
              </a:rPr>
              <a:t>-</a:t>
            </a:r>
            <a:r>
              <a:rPr lang="cs-CZ" i="1" u="sng" dirty="0" err="1" smtClean="0">
                <a:hlinkClick r:id="rId3"/>
              </a:rPr>
              <a:t>zabezpeceni</a:t>
            </a:r>
            <a:r>
              <a:rPr lang="cs-CZ" i="1" u="sng" dirty="0" smtClean="0">
                <a:hlinkClick r:id="rId3"/>
              </a:rPr>
              <a:t>-a-</a:t>
            </a:r>
            <a:r>
              <a:rPr lang="cs-CZ" i="1" u="sng" dirty="0" err="1" smtClean="0">
                <a:hlinkClick r:id="rId3"/>
              </a:rPr>
              <a:t>prispevku</a:t>
            </a:r>
            <a:r>
              <a:rPr lang="cs-CZ" i="1" u="sng" dirty="0" smtClean="0">
                <a:hlinkClick r:id="rId3"/>
              </a:rPr>
              <a:t>-na-statni-politiku-</a:t>
            </a:r>
            <a:r>
              <a:rPr lang="cs-CZ" i="1" u="sng" dirty="0" err="1" smtClean="0">
                <a:hlinkClick r:id="rId3"/>
              </a:rPr>
              <a:t>zamestnanosti</a:t>
            </a:r>
            <a:r>
              <a:rPr lang="cs-CZ" i="1" u="sng" dirty="0" smtClean="0">
                <a:hlinkClick r:id="rId3"/>
              </a:rPr>
              <a:t>/</a:t>
            </a:r>
            <a:r>
              <a:rPr lang="cs-CZ" i="1" u="sng" dirty="0" err="1" smtClean="0">
                <a:hlinkClick r:id="rId3"/>
              </a:rPr>
              <a:t>uplne</a:t>
            </a:r>
            <a:r>
              <a:rPr lang="cs-CZ" i="1" u="sng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>BUČKOVÁ , Veronika Ing. a kolektiv: Ekonomika pro střední školy – Úvod – Učebnice,</a:t>
            </a:r>
          </a:p>
          <a:p>
            <a:pPr>
              <a:buNone/>
            </a:pPr>
            <a:r>
              <a:rPr lang="cs-CZ" dirty="0" smtClean="0"/>
              <a:t>    1. vydání, Nakladatelství DIDAKTIS spol. s r. o. Brno 2013, ISBN 978-80-7358-203-6</a:t>
            </a:r>
          </a:p>
          <a:p>
            <a:r>
              <a:rPr lang="cs-CZ" dirty="0" smtClean="0"/>
              <a:t>KLÍNSKÝ, Petr Ing. A kolektiv: Ekonomika pro gymnázia, </a:t>
            </a:r>
          </a:p>
          <a:p>
            <a:pPr>
              <a:buNone/>
            </a:pPr>
            <a:r>
              <a:rPr lang="cs-CZ" dirty="0" smtClean="0"/>
              <a:t>    1. vydání, EDUKO nakladatelství, </a:t>
            </a:r>
          </a:p>
          <a:p>
            <a:pPr>
              <a:buNone/>
            </a:pPr>
            <a:r>
              <a:rPr lang="cs-CZ" dirty="0" smtClean="0"/>
              <a:t>     s. r. o.  Praha 2011, ISBN 978-80-87204-49-8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</TotalTime>
  <Words>784</Words>
  <Application>Microsoft Office PowerPoint</Application>
  <PresentationFormat>Předvádění na obrazovce (4:3)</PresentationFormat>
  <Paragraphs>81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Snímek 1</vt:lpstr>
      <vt:lpstr>8. Zdravotní a sociální pojištění 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8. Zdravotní a sociální pojištění </dc:title>
  <dc:creator>Rachota</dc:creator>
  <cp:lastModifiedBy>Rachota</cp:lastModifiedBy>
  <cp:revision>8</cp:revision>
  <dcterms:created xsi:type="dcterms:W3CDTF">2014-03-11T08:22:39Z</dcterms:created>
  <dcterms:modified xsi:type="dcterms:W3CDTF">2014-05-19T18:47:23Z</dcterms:modified>
</cp:coreProperties>
</file>