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7" r:id="rId3"/>
    <p:sldId id="283" r:id="rId4"/>
    <p:sldId id="276" r:id="rId5"/>
    <p:sldId id="258" r:id="rId6"/>
    <p:sldId id="259" r:id="rId7"/>
    <p:sldId id="260" r:id="rId8"/>
    <p:sldId id="278" r:id="rId9"/>
    <p:sldId id="275" r:id="rId10"/>
    <p:sldId id="279" r:id="rId11"/>
    <p:sldId id="280" r:id="rId12"/>
    <p:sldId id="281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VY_62_INOVACE_01.02.09 – Výpočet hrubé mzdy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procvičování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3000372"/>
            <a:ext cx="6172200" cy="2786082"/>
          </a:xfrm>
        </p:spPr>
        <p:txBody>
          <a:bodyPr>
            <a:normAutofit/>
          </a:bodyPr>
          <a:lstStyle/>
          <a:p>
            <a:r>
              <a:rPr lang="cs-CZ" dirty="0" smtClean="0"/>
              <a:t>9. Výpočet hrubé mzdy – procvičování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část </a:t>
            </a:r>
            <a:r>
              <a:rPr lang="cs-CZ" dirty="0" smtClean="0"/>
              <a:t>nabízí výkladové příklady výpočtu hrubé mzdy s řešením i příklady </a:t>
            </a:r>
            <a:r>
              <a:rPr lang="cs-CZ" dirty="0" smtClean="0"/>
              <a:t>k </a:t>
            </a:r>
            <a:r>
              <a:rPr lang="cs-CZ" smtClean="0"/>
              <a:t>procvičení výpočtu.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Základní postup (6. kapitola)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HM = základní mzda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+ prémie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+ odměny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+ příplatky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      + náhrada za dovolenou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Výkladový příklad – časová mzda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Vypočítejte hrubou mzdu pana Blažka. Pan Blažek odpracoval v daném měsíci 15 dní, 6 dní měl dovolenou. Pracovní doba je 8 hodin za den, za hodinu práce mu náleží 95,-Kč. V odpolední směně pracoval 40 hodin, firma poskytuje příplatek 35,-Kč/hodinu. Byly mu přiznány prémie ve výši 20% základní mzdy a odměna 2.500,-Kč. </a:t>
            </a:r>
          </a:p>
          <a:p>
            <a:r>
              <a:rPr lang="cs-CZ" dirty="0" smtClean="0"/>
              <a:t>V  minulém čtvrtletí si vydělal 49.500,-Kč a odpracoval 65 dní.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Postup výpočtu:</a:t>
            </a:r>
            <a:endParaRPr lang="cs-CZ" dirty="0" smtClean="0"/>
          </a:p>
          <a:p>
            <a:pPr lvl="0"/>
            <a:r>
              <a:rPr lang="cs-CZ" dirty="0" smtClean="0"/>
              <a:t>základní mzda – časová</a:t>
            </a:r>
          </a:p>
          <a:p>
            <a:pPr>
              <a:buNone/>
            </a:pPr>
            <a:r>
              <a:rPr lang="cs-CZ" dirty="0" smtClean="0"/>
              <a:t>    15 dní x 8hodin x 95,- 			11.400,-</a:t>
            </a:r>
          </a:p>
          <a:p>
            <a:pPr lvl="0"/>
            <a:r>
              <a:rPr lang="cs-CZ" dirty="0" smtClean="0"/>
              <a:t>prémie 20% základní mzdy tj. 20% z 11.400,-			  				  2.280,-</a:t>
            </a:r>
          </a:p>
          <a:p>
            <a:pPr lvl="0"/>
            <a:r>
              <a:rPr lang="cs-CZ" dirty="0" smtClean="0"/>
              <a:t>odměna					  2.500,-</a:t>
            </a:r>
          </a:p>
          <a:p>
            <a:pPr lvl="0"/>
            <a:r>
              <a:rPr lang="cs-CZ" dirty="0" smtClean="0"/>
              <a:t>příplatek za odpolední směnu 40 hodin x 35,-		   					  1.400,-	</a:t>
            </a:r>
          </a:p>
          <a:p>
            <a:pPr lvl="0"/>
            <a:r>
              <a:rPr lang="cs-CZ" dirty="0" smtClean="0"/>
              <a:t>náhrada za dovolenou  (49.500,- : 65) x 6			 				  							  4.569,24</a:t>
            </a:r>
          </a:p>
          <a:p>
            <a:pPr lvl="0">
              <a:buNone/>
            </a:pPr>
            <a:r>
              <a:rPr lang="cs-CZ" dirty="0" smtClean="0"/>
              <a:t>  -------------------------------------------------------------------------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						            22.149,24</a:t>
            </a:r>
          </a:p>
          <a:p>
            <a:pPr>
              <a:buNone/>
            </a:pPr>
            <a:r>
              <a:rPr lang="cs-CZ" dirty="0" smtClean="0"/>
              <a:t> po zaokrouhlení  				22.149,-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Hrubá mzda pana Blažka v daném měsíci činí </a:t>
            </a:r>
          </a:p>
          <a:p>
            <a:pPr>
              <a:buNone/>
            </a:pPr>
            <a:r>
              <a:rPr lang="cs-CZ" dirty="0" smtClean="0"/>
              <a:t>22.149,-Kč.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Výkladový příklad – úkolová mzda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Vypočítejte hrubou mzdu paní Lhotové, jsou-li k dispozici následující údaje:</a:t>
            </a:r>
          </a:p>
          <a:p>
            <a:pPr>
              <a:buNone/>
            </a:pPr>
            <a:r>
              <a:rPr lang="cs-CZ" dirty="0" smtClean="0"/>
              <a:t>Výrobek	Ušito(ks)	Úkolová sazba(Kč/ks)</a:t>
            </a:r>
          </a:p>
          <a:p>
            <a:pPr>
              <a:buNone/>
            </a:pPr>
            <a:r>
              <a:rPr lang="cs-CZ" dirty="0" smtClean="0"/>
              <a:t>A			1.435		1,850</a:t>
            </a:r>
          </a:p>
          <a:p>
            <a:pPr>
              <a:buNone/>
            </a:pPr>
            <a:r>
              <a:rPr lang="cs-CZ" dirty="0" smtClean="0"/>
              <a:t>B		         12.000		2,008</a:t>
            </a:r>
          </a:p>
          <a:p>
            <a:pPr>
              <a:buNone/>
            </a:pPr>
            <a:r>
              <a:rPr lang="cs-CZ" dirty="0" smtClean="0"/>
              <a:t>C			1.500		1,750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Paní Lhotové dále náleží prémie za kvalitu ve výši 40% základní mzdy. Odpracovala 80 hodin v odpolední směně, za kterou firma poskytuje příplatek ve výši 25,-Kč/hod.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71546"/>
            <a:ext cx="7467600" cy="540240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Postup výpočtu: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1. základní mzda – úkolová</a:t>
            </a:r>
          </a:p>
          <a:p>
            <a:r>
              <a:rPr lang="cs-CZ" dirty="0" smtClean="0"/>
              <a:t>  1.435 kusů x 1,850 Kč/ks			  2.654,75Kč</a:t>
            </a:r>
          </a:p>
          <a:p>
            <a:r>
              <a:rPr lang="cs-CZ" dirty="0" smtClean="0"/>
              <a:t>12.000 kusů x 2,008 Kč/ks			24.096,-Kč</a:t>
            </a:r>
          </a:p>
          <a:p>
            <a:r>
              <a:rPr lang="cs-CZ" dirty="0" smtClean="0"/>
              <a:t>  1.500 kusů x 1,750 Kč/ks			   2.625,-Kč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							29.3756,75Kč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dirty="0" smtClean="0"/>
              <a:t>2. prémie 40% základní mzdy, tj. 40% z 29.375,75	 11.750,30Kč</a:t>
            </a:r>
          </a:p>
          <a:p>
            <a:pPr lvl="0">
              <a:buNone/>
            </a:pPr>
            <a:r>
              <a:rPr lang="cs-CZ" dirty="0" smtClean="0"/>
              <a:t>3. příplatek za odpolední směnu 80 hodin x 25,-	    2.000,-Kč</a:t>
            </a:r>
          </a:p>
          <a:p>
            <a:pPr lvl="0">
              <a:buNone/>
            </a:pPr>
            <a:r>
              <a:rPr lang="cs-CZ" dirty="0" smtClean="0"/>
              <a:t>-----------------------------------------------------------------------------------------------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                                                  				 						43.126,05Kč</a:t>
            </a:r>
          </a:p>
          <a:p>
            <a:pPr>
              <a:buNone/>
            </a:pPr>
            <a:r>
              <a:rPr lang="cs-CZ" dirty="0" smtClean="0"/>
              <a:t>Po zaokrouhlení					  43.126,-Kč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Hrubá mzda paní Lhotové činí 43.126,-Kč.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Výkladový příklad – plat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Pan Novotný pracuje jako skladník s měsíčním platem 20.000,- Kč. V daném měsíci mu byly přiznány prémie ve výši 20% základní mzdy. Jaká bude jeho hrubá mzda, odpracoval-li celý měsíc?</a:t>
            </a:r>
          </a:p>
          <a:p>
            <a:pPr>
              <a:buNone/>
            </a:pPr>
            <a:r>
              <a:rPr lang="cs-CZ" b="1" dirty="0" smtClean="0"/>
              <a:t>Postup výpočtu:</a:t>
            </a:r>
            <a:endParaRPr lang="cs-CZ" dirty="0" smtClean="0"/>
          </a:p>
          <a:p>
            <a:pPr lvl="0"/>
            <a:r>
              <a:rPr lang="cs-CZ" dirty="0" smtClean="0"/>
              <a:t>základní mzda – plat			20.000,-Kč</a:t>
            </a:r>
          </a:p>
          <a:p>
            <a:pPr lvl="0"/>
            <a:r>
              <a:rPr lang="cs-CZ" dirty="0" smtClean="0"/>
              <a:t>prémie 20% z 20.000,-			   4.000,-Kč</a:t>
            </a:r>
          </a:p>
          <a:p>
            <a:pPr lvl="0">
              <a:buNone/>
            </a:pPr>
            <a:r>
              <a:rPr lang="cs-CZ" dirty="0" smtClean="0"/>
              <a:t>--------------------------------------------------------------------------</a:t>
            </a:r>
          </a:p>
          <a:p>
            <a:pPr>
              <a:buNone/>
            </a:pPr>
            <a:r>
              <a:rPr lang="cs-CZ" dirty="0" smtClean="0"/>
              <a:t> 							24.000,-Kč</a:t>
            </a:r>
          </a:p>
          <a:p>
            <a:r>
              <a:rPr lang="cs-CZ" dirty="0" smtClean="0"/>
              <a:t>Hrubá mzda pana Novotného činí 24.000,-Kč.		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Další příklady k procvičení: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Př. 1</a:t>
            </a:r>
            <a:endParaRPr lang="cs-CZ" dirty="0" smtClean="0"/>
          </a:p>
          <a:p>
            <a:r>
              <a:rPr lang="cs-CZ" dirty="0" smtClean="0"/>
              <a:t>Pan Jan Pavlíček pracuje jako seřizovač v časové mzdě. V daném měsíci odpracoval 19 pracovních dní, 2 dny měl dovolenou. Pracovní doba je </a:t>
            </a:r>
          </a:p>
          <a:p>
            <a:pPr>
              <a:buNone/>
            </a:pPr>
            <a:r>
              <a:rPr lang="cs-CZ" dirty="0" smtClean="0"/>
              <a:t>    8 hodin, za hodinu práce mu náleží 84,-Kč. Dále mu byly poskytnuty prémie za kvalitní práci ve výši 30% základní mzdy. Za 80 hodin dostal příplatek za práci ve ztíženém prostředí ve výši 25,-Kč/hod. Získal odměnu 500,-Kč. V předchozím čtvrtletí si vydělal 68.200,-Kč a odpracoval </a:t>
            </a:r>
          </a:p>
          <a:p>
            <a:pPr>
              <a:buNone/>
            </a:pPr>
            <a:r>
              <a:rPr lang="cs-CZ" dirty="0" smtClean="0"/>
              <a:t>   63 pracovních dní. Jaká bude jeho hrubá mzda?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Př. 2</a:t>
            </a:r>
            <a:endParaRPr lang="cs-CZ" dirty="0" smtClean="0"/>
          </a:p>
          <a:p>
            <a:r>
              <a:rPr lang="cs-CZ" dirty="0" smtClean="0"/>
              <a:t>V měsíci dubnu bude paní Nováková čerpat 5 dní dovolené. V měsících leden – březen si vydělala 62.400,-, neměla žádnou absenci ani volno. Kolik bude její náhrada za dovolenou?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Př. 3</a:t>
            </a:r>
            <a:endParaRPr lang="cs-CZ" dirty="0" smtClean="0"/>
          </a:p>
          <a:p>
            <a:r>
              <a:rPr lang="cs-CZ" dirty="0" smtClean="0"/>
              <a:t>Pan Pour je ve firmě zařazen jako vedoucí výroby s měsíčním platem 40.000,-Kč, prémie má ve výši 15%. S jakou částkou (ve vztahu k panu Pourovi) budeme ve firmě počítat jako s mzdovými náklady?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Výsledky:</a:t>
            </a:r>
            <a:endParaRPr lang="cs-CZ" dirty="0" smtClean="0"/>
          </a:p>
          <a:p>
            <a:r>
              <a:rPr lang="cs-CZ" dirty="0" smtClean="0"/>
              <a:t>Př. 1			21.263,-Kč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Př. 2			výsledek bude záviset na tom, kolik bude v daném roce pracovních dní v měsících leden – březen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Př. 3			61.640,-Kč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Vlastní příklady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216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9. Výpočet hrubé mzdy – procvičování 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8. Zdravotní a sociální pojištění </dc:title>
  <dc:creator>Rachota</dc:creator>
  <cp:lastModifiedBy>Rachota</cp:lastModifiedBy>
  <cp:revision>12</cp:revision>
  <dcterms:created xsi:type="dcterms:W3CDTF">2014-03-11T08:22:39Z</dcterms:created>
  <dcterms:modified xsi:type="dcterms:W3CDTF">2014-05-19T18:52:55Z</dcterms:modified>
</cp:coreProperties>
</file>