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1" r:id="rId2"/>
    <p:sldId id="256" r:id="rId3"/>
    <p:sldId id="282"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5" r:id="rId22"/>
    <p:sldId id="276" r:id="rId23"/>
    <p:sldId id="277" r:id="rId24"/>
    <p:sldId id="278" r:id="rId25"/>
    <p:sldId id="279" r:id="rId26"/>
    <p:sldId id="280" r:id="rId2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450"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7D752805-3FF2-48FE-AB5E-73551BCB8D7A}" type="datetimeFigureOut">
              <a:rPr lang="cs-CZ" smtClean="0"/>
              <a:pPr/>
              <a:t>19.5.2014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690D31DA-FDAA-4416-A4B9-F70E1C1774FE}"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7D752805-3FF2-48FE-AB5E-73551BCB8D7A}" type="datetimeFigureOut">
              <a:rPr lang="cs-CZ" smtClean="0"/>
              <a:pPr/>
              <a:t>19.5.2014</a:t>
            </a:fld>
            <a:endParaRPr lang="cs-CZ"/>
          </a:p>
        </p:txBody>
      </p:sp>
      <p:sp>
        <p:nvSpPr>
          <p:cNvPr id="9" name="Zástupný symbol pro číslo snímku 8"/>
          <p:cNvSpPr>
            <a:spLocks noGrp="1"/>
          </p:cNvSpPr>
          <p:nvPr>
            <p:ph type="sldNum" sz="quarter" idx="15"/>
          </p:nvPr>
        </p:nvSpPr>
        <p:spPr/>
        <p:txBody>
          <a:bodyPr rtlCol="0"/>
          <a:lstStyle/>
          <a:p>
            <a:fld id="{690D31DA-FDAA-4416-A4B9-F70E1C1774FE}"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7D752805-3FF2-48FE-AB5E-73551BCB8D7A}" type="datetimeFigureOut">
              <a:rPr lang="cs-CZ" smtClean="0"/>
              <a:pPr/>
              <a:t>19.5.2014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690D31DA-FDAA-4416-A4B9-F70E1C1774FE}"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7D752805-3FF2-48FE-AB5E-73551BCB8D7A}" type="datetimeFigureOut">
              <a:rPr lang="cs-CZ" smtClean="0"/>
              <a:pPr/>
              <a:t>19.5.2014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90D31DA-FDAA-4416-A4B9-F70E1C1774FE}"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7D752805-3FF2-48FE-AB5E-73551BCB8D7A}" type="datetimeFigureOut">
              <a:rPr lang="cs-CZ" smtClean="0"/>
              <a:pPr/>
              <a:t>19.5.2014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90D31DA-FDAA-4416-A4B9-F70E1C1774FE}"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7D752805-3FF2-48FE-AB5E-73551BCB8D7A}" type="datetimeFigureOut">
              <a:rPr lang="cs-CZ" smtClean="0"/>
              <a:pPr/>
              <a:t>19.5.2014</a:t>
            </a:fld>
            <a:endParaRPr lang="cs-CZ"/>
          </a:p>
        </p:txBody>
      </p:sp>
      <p:sp>
        <p:nvSpPr>
          <p:cNvPr id="7" name="Zástupný symbol pro číslo snímku 6"/>
          <p:cNvSpPr>
            <a:spLocks noGrp="1"/>
          </p:cNvSpPr>
          <p:nvPr>
            <p:ph type="sldNum" sz="quarter" idx="11"/>
          </p:nvPr>
        </p:nvSpPr>
        <p:spPr/>
        <p:txBody>
          <a:bodyPr rtlCol="0"/>
          <a:lstStyle/>
          <a:p>
            <a:fld id="{690D31DA-FDAA-4416-A4B9-F70E1C1774FE}"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D752805-3FF2-48FE-AB5E-73551BCB8D7A}" type="datetimeFigureOut">
              <a:rPr lang="cs-CZ" smtClean="0"/>
              <a:pPr/>
              <a:t>19.5.2014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90D31DA-FDAA-4416-A4B9-F70E1C1774F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7D752805-3FF2-48FE-AB5E-73551BCB8D7A}" type="datetimeFigureOut">
              <a:rPr lang="cs-CZ" smtClean="0"/>
              <a:pPr/>
              <a:t>19.5.2014</a:t>
            </a:fld>
            <a:endParaRPr lang="cs-CZ"/>
          </a:p>
        </p:txBody>
      </p:sp>
      <p:sp>
        <p:nvSpPr>
          <p:cNvPr id="22" name="Zástupný symbol pro číslo snímku 21"/>
          <p:cNvSpPr>
            <a:spLocks noGrp="1"/>
          </p:cNvSpPr>
          <p:nvPr>
            <p:ph type="sldNum" sz="quarter" idx="15"/>
          </p:nvPr>
        </p:nvSpPr>
        <p:spPr/>
        <p:txBody>
          <a:bodyPr rtlCol="0"/>
          <a:lstStyle/>
          <a:p>
            <a:fld id="{690D31DA-FDAA-4416-A4B9-F70E1C1774FE}"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7D752805-3FF2-48FE-AB5E-73551BCB8D7A}" type="datetimeFigureOut">
              <a:rPr lang="cs-CZ" smtClean="0"/>
              <a:pPr/>
              <a:t>19.5.2014</a:t>
            </a:fld>
            <a:endParaRPr lang="cs-CZ"/>
          </a:p>
        </p:txBody>
      </p:sp>
      <p:sp>
        <p:nvSpPr>
          <p:cNvPr id="18" name="Zástupný symbol pro číslo snímku 17"/>
          <p:cNvSpPr>
            <a:spLocks noGrp="1"/>
          </p:cNvSpPr>
          <p:nvPr>
            <p:ph type="sldNum" sz="quarter" idx="11"/>
          </p:nvPr>
        </p:nvSpPr>
        <p:spPr/>
        <p:txBody>
          <a:bodyPr rtlCol="0"/>
          <a:lstStyle/>
          <a:p>
            <a:fld id="{690D31DA-FDAA-4416-A4B9-F70E1C1774FE}"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D752805-3FF2-48FE-AB5E-73551BCB8D7A}" type="datetimeFigureOut">
              <a:rPr lang="cs-CZ" smtClean="0"/>
              <a:pPr/>
              <a:t>19.5.2014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90D31DA-FDAA-4416-A4B9-F70E1C1774F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D752805-3FF2-48FE-AB5E-73551BCB8D7A}" type="datetimeFigureOut">
              <a:rPr lang="cs-CZ" smtClean="0"/>
              <a:pPr/>
              <a:t>19.5.2014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90D31DA-FDAA-4416-A4B9-F70E1C1774F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7D752805-3FF2-48FE-AB5E-73551BCB8D7A}" type="datetimeFigureOut">
              <a:rPr lang="cs-CZ" smtClean="0"/>
              <a:pPr/>
              <a:t>19.5.2014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690D31DA-FDAA-4416-A4B9-F70E1C1774F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financnisprava.cz/assets/cs/prilohy/d-seznam-dani/5457_22.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vypocet.cz/popis-vypoctu-ciste-mzdy/"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vypocet.cz/popis-vypoctu-ciste-mzd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2411760" y="260648"/>
            <a:ext cx="6081712" cy="1485900"/>
          </a:xfrm>
          <a:prstGeom prst="rect">
            <a:avLst/>
          </a:prstGeom>
          <a:solidFill>
            <a:srgbClr val="FFFFFF"/>
          </a:solidFill>
          <a:ln w="9525">
            <a:noFill/>
            <a:miter lim="800000"/>
            <a:headEnd/>
            <a:tailEnd/>
          </a:ln>
        </p:spPr>
      </p:pic>
      <p:graphicFrame>
        <p:nvGraphicFramePr>
          <p:cNvPr id="5" name="Tabulka 4"/>
          <p:cNvGraphicFramePr>
            <a:graphicFrameLocks noGrp="1"/>
          </p:cNvGraphicFramePr>
          <p:nvPr/>
        </p:nvGraphicFramePr>
        <p:xfrm>
          <a:off x="2483768" y="1916832"/>
          <a:ext cx="6337622" cy="4575540"/>
        </p:xfrm>
        <a:graphic>
          <a:graphicData uri="http://schemas.openxmlformats.org/drawingml/2006/table">
            <a:tbl>
              <a:tblPr/>
              <a:tblGrid>
                <a:gridCol w="2329853"/>
                <a:gridCol w="4007769"/>
              </a:tblGrid>
              <a:tr h="6477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CZ.1.07/1.5.00/34.0873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VY_62_INOVACE_01.02.10 – Záloha na daň z příjmu ze závislé činnosti, </a:t>
                      </a:r>
                      <a:r>
                        <a:rPr kumimoji="0" lang="cs-CZ" sz="1400" b="0" i="0" u="none" strike="noStrike" cap="none" normalizeH="0" baseline="0" smtClean="0">
                          <a:ln>
                            <a:noFill/>
                          </a:ln>
                          <a:solidFill>
                            <a:schemeClr val="tx1"/>
                          </a:solidFill>
                          <a:effectLst/>
                          <a:latin typeface="Calibri" pitchFamily="34" charset="0"/>
                          <a:cs typeface="Times New Roman" pitchFamily="18" charset="0"/>
                        </a:rPr>
                        <a:t>čistá mzda</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Ing. Eva </a:t>
                      </a:r>
                      <a:r>
                        <a:rPr kumimoji="0" lang="cs-CZ" sz="1400" b="0" i="0" u="none" strike="noStrike" cap="none" normalizeH="0" baseline="0" dirty="0" err="1" smtClean="0">
                          <a:ln>
                            <a:noFill/>
                          </a:ln>
                          <a:solidFill>
                            <a:schemeClr val="tx1"/>
                          </a:solidFill>
                          <a:effectLst/>
                          <a:latin typeface="Calibri" pitchFamily="34" charset="0"/>
                          <a:cs typeface="Times New Roman" pitchFamily="18" charset="0"/>
                        </a:rPr>
                        <a:t>Rachotová</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Pracovní poměr, mzda</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Třetí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Listopad 2013 – duben 2014</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Materiál je určen pro  výuku tematického celku  mzda a pracovní poměr včetně výpočtů jednotlivých složek mzdy.</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Materiál obsahuje jak teoretickou část, tak i příklady k procvičování.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0" y="3143248"/>
            <a:ext cx="6172200" cy="2571768"/>
          </a:xfrm>
        </p:spPr>
        <p:txBody>
          <a:bodyPr>
            <a:normAutofit/>
          </a:bodyPr>
          <a:lstStyle/>
          <a:p>
            <a:r>
              <a:rPr lang="cs-CZ" dirty="0" smtClean="0"/>
              <a:t>10. Záloha na daň z příjmu </a:t>
            </a:r>
            <a:br>
              <a:rPr lang="cs-CZ" dirty="0" smtClean="0"/>
            </a:br>
            <a:r>
              <a:rPr lang="cs-CZ" dirty="0" smtClean="0"/>
              <a:t>ze závislé činnosti, čistá mzda</a:t>
            </a:r>
            <a:br>
              <a:rPr lang="cs-CZ" dirty="0" smtClean="0"/>
            </a:b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anotace</a:t>
            </a:r>
            <a:endParaRPr lang="cs-CZ"/>
          </a:p>
        </p:txBody>
      </p:sp>
      <p:sp>
        <p:nvSpPr>
          <p:cNvPr id="3" name="Zástupný symbol pro obsah 2"/>
          <p:cNvSpPr>
            <a:spLocks noGrp="1"/>
          </p:cNvSpPr>
          <p:nvPr>
            <p:ph sz="quarter" idx="1"/>
          </p:nvPr>
        </p:nvSpPr>
        <p:spPr/>
        <p:txBody>
          <a:bodyPr/>
          <a:lstStyle/>
          <a:p>
            <a:r>
              <a:rPr lang="cs-CZ" dirty="0" smtClean="0"/>
              <a:t>Tato část vysvětluje postup výpočtu čisté mzdy, uvádí přehled slev na dani podle zákona o dani </a:t>
            </a:r>
          </a:p>
          <a:p>
            <a:pPr>
              <a:buNone/>
            </a:pPr>
            <a:r>
              <a:rPr lang="cs-CZ" dirty="0" smtClean="0"/>
              <a:t> </a:t>
            </a:r>
            <a:r>
              <a:rPr lang="cs-CZ" dirty="0" smtClean="0"/>
              <a:t>  </a:t>
            </a:r>
            <a:r>
              <a:rPr lang="cs-CZ" dirty="0" smtClean="0"/>
              <a:t>z příjmů a na příkladech umožňuje procvičení dané problematiky.</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2357430"/>
            <a:ext cx="7467600" cy="4116522"/>
          </a:xfrm>
        </p:spPr>
        <p:txBody>
          <a:bodyPr/>
          <a:lstStyle/>
          <a:p>
            <a:r>
              <a:rPr lang="cs-CZ" dirty="0" smtClean="0"/>
              <a:t>při výpočtu zálohy na daň z příjmu a následně čisté mzdy zaměstnance vycházíme z hrubé mzdy (6.kapitola)</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marL="457200" indent="-457200">
              <a:buNone/>
            </a:pPr>
            <a:endParaRPr lang="cs-CZ" b="1" dirty="0" smtClean="0"/>
          </a:p>
          <a:p>
            <a:pPr marL="457200" indent="-457200">
              <a:buNone/>
            </a:pPr>
            <a:endParaRPr lang="cs-CZ" b="1" dirty="0" smtClean="0"/>
          </a:p>
          <a:p>
            <a:pPr marL="457200" indent="-457200">
              <a:buNone/>
            </a:pPr>
            <a:r>
              <a:rPr lang="cs-CZ" b="1" dirty="0" smtClean="0"/>
              <a:t>A) pro výpočet zálohy</a:t>
            </a:r>
            <a:r>
              <a:rPr lang="cs-CZ" dirty="0" smtClean="0"/>
              <a:t> je důležité, zda zaměstnanec podepsal tzv. p</a:t>
            </a:r>
            <a:r>
              <a:rPr lang="cs-CZ" b="1" dirty="0" smtClean="0"/>
              <a:t>rohlášení k dani</a:t>
            </a:r>
            <a:r>
              <a:rPr lang="cs-CZ" dirty="0" smtClean="0"/>
              <a:t> </a:t>
            </a:r>
            <a:r>
              <a:rPr lang="cs-CZ" i="1" dirty="0" smtClean="0"/>
              <a:t>(ukázka)</a:t>
            </a:r>
          </a:p>
          <a:p>
            <a:pPr marL="457200" indent="-457200">
              <a:buAutoNum type="alphaUcPeriod"/>
            </a:pPr>
            <a:endParaRPr lang="cs-CZ" i="1" dirty="0" smtClean="0"/>
          </a:p>
          <a:p>
            <a:pPr>
              <a:buNone/>
            </a:pPr>
            <a:r>
              <a:rPr lang="cs-CZ" i="1" u="sng" dirty="0" smtClean="0">
                <a:hlinkClick r:id="rId2"/>
              </a:rPr>
              <a:t>www.</a:t>
            </a:r>
            <a:r>
              <a:rPr lang="cs-CZ" i="1" u="sng" dirty="0" err="1" smtClean="0">
                <a:hlinkClick r:id="rId2"/>
              </a:rPr>
              <a:t>financnisprava.cz</a:t>
            </a:r>
            <a:r>
              <a:rPr lang="cs-CZ" i="1" u="sng" dirty="0" smtClean="0">
                <a:hlinkClick r:id="rId2"/>
              </a:rPr>
              <a:t>/</a:t>
            </a:r>
            <a:r>
              <a:rPr lang="cs-CZ" i="1" u="sng" dirty="0" err="1" smtClean="0">
                <a:hlinkClick r:id="rId2"/>
              </a:rPr>
              <a:t>assets</a:t>
            </a:r>
            <a:r>
              <a:rPr lang="cs-CZ" i="1" u="sng" dirty="0" smtClean="0">
                <a:hlinkClick r:id="rId2"/>
              </a:rPr>
              <a:t>/</a:t>
            </a:r>
            <a:r>
              <a:rPr lang="cs-CZ" i="1" u="sng" dirty="0" err="1" smtClean="0">
                <a:hlinkClick r:id="rId2"/>
              </a:rPr>
              <a:t>cs</a:t>
            </a:r>
            <a:r>
              <a:rPr lang="cs-CZ" i="1" u="sng" dirty="0" smtClean="0">
                <a:hlinkClick r:id="rId2"/>
              </a:rPr>
              <a:t>/</a:t>
            </a:r>
            <a:r>
              <a:rPr lang="cs-CZ" i="1" u="sng" dirty="0" err="1" smtClean="0">
                <a:hlinkClick r:id="rId2"/>
              </a:rPr>
              <a:t>prilohy</a:t>
            </a:r>
            <a:r>
              <a:rPr lang="cs-CZ" i="1" u="sng" dirty="0" smtClean="0">
                <a:hlinkClick r:id="rId2"/>
              </a:rPr>
              <a:t>/d-seznam-dani/5457_22.pdf</a:t>
            </a:r>
            <a:endParaRPr lang="cs-CZ" dirty="0" smtClean="0"/>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214422"/>
            <a:ext cx="7467600" cy="5259530"/>
          </a:xfrm>
        </p:spPr>
        <p:txBody>
          <a:bodyPr/>
          <a:lstStyle/>
          <a:p>
            <a:pPr marL="457200" indent="-457200">
              <a:buNone/>
            </a:pPr>
            <a:r>
              <a:rPr lang="cs-CZ" dirty="0" smtClean="0"/>
              <a:t>a) pokud zaměstnanec </a:t>
            </a:r>
            <a:r>
              <a:rPr lang="cs-CZ" b="1" dirty="0" smtClean="0"/>
              <a:t>nepodepíše </a:t>
            </a:r>
            <a:r>
              <a:rPr lang="cs-CZ" dirty="0" smtClean="0"/>
              <a:t>prohlášení,pak je mu při příjmu </a:t>
            </a:r>
            <a:r>
              <a:rPr lang="cs-CZ" b="1" dirty="0" smtClean="0"/>
              <a:t>do 5.000</a:t>
            </a:r>
            <a:r>
              <a:rPr lang="cs-CZ" dirty="0" smtClean="0"/>
              <a:t>,-Kč sražena tzv. </a:t>
            </a:r>
            <a:r>
              <a:rPr lang="cs-CZ" b="1" dirty="0" smtClean="0"/>
              <a:t>srážková daň</a:t>
            </a:r>
            <a:r>
              <a:rPr lang="cs-CZ" dirty="0" smtClean="0"/>
              <a:t>, při příjmu </a:t>
            </a:r>
            <a:r>
              <a:rPr lang="cs-CZ" b="1" dirty="0" smtClean="0"/>
              <a:t>nad 5.000</a:t>
            </a:r>
            <a:r>
              <a:rPr lang="cs-CZ" dirty="0" smtClean="0"/>
              <a:t>,-Kč je mu sražena </a:t>
            </a:r>
            <a:r>
              <a:rPr lang="cs-CZ" b="1" dirty="0" smtClean="0"/>
              <a:t>záloha na daň</a:t>
            </a:r>
            <a:r>
              <a:rPr lang="cs-CZ" dirty="0" smtClean="0"/>
              <a:t> – v obou případech jde o sazbu ve výši </a:t>
            </a:r>
            <a:r>
              <a:rPr lang="cs-CZ" b="1" dirty="0" smtClean="0"/>
              <a:t>15%</a:t>
            </a:r>
          </a:p>
          <a:p>
            <a:pPr marL="457200" indent="-457200">
              <a:buAutoNum type="alphaLcParenR"/>
            </a:pPr>
            <a:endParaRPr lang="cs-CZ" dirty="0" smtClean="0"/>
          </a:p>
          <a:p>
            <a:r>
              <a:rPr lang="cs-CZ" dirty="0" smtClean="0"/>
              <a:t>navíc ještě platí, že pokud nepodepíše prohlášení k dani, zaměstnavatel při výpočtu zálohy na daň nepřihlíží k měsíčním slevám na dani ani daňovému zvýhodnění</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a:buNone/>
            </a:pPr>
            <a:r>
              <a:rPr lang="cs-CZ" dirty="0" smtClean="0"/>
              <a:t>b) pokud zaměstnanec </a:t>
            </a:r>
            <a:r>
              <a:rPr lang="cs-CZ" b="1" dirty="0" smtClean="0"/>
              <a:t>podepíše </a:t>
            </a:r>
            <a:r>
              <a:rPr lang="cs-CZ" dirty="0" smtClean="0"/>
              <a:t>prohlášení, vypočte se </a:t>
            </a:r>
            <a:r>
              <a:rPr lang="cs-CZ" b="1" dirty="0" smtClean="0"/>
              <a:t>záloha na daň</a:t>
            </a:r>
            <a:r>
              <a:rPr lang="cs-CZ" dirty="0" smtClean="0"/>
              <a:t> a následně se sníží o slevy na dani a o částku daňového zvýhodnění – použije se rovněž sazba </a:t>
            </a:r>
            <a:r>
              <a:rPr lang="cs-CZ" b="1" dirty="0" smtClean="0"/>
              <a:t>15%</a:t>
            </a:r>
            <a:endParaRPr lang="cs-CZ" dirty="0" smtClean="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00042"/>
            <a:ext cx="7467600" cy="5973910"/>
          </a:xfrm>
        </p:spPr>
        <p:txBody>
          <a:bodyPr>
            <a:normAutofit lnSpcReduction="10000"/>
          </a:bodyPr>
          <a:lstStyle/>
          <a:p>
            <a:pPr>
              <a:buNone/>
            </a:pPr>
            <a:r>
              <a:rPr lang="cs-CZ" b="1" dirty="0" smtClean="0"/>
              <a:t>Při výpočtech je třeba dodržet určitý postup:</a:t>
            </a:r>
            <a:endParaRPr lang="cs-CZ" dirty="0" smtClean="0"/>
          </a:p>
          <a:p>
            <a:pPr>
              <a:buNone/>
            </a:pPr>
            <a:r>
              <a:rPr lang="cs-CZ" dirty="0" smtClean="0"/>
              <a:t>1. vypočítanou hrubou mzdu  </a:t>
            </a:r>
            <a:r>
              <a:rPr lang="cs-CZ" b="1" dirty="0" smtClean="0"/>
              <a:t>povýšíme</a:t>
            </a:r>
            <a:r>
              <a:rPr lang="cs-CZ" dirty="0" smtClean="0"/>
              <a:t> o částky </a:t>
            </a:r>
            <a:r>
              <a:rPr lang="cs-CZ" b="1" dirty="0" smtClean="0"/>
              <a:t>zdravotního a sociálního pojištění</a:t>
            </a:r>
            <a:r>
              <a:rPr lang="cs-CZ" dirty="0" smtClean="0"/>
              <a:t>, které platí za zaměstnance jeho zaměstnavatel (8.kapitola) a tím získáme tzv. </a:t>
            </a:r>
            <a:r>
              <a:rPr lang="cs-CZ" b="1" dirty="0" err="1" smtClean="0"/>
              <a:t>superhrubou</a:t>
            </a:r>
            <a:r>
              <a:rPr lang="cs-CZ" b="1" dirty="0" smtClean="0"/>
              <a:t> mzdu</a:t>
            </a:r>
            <a:endParaRPr lang="cs-CZ" dirty="0" smtClean="0"/>
          </a:p>
          <a:p>
            <a:pPr>
              <a:buNone/>
            </a:pPr>
            <a:r>
              <a:rPr lang="cs-CZ" dirty="0" smtClean="0"/>
              <a:t> </a:t>
            </a:r>
          </a:p>
          <a:p>
            <a:pPr>
              <a:buNone/>
            </a:pPr>
            <a:r>
              <a:rPr lang="cs-CZ" b="1" dirty="0" smtClean="0"/>
              <a:t>Hrubá mzda</a:t>
            </a:r>
            <a:endParaRPr lang="cs-CZ" dirty="0" smtClean="0"/>
          </a:p>
          <a:p>
            <a:pPr>
              <a:buNone/>
            </a:pPr>
            <a:r>
              <a:rPr lang="cs-CZ" b="1" dirty="0" smtClean="0"/>
              <a:t>+ 25% z hrubé mzdy na sociální pojištění</a:t>
            </a:r>
            <a:endParaRPr lang="cs-CZ" dirty="0" smtClean="0"/>
          </a:p>
          <a:p>
            <a:pPr>
              <a:buNone/>
            </a:pPr>
            <a:r>
              <a:rPr lang="cs-CZ" b="1" dirty="0" smtClean="0"/>
              <a:t>+ 9% z hrubé mzdy na zdravotní pojištění</a:t>
            </a:r>
          </a:p>
          <a:p>
            <a:pPr>
              <a:buNone/>
            </a:pPr>
            <a:r>
              <a:rPr lang="cs-CZ" b="1" dirty="0" smtClean="0"/>
              <a:t>----------------------------------------------------------------</a:t>
            </a:r>
            <a:endParaRPr lang="cs-CZ" dirty="0" smtClean="0"/>
          </a:p>
          <a:p>
            <a:pPr>
              <a:buNone/>
            </a:pPr>
            <a:r>
              <a:rPr lang="cs-CZ" b="1" dirty="0" err="1" smtClean="0"/>
              <a:t>Superhrubá</a:t>
            </a:r>
            <a:r>
              <a:rPr lang="cs-CZ" b="1" dirty="0" smtClean="0"/>
              <a:t> mzda</a:t>
            </a:r>
            <a:endParaRPr lang="cs-CZ" dirty="0" smtClean="0"/>
          </a:p>
          <a:p>
            <a:pPr>
              <a:buNone/>
            </a:pPr>
            <a:r>
              <a:rPr lang="cs-CZ" b="1" dirty="0" smtClean="0"/>
              <a:t> </a:t>
            </a:r>
            <a:endParaRPr lang="cs-CZ" dirty="0" smtClean="0"/>
          </a:p>
          <a:p>
            <a:r>
              <a:rPr lang="cs-CZ" i="1" dirty="0" smtClean="0"/>
              <a:t>Pozn.: obě částky pojištění se zaokrouhlí na celé koruny nahoru</a:t>
            </a:r>
            <a:endParaRPr lang="cs-CZ" dirty="0" smtClean="0"/>
          </a:p>
          <a:p>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71480"/>
            <a:ext cx="7467600" cy="5902472"/>
          </a:xfrm>
        </p:spPr>
        <p:txBody>
          <a:bodyPr/>
          <a:lstStyle/>
          <a:p>
            <a:pPr>
              <a:buNone/>
            </a:pPr>
            <a:r>
              <a:rPr lang="cs-CZ" dirty="0" smtClean="0"/>
              <a:t>2. vypočítanou </a:t>
            </a:r>
            <a:r>
              <a:rPr lang="cs-CZ" dirty="0" err="1" smtClean="0"/>
              <a:t>superhrubou</a:t>
            </a:r>
            <a:r>
              <a:rPr lang="cs-CZ" dirty="0" smtClean="0"/>
              <a:t> mzdu nyní </a:t>
            </a:r>
            <a:r>
              <a:rPr lang="cs-CZ" b="1" dirty="0" smtClean="0"/>
              <a:t>zaokrouhlíme na celé stovky nahoru</a:t>
            </a:r>
            <a:r>
              <a:rPr lang="cs-CZ" dirty="0" smtClean="0"/>
              <a:t> a z této částky vypočítáme </a:t>
            </a:r>
            <a:r>
              <a:rPr lang="cs-CZ" b="1" dirty="0" smtClean="0"/>
              <a:t>15%</a:t>
            </a:r>
            <a:r>
              <a:rPr lang="cs-CZ" dirty="0" smtClean="0"/>
              <a:t> jako </a:t>
            </a:r>
            <a:r>
              <a:rPr lang="cs-CZ" b="1" dirty="0" smtClean="0"/>
              <a:t>měsíční zálohu</a:t>
            </a:r>
            <a:r>
              <a:rPr lang="cs-CZ" dirty="0" smtClean="0"/>
              <a:t> na daň z příjmu ze závislé činnosti</a:t>
            </a:r>
          </a:p>
          <a:p>
            <a:pPr>
              <a:buNone/>
            </a:pPr>
            <a:endParaRPr lang="cs-CZ" dirty="0" smtClean="0"/>
          </a:p>
          <a:p>
            <a:pPr lvl="0"/>
            <a:r>
              <a:rPr lang="cs-CZ" dirty="0" smtClean="0"/>
              <a:t>vzhledem k tomu, že odměna za práci je vyplácena každý měsíc a zdaňovací období u daně z příjmu je kalendářní rok, jsou částky tímto způsobem vypočítané zálohou a jejich vyrovnání na daňovou povinnost provedeme až v ročním zúčtování zaměstnance (16. kapitola)</a:t>
            </a:r>
          </a:p>
          <a:p>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a:buNone/>
            </a:pPr>
            <a:endParaRPr lang="cs-CZ" dirty="0" smtClean="0"/>
          </a:p>
          <a:p>
            <a:pPr lvl="0"/>
            <a:r>
              <a:rPr lang="cs-CZ" dirty="0" smtClean="0"/>
              <a:t>vypočítanou zálohu nyní upravíme o tzv. </a:t>
            </a:r>
            <a:r>
              <a:rPr lang="cs-CZ" b="1" dirty="0" smtClean="0"/>
              <a:t>slevy podle zákona o dani z příjmu</a:t>
            </a:r>
            <a:r>
              <a:rPr lang="cs-CZ" dirty="0" smtClean="0"/>
              <a:t> - slevy</a:t>
            </a:r>
            <a:r>
              <a:rPr lang="cs-CZ" b="1" dirty="0" smtClean="0"/>
              <a:t> </a:t>
            </a:r>
            <a:r>
              <a:rPr lang="cs-CZ" dirty="0" smtClean="0"/>
              <a:t>na</a:t>
            </a:r>
            <a:r>
              <a:rPr lang="cs-CZ" b="1" dirty="0" smtClean="0"/>
              <a:t> </a:t>
            </a:r>
            <a:r>
              <a:rPr lang="cs-CZ" dirty="0" smtClean="0"/>
              <a:t>dani může uplatňovat zaměstnanec v pracovním poměru, kde má podepsané Prohlášení poplatníka daně z příjmů fyzických osob ze závislé činnosti a funkčních požitků</a:t>
            </a:r>
          </a:p>
          <a:p>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71480"/>
            <a:ext cx="7467600" cy="5902472"/>
          </a:xfrm>
        </p:spPr>
        <p:txBody>
          <a:bodyPr>
            <a:normAutofit fontScale="92500" lnSpcReduction="20000"/>
          </a:bodyPr>
          <a:lstStyle/>
          <a:p>
            <a:r>
              <a:rPr lang="cs-CZ" b="1" dirty="0" smtClean="0"/>
              <a:t>Sleva na poplatníka							24 840 Kč (měsíčně 2070 Kč)</a:t>
            </a:r>
            <a:endParaRPr lang="cs-CZ" dirty="0" smtClean="0"/>
          </a:p>
          <a:p>
            <a:r>
              <a:rPr lang="cs-CZ" b="1" dirty="0" smtClean="0"/>
              <a:t>Sleva na vyživovaného manžela					24 840 Kč (uplatňuje se ročně)</a:t>
            </a:r>
            <a:endParaRPr lang="cs-CZ" dirty="0" smtClean="0"/>
          </a:p>
          <a:p>
            <a:r>
              <a:rPr lang="cs-CZ" b="1" dirty="0" smtClean="0"/>
              <a:t>Sleva na vyživovaného manžela ZTP/P				49 680 Kč (měsíčně 4140 Kč)</a:t>
            </a:r>
            <a:endParaRPr lang="cs-CZ" dirty="0" smtClean="0"/>
          </a:p>
          <a:p>
            <a:r>
              <a:rPr lang="cs-CZ" b="1" dirty="0" smtClean="0"/>
              <a:t>Sleva pro invalidní důchod I. a II. stupně				2520 Kč (měsíčně 210 Kč)</a:t>
            </a:r>
            <a:endParaRPr lang="cs-CZ" dirty="0" smtClean="0"/>
          </a:p>
          <a:p>
            <a:r>
              <a:rPr lang="cs-CZ" b="1" dirty="0" smtClean="0"/>
              <a:t>Sleva pro invalidní důchod III. stupně				5040 Kč (měsíčně 420 Kč)</a:t>
            </a:r>
            <a:endParaRPr lang="cs-CZ" dirty="0" smtClean="0"/>
          </a:p>
          <a:p>
            <a:r>
              <a:rPr lang="cs-CZ" b="1" dirty="0" smtClean="0"/>
              <a:t>Sleva pro držitele průkazu ZTP/P					16 140 Kč (měsíčně1345 Kč)</a:t>
            </a:r>
            <a:endParaRPr lang="cs-CZ" dirty="0" smtClean="0"/>
          </a:p>
          <a:p>
            <a:r>
              <a:rPr lang="cs-CZ" b="1" dirty="0" smtClean="0"/>
              <a:t>Sleva pro studenta							4020 Kč (měsíčně 335 Kč)</a:t>
            </a:r>
            <a:endParaRPr lang="cs-CZ" dirty="0" smtClean="0"/>
          </a:p>
          <a:p>
            <a:r>
              <a:rPr lang="cs-CZ" b="1" dirty="0" smtClean="0"/>
              <a:t>Daňové zvýhodnění na dítě						13 404 Kč (1117 Kč měsíčně)</a:t>
            </a:r>
            <a:endParaRPr lang="cs-CZ" dirty="0" smtClean="0"/>
          </a:p>
          <a:p>
            <a:r>
              <a:rPr lang="cs-CZ" b="1" dirty="0" smtClean="0"/>
              <a:t>Daňové zvýhodnění na dítě s průkazem ZPT/P 			23 208 Kč (měsíčně 1934 Kč)</a:t>
            </a:r>
            <a:endParaRPr lang="cs-CZ" dirty="0" smtClean="0"/>
          </a:p>
          <a:p>
            <a:pPr>
              <a:buNone/>
            </a:pPr>
            <a:r>
              <a:rPr lang="cs-CZ" b="1" dirty="0" smtClean="0"/>
              <a:t> </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14356"/>
            <a:ext cx="7467600" cy="5759596"/>
          </a:xfrm>
        </p:spPr>
        <p:txBody>
          <a:bodyPr>
            <a:normAutofit fontScale="92500"/>
          </a:bodyPr>
          <a:lstStyle/>
          <a:p>
            <a:pPr>
              <a:buNone/>
            </a:pPr>
            <a:r>
              <a:rPr lang="cs-CZ" b="1" dirty="0" smtClean="0"/>
              <a:t>Poznámky k uplatňování slev na dani a daňovému zvýhodnění: </a:t>
            </a:r>
            <a:endParaRPr lang="cs-CZ" dirty="0" smtClean="0"/>
          </a:p>
          <a:p>
            <a:pPr lvl="0"/>
            <a:r>
              <a:rPr lang="cs-CZ" b="1" dirty="0" smtClean="0"/>
              <a:t>sleva na vyživovaného manžela</a:t>
            </a:r>
            <a:r>
              <a:rPr lang="cs-CZ" dirty="0" smtClean="0"/>
              <a:t> pouze při jeho příjmech </a:t>
            </a:r>
            <a:r>
              <a:rPr lang="cs-CZ" b="1" dirty="0" smtClean="0"/>
              <a:t>do 68 000</a:t>
            </a:r>
            <a:r>
              <a:rPr lang="cs-CZ" dirty="0" smtClean="0"/>
              <a:t>,- Kč</a:t>
            </a:r>
          </a:p>
          <a:p>
            <a:pPr lvl="0"/>
            <a:r>
              <a:rPr lang="cs-CZ" b="1" dirty="0" smtClean="0"/>
              <a:t>pracující důchodci</a:t>
            </a:r>
            <a:r>
              <a:rPr lang="cs-CZ" dirty="0" smtClean="0"/>
              <a:t>, kteří pobírají státní penzi, momentálně nemohou uplatňovat slevu na poplatníka</a:t>
            </a:r>
          </a:p>
          <a:p>
            <a:pPr lvl="0"/>
            <a:r>
              <a:rPr lang="cs-CZ" dirty="0" smtClean="0"/>
              <a:t>k uplatnění slev je nutné </a:t>
            </a:r>
            <a:r>
              <a:rPr lang="cs-CZ" b="1" dirty="0" smtClean="0"/>
              <a:t>doložit řadu</a:t>
            </a:r>
            <a:r>
              <a:rPr lang="cs-CZ" dirty="0" smtClean="0"/>
              <a:t> dokladů, kterými zaměstnanec prokazuje svůj nárok na jejich uplatnění, současně musí být dodržena pravidla daná zákonem o dani z příjmu →podle § 38k zákona o dani z příjmu </a:t>
            </a:r>
            <a:r>
              <a:rPr lang="cs-CZ" b="1" dirty="0" smtClean="0"/>
              <a:t>poplatník je povinen</a:t>
            </a:r>
            <a:r>
              <a:rPr lang="cs-CZ" dirty="0" smtClean="0"/>
              <a:t> prokázat plátci daně skutečnosti rozhodné pro poskytnutí měsíční slevy na dani a měsíčního daňového zvýhodnění při výpočtu záloh nejpozději do konce kalendářního měsíce, v němž tyto okolnosti nastaly</a:t>
            </a: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71480"/>
            <a:ext cx="7467600" cy="5902472"/>
          </a:xfrm>
        </p:spPr>
        <p:txBody>
          <a:bodyPr>
            <a:normAutofit fontScale="92500" lnSpcReduction="10000"/>
          </a:bodyPr>
          <a:lstStyle/>
          <a:p>
            <a:pPr lvl="0"/>
            <a:r>
              <a:rPr lang="cs-CZ" dirty="0" smtClean="0"/>
              <a:t>k předloženým dokladům přihlédne plátce daně počínaje kalendářním měsícem následujícím po měsíci, v němž budou tyto skutečnosti plátci daně prokázány, nejdříve však počínaje kalendářním měsícem, na jehož počátku byly skutečnosti rozhodné pro uznání slevy na dani nebo na daňové zvýhodnění splněny, podepíše-li poplatník současně prohlášení k dani a nebo tyto skutečnosti v již podepsaném prohlášení současně uvede, (k předloženým dokladům potvrzujícím skutečnost, že poplatník nebo vyživované dítě je studentem nebo žákem soustavně se připravujícím na budoucí povolání studiem nebo předepsaným výcvikem, však plátce daně přihlédne již počínaje kalendářním měsícem, v němž budou tyto skutečnosti plátce daně prokázány - při nástupu do zaměstnání je lhůta dodržena, prokáže-li poplatník tyto skutečnosti do 30 dnů ode dne nástupu do zaměstnání)</a:t>
            </a:r>
          </a:p>
          <a:p>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lvl="0"/>
            <a:r>
              <a:rPr lang="cs-CZ" b="1" dirty="0" smtClean="0"/>
              <a:t>narodí-li se však poplatníkovi dítě</a:t>
            </a:r>
            <a:r>
              <a:rPr lang="cs-CZ" dirty="0" smtClean="0"/>
              <a:t>, plátce daně k této skutečnosti přihlédne již v kalendářním měsíci, v němž se narodilo, prokáže-li poplatník jeho narození plátci daně do 30 dnů po narození dítěte</a:t>
            </a:r>
          </a:p>
          <a:p>
            <a:pPr lvl="0">
              <a:buNone/>
            </a:pPr>
            <a:endParaRPr lang="cs-CZ" dirty="0" smtClean="0"/>
          </a:p>
          <a:p>
            <a:pPr lvl="0"/>
            <a:r>
              <a:rPr lang="cs-CZ" dirty="0" smtClean="0"/>
              <a:t>pobírá-li poplatník za stejný kalendářní měsíc mzdu současně nebo postupně od více plátců daně, přihlédne k měsíční slevě na dani a k měsíčnímu daňovému zvýhodnění pouze jeden plátce daně</a:t>
            </a:r>
          </a:p>
          <a:p>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85794"/>
            <a:ext cx="7467600" cy="5688158"/>
          </a:xfrm>
        </p:spPr>
        <p:txBody>
          <a:bodyPr>
            <a:normAutofit/>
          </a:bodyPr>
          <a:lstStyle/>
          <a:p>
            <a:pPr lvl="0"/>
            <a:r>
              <a:rPr lang="cs-CZ" dirty="0" smtClean="0"/>
              <a:t>plátce daně srazí zálohu a přihlédne k měsíční slevě na dani a k měsíčnímu daňovému zvýhodnění, podepíše-li poplatník do 30 dnů po vstupu do zaměstnání a každoročně nejpozději do 15. února na příslušné zdaňovací období prohlášení k dani</a:t>
            </a:r>
          </a:p>
          <a:p>
            <a:pPr lvl="0"/>
            <a:r>
              <a:rPr lang="cs-CZ" dirty="0" smtClean="0"/>
              <a:t>dojde-li během roku </a:t>
            </a:r>
            <a:r>
              <a:rPr lang="cs-CZ" b="1" dirty="0" smtClean="0"/>
              <a:t>ke změně skutečností</a:t>
            </a:r>
            <a:r>
              <a:rPr lang="cs-CZ" dirty="0" smtClean="0"/>
              <a:t> rozhodných pro výpočet záloh na daň a daně nebo ke změně podmínek pro poskytnutí slevy na dani a daňového zvýhodnění, je poplatník povinen oznámit je písemně (např. změnou v prohlášení) plátci daně nejpozději poslední den kalendářního měsíce, v němž změna nastala, Plátce daně zaeviduje změnu ve mzdovém listě</a:t>
            </a:r>
          </a:p>
          <a:p>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857232"/>
            <a:ext cx="7467600" cy="5616720"/>
          </a:xfrm>
        </p:spPr>
        <p:txBody>
          <a:bodyPr>
            <a:normAutofit/>
          </a:bodyPr>
          <a:lstStyle/>
          <a:p>
            <a:pPr lvl="0"/>
            <a:r>
              <a:rPr lang="cs-CZ" b="1" dirty="0" smtClean="0"/>
              <a:t>daňové zvýhodnění</a:t>
            </a:r>
            <a:r>
              <a:rPr lang="cs-CZ" dirty="0" smtClean="0"/>
              <a:t> může poplatník uplatnit formou slevy na dani, daňového bonusu nebo slevy na dani a daňového bonusu</a:t>
            </a:r>
            <a:r>
              <a:rPr lang="cs-CZ" b="1" dirty="0" smtClean="0"/>
              <a:t> </a:t>
            </a:r>
            <a:endParaRPr lang="cs-CZ" dirty="0" smtClean="0"/>
          </a:p>
          <a:p>
            <a:pPr lvl="0"/>
            <a:r>
              <a:rPr lang="cs-CZ" dirty="0" smtClean="0"/>
              <a:t>slevu na dani může poplatník uplatnit až do výše daňové povinnosti vypočtené podle tohoto zákona za příslušné zdaňovací období</a:t>
            </a:r>
          </a:p>
          <a:p>
            <a:pPr lvl="0"/>
            <a:r>
              <a:rPr lang="cs-CZ" dirty="0" smtClean="0"/>
              <a:t>je-li nárok poplatníka na daňové zvýhodnění podle odstavce 1 vyšší než daňová povinnost vypočtená podle tohoto zákona za příslušné zdaňovací období, je vzniklý rozdíl </a:t>
            </a:r>
            <a:r>
              <a:rPr lang="cs-CZ" b="1" dirty="0" smtClean="0"/>
              <a:t>daňovým bonusem</a:t>
            </a:r>
            <a:r>
              <a:rPr lang="cs-CZ" dirty="0" smtClean="0"/>
              <a:t> - poplatník může daňový bonus uplatnit, pokud jeho výše činí alespoň 100 Kč, maximálně však do výše 60 300 Kč ročně</a:t>
            </a:r>
          </a:p>
          <a:p>
            <a:endParaRPr lang="cs-CZ"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571480"/>
            <a:ext cx="7467600" cy="5902472"/>
          </a:xfrm>
        </p:spPr>
        <p:txBody>
          <a:bodyPr>
            <a:normAutofit fontScale="92500" lnSpcReduction="20000"/>
          </a:bodyPr>
          <a:lstStyle/>
          <a:p>
            <a:pPr lvl="0"/>
            <a:r>
              <a:rPr lang="cs-CZ" b="1" dirty="0" smtClean="0"/>
              <a:t>za vyživované dítě</a:t>
            </a:r>
            <a:r>
              <a:rPr lang="cs-CZ" dirty="0" smtClean="0"/>
              <a:t> poplatníka se pro účely tohoto zákona považuje dítě vlastní,   osvojené, dítě v péči, která nahrazuje péči rodičů, dítě druhého z manželů a vnuk (vnučka), pokud jeho (její) rodiče nemají příjmy, z nichž by mohli daňové zvýhodnění uplatnit, pokud je</a:t>
            </a:r>
          </a:p>
          <a:p>
            <a:pPr>
              <a:buNone/>
            </a:pPr>
            <a:r>
              <a:rPr lang="cs-CZ" dirty="0" smtClean="0"/>
              <a:t>a) nezletilým dítětem,</a:t>
            </a:r>
          </a:p>
          <a:p>
            <a:pPr>
              <a:buNone/>
            </a:pPr>
            <a:r>
              <a:rPr lang="cs-CZ" dirty="0" smtClean="0"/>
              <a:t>b) zletilým dítětem až do dovršení věku 26 let, jestliže nepobírá invalidní důchod pro invaliditu třetího stupně a</a:t>
            </a:r>
          </a:p>
          <a:p>
            <a:r>
              <a:rPr lang="cs-CZ" dirty="0" smtClean="0"/>
              <a:t>1. soustavně se připravuje na budoucí povolání; příprava na budoucí povolání se posuzuje podle zákona o státní sociální podpoře</a:t>
            </a:r>
          </a:p>
          <a:p>
            <a:r>
              <a:rPr lang="cs-CZ" dirty="0" smtClean="0"/>
              <a:t>2. nemůže se soustavně připravovat na budoucí povolání nebo vykonávat výdělečnou činnost pro nemoc nebo úraz, nebo</a:t>
            </a:r>
          </a:p>
          <a:p>
            <a:r>
              <a:rPr lang="cs-CZ" dirty="0" smtClean="0"/>
              <a:t>3. z důvodu dlouhodobě nepříznivého zdravotního stavu je neschopno vykonávat soustavnou výdělečnou činnost</a:t>
            </a:r>
          </a:p>
          <a:p>
            <a:endParaRPr lang="cs-CZ"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642918"/>
            <a:ext cx="7467600" cy="5831034"/>
          </a:xfrm>
        </p:spPr>
        <p:txBody>
          <a:bodyPr>
            <a:normAutofit fontScale="92500"/>
          </a:bodyPr>
          <a:lstStyle/>
          <a:p>
            <a:pPr lvl="0"/>
            <a:r>
              <a:rPr lang="cs-CZ" b="1" dirty="0" smtClean="0"/>
              <a:t>dočasný pobyt dítěte mimo domácnost</a:t>
            </a:r>
            <a:r>
              <a:rPr lang="cs-CZ" dirty="0" smtClean="0"/>
              <a:t> nemá vliv na uplatnění daňového zvýhodnění, jedná-li se o dítě, které je držitelem průkazu ZTP/P, zvyšuje se na ně částka daňového zvýhodnění</a:t>
            </a:r>
            <a:r>
              <a:rPr lang="cs-CZ" b="1" dirty="0" smtClean="0"/>
              <a:t> </a:t>
            </a:r>
            <a:r>
              <a:rPr lang="cs-CZ" dirty="0" smtClean="0"/>
              <a:t>na dvojnásobek; maximální výše daňového bonusu zůstává zachována</a:t>
            </a:r>
          </a:p>
          <a:p>
            <a:pPr lvl="0">
              <a:buNone/>
            </a:pPr>
            <a:endParaRPr lang="cs-CZ" dirty="0" smtClean="0"/>
          </a:p>
          <a:p>
            <a:pPr lvl="0"/>
            <a:r>
              <a:rPr lang="cs-CZ" dirty="0" smtClean="0"/>
              <a:t>uzavře-li dítě manželství a žije-li v domácnosti s manželem (manželkou), může uplatnit manžel (manželka) slevu na dani při splnění podmínek uvedených v § 35ba, nemá-li manžel</a:t>
            </a:r>
            <a:r>
              <a:rPr lang="cs-CZ" b="1" dirty="0" smtClean="0"/>
              <a:t> </a:t>
            </a:r>
            <a:r>
              <a:rPr lang="cs-CZ" dirty="0" smtClean="0"/>
              <a:t>(manželka) příjmy, z nichž by mohl (mohla) uplatnit slevu na dani při splnění podmínek uvedených v § 35ba, může daňové zvýhodnění uplatnit rodič dítěte nebo</a:t>
            </a:r>
            <a:r>
              <a:rPr lang="cs-CZ" b="1" dirty="0" smtClean="0"/>
              <a:t> </a:t>
            </a:r>
            <a:r>
              <a:rPr lang="cs-CZ" dirty="0" smtClean="0"/>
              <a:t>poplatník, u něhož jde ve vztahu k dítěti o péči nahrazující péči rodičů, pokud dítě s ním žije v domácnosti</a:t>
            </a:r>
          </a:p>
          <a:p>
            <a:endParaRPr lang="cs-CZ"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714356"/>
            <a:ext cx="7467600" cy="5759596"/>
          </a:xfrm>
        </p:spPr>
        <p:txBody>
          <a:bodyPr>
            <a:normAutofit fontScale="92500" lnSpcReduction="10000"/>
          </a:bodyPr>
          <a:lstStyle/>
          <a:p>
            <a:pPr lvl="0"/>
            <a:r>
              <a:rPr lang="cs-CZ" dirty="0" smtClean="0"/>
              <a:t>vyživuje-li dítě v jedné domácnosti </a:t>
            </a:r>
            <a:r>
              <a:rPr lang="cs-CZ" b="1" dirty="0" smtClean="0"/>
              <a:t>více poplatníků</a:t>
            </a:r>
            <a:r>
              <a:rPr lang="cs-CZ" dirty="0" smtClean="0"/>
              <a:t>, může daňové zvýhodnění uplatnit ve zdaňovacím období nebo v tomtéž kalendářním měsíci zdaňovacího období </a:t>
            </a:r>
            <a:r>
              <a:rPr lang="cs-CZ" b="1" dirty="0" smtClean="0"/>
              <a:t>jen jeden z nich</a:t>
            </a:r>
          </a:p>
          <a:p>
            <a:pPr lvl="0">
              <a:buNone/>
            </a:pPr>
            <a:endParaRPr lang="cs-CZ" dirty="0" smtClean="0"/>
          </a:p>
          <a:p>
            <a:pPr lvl="0"/>
            <a:r>
              <a:rPr lang="cs-CZ" dirty="0" smtClean="0"/>
              <a:t>poplatníkovi, který vyživuje dítě jen jeden kalendářní měsíc nebo několik kalendářních měsíců ve zdaňovacím období, lze poskytnout </a:t>
            </a:r>
            <a:r>
              <a:rPr lang="cs-CZ" b="1" dirty="0" smtClean="0"/>
              <a:t>daňové zvýhodnění ve</a:t>
            </a:r>
            <a:r>
              <a:rPr lang="cs-CZ" dirty="0" smtClean="0"/>
              <a:t> </a:t>
            </a:r>
            <a:r>
              <a:rPr lang="cs-CZ" b="1" dirty="0" smtClean="0"/>
              <a:t>výši 1/12</a:t>
            </a:r>
            <a:r>
              <a:rPr lang="cs-CZ" dirty="0" smtClean="0"/>
              <a:t> za každý kalendářní měsíc, na jehož počátku byly splněny podmínky pro jeho uplatnění (daňové zvýhodnění lze uplatnit již v kalendářním měsíci, ve kterém se dítě narodilo, nebo ve kterém začíná soustavná příprava dítěte na budoucí povolání, anebo ve kterém bylo dítě osvojeno nebo převzato do péče nahrazující péči rodičů na základě rozhodnutí příslušného orgánu) – např. při střídavé péči</a:t>
            </a:r>
          </a:p>
          <a:p>
            <a:pPr>
              <a:buNone/>
            </a:pPr>
            <a:r>
              <a:rPr lang="cs-CZ" dirty="0" smtClean="0"/>
              <a:t> </a:t>
            </a:r>
          </a:p>
          <a:p>
            <a:endParaRPr lang="cs-CZ"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000108"/>
            <a:ext cx="7467600" cy="5473844"/>
          </a:xfrm>
        </p:spPr>
        <p:txBody>
          <a:bodyPr/>
          <a:lstStyle/>
          <a:p>
            <a:pPr>
              <a:buNone/>
            </a:pPr>
            <a:r>
              <a:rPr lang="cs-CZ" dirty="0" smtClean="0"/>
              <a:t>Zdroj: </a:t>
            </a:r>
          </a:p>
          <a:p>
            <a:r>
              <a:rPr lang="cs-CZ" i="1" dirty="0" err="1" smtClean="0"/>
              <a:t>zakony.centrum.cz</a:t>
            </a:r>
            <a:r>
              <a:rPr lang="cs-CZ" i="1" dirty="0" smtClean="0"/>
              <a:t>/</a:t>
            </a:r>
            <a:r>
              <a:rPr lang="cs-CZ" i="1" dirty="0" err="1" smtClean="0"/>
              <a:t>zakon</a:t>
            </a:r>
            <a:r>
              <a:rPr lang="cs-CZ" i="1" dirty="0" smtClean="0"/>
              <a:t>-o-</a:t>
            </a:r>
            <a:r>
              <a:rPr lang="cs-CZ" i="1" dirty="0" err="1" smtClean="0"/>
              <a:t>danich</a:t>
            </a:r>
            <a:r>
              <a:rPr lang="cs-CZ" i="1" dirty="0" smtClean="0"/>
              <a:t>-z-</a:t>
            </a:r>
            <a:r>
              <a:rPr lang="cs-CZ" i="1" dirty="0" err="1" smtClean="0"/>
              <a:t>prijmu</a:t>
            </a:r>
            <a:r>
              <a:rPr lang="cs-CZ" i="1" dirty="0" smtClean="0"/>
              <a:t>/</a:t>
            </a:r>
            <a:r>
              <a:rPr lang="cs-CZ" i="1" dirty="0" err="1" smtClean="0"/>
              <a:t>cast</a:t>
            </a:r>
            <a:r>
              <a:rPr lang="cs-CZ" i="1" dirty="0" smtClean="0"/>
              <a:t>-4</a:t>
            </a:r>
            <a:endParaRPr lang="cs-CZ" dirty="0" smtClean="0"/>
          </a:p>
          <a:p>
            <a:r>
              <a:rPr lang="cs-CZ" i="1" dirty="0" err="1" smtClean="0"/>
              <a:t>zakony.centrum.cz</a:t>
            </a:r>
            <a:r>
              <a:rPr lang="cs-CZ" i="1" dirty="0" smtClean="0"/>
              <a:t>/</a:t>
            </a:r>
            <a:r>
              <a:rPr lang="cs-CZ" i="1" dirty="0" err="1" smtClean="0"/>
              <a:t>zakon</a:t>
            </a:r>
            <a:r>
              <a:rPr lang="cs-CZ" i="1" dirty="0" smtClean="0"/>
              <a:t>-o-</a:t>
            </a:r>
            <a:r>
              <a:rPr lang="cs-CZ" i="1" dirty="0" err="1" smtClean="0"/>
              <a:t>danich</a:t>
            </a:r>
            <a:r>
              <a:rPr lang="cs-CZ" i="1" dirty="0" smtClean="0"/>
              <a:t>-z-</a:t>
            </a:r>
            <a:r>
              <a:rPr lang="cs-CZ" i="1" dirty="0" err="1" smtClean="0"/>
              <a:t>prijmu</a:t>
            </a:r>
            <a:r>
              <a:rPr lang="cs-CZ" i="1" dirty="0" smtClean="0"/>
              <a:t>/</a:t>
            </a:r>
            <a:r>
              <a:rPr lang="cs-CZ" i="1" dirty="0" err="1" smtClean="0"/>
              <a:t>cast</a:t>
            </a:r>
            <a:r>
              <a:rPr lang="cs-CZ" i="1" dirty="0" smtClean="0"/>
              <a:t>-3?strana=2</a:t>
            </a:r>
            <a:endParaRPr lang="cs-CZ" dirty="0" smtClean="0"/>
          </a:p>
          <a:p>
            <a:pPr>
              <a:buNone/>
            </a:pPr>
            <a:r>
              <a:rPr lang="cs-CZ" dirty="0" smtClean="0"/>
              <a:t> </a:t>
            </a:r>
          </a:p>
          <a:p>
            <a:pPr>
              <a:buNone/>
            </a:pPr>
            <a:r>
              <a:rPr lang="cs-CZ" dirty="0" smtClean="0"/>
              <a:t> </a:t>
            </a:r>
          </a:p>
          <a:p>
            <a:pPr lvl="0">
              <a:buNone/>
            </a:pPr>
            <a:r>
              <a:rPr lang="cs-CZ" dirty="0" smtClean="0"/>
              <a:t>4. po uplatnění daňových slev získáme </a:t>
            </a:r>
            <a:r>
              <a:rPr lang="cs-CZ" b="1" dirty="0" smtClean="0"/>
              <a:t>zálohu </a:t>
            </a:r>
            <a:r>
              <a:rPr lang="cs-CZ" dirty="0" smtClean="0"/>
              <a:t>na daň, kterou měsíčně odvádí finančnímu úřadu za pracovníka zaměstnavatel (zaměstnavatel je v tomto případě plátce, ne poplatník)</a:t>
            </a:r>
          </a:p>
          <a:p>
            <a:pPr>
              <a:buNone/>
            </a:pPr>
            <a:r>
              <a:rPr lang="cs-CZ" dirty="0" smtClean="0"/>
              <a:t> </a:t>
            </a:r>
          </a:p>
          <a:p>
            <a:endParaRPr lang="cs-CZ"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lvl="0">
              <a:buNone/>
            </a:pPr>
            <a:r>
              <a:rPr lang="cs-CZ" b="1" dirty="0" smtClean="0"/>
              <a:t>B. pro stanovení čisté mzdy</a:t>
            </a:r>
            <a:r>
              <a:rPr lang="cs-CZ" dirty="0" smtClean="0"/>
              <a:t> dále vypočteme výši sociálního  - 6,5 % z hrubé mzdy a zdravotního pojištění - 4,5 % z hrubé mzdy zaměstnance, které platí zaměstnanec ze svého (8. kapitola)</a:t>
            </a:r>
          </a:p>
          <a:p>
            <a:pPr lvl="0">
              <a:buNone/>
            </a:pPr>
            <a:endParaRPr lang="cs-CZ" dirty="0" smtClean="0"/>
          </a:p>
          <a:p>
            <a:pPr lvl="0"/>
            <a:r>
              <a:rPr lang="cs-CZ" dirty="0" smtClean="0"/>
              <a:t>pojistné zaokrouhlujeme na celé koruny nahoru</a:t>
            </a:r>
          </a:p>
          <a:p>
            <a:endParaRPr lang="cs-CZ"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642918"/>
            <a:ext cx="7467600" cy="5831034"/>
          </a:xfrm>
        </p:spPr>
        <p:txBody>
          <a:bodyPr>
            <a:normAutofit lnSpcReduction="10000"/>
          </a:bodyPr>
          <a:lstStyle/>
          <a:p>
            <a:pPr lvl="0"/>
            <a:r>
              <a:rPr lang="cs-CZ" b="1" dirty="0" smtClean="0"/>
              <a:t>hrubou mzdu pak snížíme o zálohu na daň po odečtení slev a dále o sociální a zdravotní pojištění zaměstnance</a:t>
            </a:r>
            <a:endParaRPr lang="cs-CZ" dirty="0" smtClean="0"/>
          </a:p>
          <a:p>
            <a:pPr>
              <a:buNone/>
            </a:pPr>
            <a:r>
              <a:rPr lang="cs-CZ" b="1" dirty="0" smtClean="0"/>
              <a:t> </a:t>
            </a:r>
            <a:endParaRPr lang="cs-CZ" dirty="0" smtClean="0"/>
          </a:p>
          <a:p>
            <a:pPr>
              <a:buNone/>
            </a:pPr>
            <a:r>
              <a:rPr lang="cs-CZ" sz="3200" b="1" dirty="0" smtClean="0"/>
              <a:t>čistá mzda = hrubá mzda – sociální a zdravotní pojištění zaměstnance – záloha na daň z příjmu</a:t>
            </a:r>
          </a:p>
          <a:p>
            <a:pPr>
              <a:buNone/>
            </a:pPr>
            <a:endParaRPr lang="cs-CZ" sz="3200" dirty="0" smtClean="0"/>
          </a:p>
          <a:p>
            <a:r>
              <a:rPr lang="cs-CZ" b="1" dirty="0" smtClean="0"/>
              <a:t> Poznámka: </a:t>
            </a:r>
            <a:r>
              <a:rPr lang="cs-CZ" dirty="0" smtClean="0"/>
              <a:t>Pokud jsou zaměstnanci prováděny tzv. srážky (např. alimenty, manko, pojistné, spoření), snižují vypočítanou čistou mzdu a zaměstnanec si odnáší domů jako výplatu nižší částku.</a:t>
            </a:r>
          </a:p>
          <a:p>
            <a:endParaRPr lang="cs-CZ"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lstStyle/>
          <a:p>
            <a:pPr>
              <a:buNone/>
            </a:pPr>
            <a:endParaRPr lang="cs-CZ" dirty="0" smtClean="0"/>
          </a:p>
          <a:p>
            <a:pPr>
              <a:buNone/>
            </a:pPr>
            <a:r>
              <a:rPr lang="cs-CZ" b="1" dirty="0" smtClean="0"/>
              <a:t>Výkladový příklad</a:t>
            </a:r>
            <a:endParaRPr lang="cs-CZ" dirty="0" smtClean="0"/>
          </a:p>
          <a:p>
            <a:r>
              <a:rPr lang="cs-CZ" dirty="0" smtClean="0"/>
              <a:t>Paní Nováková v zaměstnání pobírá </a:t>
            </a:r>
            <a:r>
              <a:rPr lang="cs-CZ" dirty="0" smtClean="0">
                <a:solidFill>
                  <a:srgbClr val="00B050"/>
                </a:solidFill>
              </a:rPr>
              <a:t>hrubou mzdu ve výši 30.000,-Kč</a:t>
            </a:r>
            <a:r>
              <a:rPr lang="cs-CZ" dirty="0" smtClean="0"/>
              <a:t> měsíčně. Jaké budou její odvody a čistá mzda, když má paní Nováková dvě nezaopatřené děti, na které uplatňuje daňové zvýhodnění?</a:t>
            </a:r>
          </a:p>
          <a:p>
            <a:pPr>
              <a:buNone/>
            </a:pPr>
            <a:r>
              <a:rPr lang="cs-CZ" dirty="0" smtClean="0"/>
              <a:t> </a:t>
            </a:r>
          </a:p>
          <a:p>
            <a:endParaRPr lang="cs-CZ"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928670"/>
            <a:ext cx="7467600" cy="5545282"/>
          </a:xfrm>
        </p:spPr>
        <p:txBody>
          <a:bodyPr>
            <a:normAutofit fontScale="92500" lnSpcReduction="10000"/>
          </a:bodyPr>
          <a:lstStyle/>
          <a:p>
            <a:pPr>
              <a:buNone/>
            </a:pPr>
            <a:r>
              <a:rPr lang="cs-CZ" dirty="0" smtClean="0"/>
              <a:t> </a:t>
            </a:r>
            <a:r>
              <a:rPr lang="cs-CZ" dirty="0" smtClean="0">
                <a:solidFill>
                  <a:srgbClr val="00B050"/>
                </a:solidFill>
              </a:rPr>
              <a:t>Hrubá mzda: 30.000,- Kč</a:t>
            </a:r>
          </a:p>
          <a:p>
            <a:pPr>
              <a:buNone/>
            </a:pPr>
            <a:r>
              <a:rPr lang="cs-CZ" dirty="0" smtClean="0"/>
              <a:t> + 25 % sociální pojištění placené zaměstnavatelem 7.500,- Kč</a:t>
            </a:r>
          </a:p>
          <a:p>
            <a:pPr>
              <a:buNone/>
            </a:pPr>
            <a:r>
              <a:rPr lang="cs-CZ" dirty="0" smtClean="0"/>
              <a:t> + 9 % zdravotní pojištění placené zaměstnavatelem 2.700,- Kč</a:t>
            </a:r>
          </a:p>
          <a:p>
            <a:r>
              <a:rPr lang="cs-CZ" dirty="0" smtClean="0"/>
              <a:t> </a:t>
            </a:r>
            <a:r>
              <a:rPr lang="cs-CZ" dirty="0" err="1" smtClean="0"/>
              <a:t>Superhrubá</a:t>
            </a:r>
            <a:r>
              <a:rPr lang="cs-CZ" dirty="0" smtClean="0"/>
              <a:t> mzda a základ daně pro výpočet zálohy na daň: 40.200,- Kč</a:t>
            </a:r>
          </a:p>
          <a:p>
            <a:pPr>
              <a:buNone/>
            </a:pPr>
            <a:r>
              <a:rPr lang="cs-CZ" dirty="0" smtClean="0"/>
              <a:t> </a:t>
            </a:r>
          </a:p>
          <a:p>
            <a:pPr>
              <a:buNone/>
            </a:pPr>
            <a:r>
              <a:rPr lang="cs-CZ" dirty="0" smtClean="0">
                <a:solidFill>
                  <a:srgbClr val="FF0000"/>
                </a:solidFill>
              </a:rPr>
              <a:t>Záloha na daň z příjmů</a:t>
            </a:r>
            <a:r>
              <a:rPr lang="cs-CZ" dirty="0" smtClean="0"/>
              <a:t> před odečtením slev (15 % ze 40.200,- Kč): 6.030,- Kč</a:t>
            </a:r>
          </a:p>
          <a:p>
            <a:pPr>
              <a:buNone/>
            </a:pPr>
            <a:r>
              <a:rPr lang="cs-CZ" dirty="0" smtClean="0"/>
              <a:t> - daňová sleva na poplatníka 2.070,- Kč</a:t>
            </a:r>
          </a:p>
          <a:p>
            <a:pPr>
              <a:buNone/>
            </a:pPr>
            <a:r>
              <a:rPr lang="cs-CZ" dirty="0" smtClean="0"/>
              <a:t> - daňové zvýhodnění na dvě děti 2 x 1.117 Kč = 2.234 Kč</a:t>
            </a:r>
          </a:p>
          <a:p>
            <a:r>
              <a:rPr lang="cs-CZ" dirty="0" smtClean="0"/>
              <a:t> Záloha na daň po odečtení slev   </a:t>
            </a:r>
            <a:r>
              <a:rPr lang="cs-CZ" dirty="0" smtClean="0">
                <a:solidFill>
                  <a:srgbClr val="FF0000"/>
                </a:solidFill>
              </a:rPr>
              <a:t>1.726,-Kč</a:t>
            </a:r>
          </a:p>
          <a:p>
            <a:pPr>
              <a:buNone/>
            </a:pPr>
            <a:r>
              <a:rPr lang="cs-CZ" dirty="0" smtClean="0"/>
              <a:t> </a:t>
            </a:r>
          </a:p>
          <a:p>
            <a:endParaRPr lang="cs-CZ"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p:txBody>
          <a:bodyPr>
            <a:normAutofit lnSpcReduction="10000"/>
          </a:bodyPr>
          <a:lstStyle/>
          <a:p>
            <a:pPr>
              <a:buNone/>
            </a:pPr>
            <a:r>
              <a:rPr lang="cs-CZ" dirty="0" smtClean="0">
                <a:solidFill>
                  <a:srgbClr val="00B050"/>
                </a:solidFill>
              </a:rPr>
              <a:t> Hrubá mzda: 30.000,-Kč</a:t>
            </a:r>
          </a:p>
          <a:p>
            <a:r>
              <a:rPr lang="cs-CZ" dirty="0" smtClean="0"/>
              <a:t> - 6,5 % </a:t>
            </a:r>
            <a:r>
              <a:rPr lang="cs-CZ" dirty="0" smtClean="0">
                <a:solidFill>
                  <a:srgbClr val="0070C0"/>
                </a:solidFill>
              </a:rPr>
              <a:t>sociální pojištění </a:t>
            </a:r>
            <a:r>
              <a:rPr lang="cs-CZ" dirty="0" smtClean="0"/>
              <a:t>placené zaměstnancem (6,5 % z 30.000,- Kč) tj. </a:t>
            </a:r>
            <a:r>
              <a:rPr lang="cs-CZ" dirty="0" smtClean="0">
                <a:solidFill>
                  <a:srgbClr val="0070C0"/>
                </a:solidFill>
              </a:rPr>
              <a:t>1.950,- Kč</a:t>
            </a:r>
          </a:p>
          <a:p>
            <a:r>
              <a:rPr lang="cs-CZ" dirty="0" smtClean="0"/>
              <a:t> - 4,5 % </a:t>
            </a:r>
            <a:r>
              <a:rPr lang="cs-CZ" dirty="0" smtClean="0">
                <a:solidFill>
                  <a:schemeClr val="accent1">
                    <a:lumMod val="75000"/>
                  </a:schemeClr>
                </a:solidFill>
              </a:rPr>
              <a:t>zdravotní pojištění </a:t>
            </a:r>
            <a:r>
              <a:rPr lang="cs-CZ" dirty="0" smtClean="0"/>
              <a:t>placené zaměstnancem (4,5 % z 30.000,-Kč)tj. </a:t>
            </a:r>
            <a:r>
              <a:rPr lang="cs-CZ" dirty="0" smtClean="0">
                <a:solidFill>
                  <a:schemeClr val="accent1">
                    <a:lumMod val="75000"/>
                  </a:schemeClr>
                </a:solidFill>
              </a:rPr>
              <a:t>1.350,-Kč</a:t>
            </a:r>
          </a:p>
          <a:p>
            <a:pPr>
              <a:buNone/>
            </a:pPr>
            <a:endParaRPr lang="cs-CZ" dirty="0" smtClean="0"/>
          </a:p>
          <a:p>
            <a:r>
              <a:rPr lang="cs-CZ" dirty="0" smtClean="0"/>
              <a:t>Čistá mzda po odečtení zálohy na daň a pojistného</a:t>
            </a:r>
          </a:p>
          <a:p>
            <a:pPr>
              <a:buNone/>
            </a:pPr>
            <a:r>
              <a:rPr lang="cs-CZ" dirty="0" smtClean="0">
                <a:solidFill>
                  <a:srgbClr val="00B050"/>
                </a:solidFill>
              </a:rPr>
              <a:t>30.000,-</a:t>
            </a:r>
            <a:r>
              <a:rPr lang="cs-CZ" dirty="0" smtClean="0"/>
              <a:t>  </a:t>
            </a:r>
            <a:r>
              <a:rPr lang="cs-CZ" dirty="0" smtClean="0">
                <a:solidFill>
                  <a:srgbClr val="FF0000"/>
                </a:solidFill>
              </a:rPr>
              <a:t>–  1.726,-  </a:t>
            </a:r>
            <a:r>
              <a:rPr lang="cs-CZ" dirty="0" smtClean="0">
                <a:solidFill>
                  <a:srgbClr val="0070C0"/>
                </a:solidFill>
              </a:rPr>
              <a:t>–  1.950,-  </a:t>
            </a:r>
            <a:r>
              <a:rPr lang="cs-CZ" dirty="0" smtClean="0">
                <a:solidFill>
                  <a:schemeClr val="accent1">
                    <a:lumMod val="75000"/>
                  </a:schemeClr>
                </a:solidFill>
              </a:rPr>
              <a:t>–  1.350,-  </a:t>
            </a:r>
            <a:r>
              <a:rPr lang="cs-CZ" dirty="0" smtClean="0"/>
              <a:t>=  24. 974,- Kč</a:t>
            </a:r>
          </a:p>
          <a:p>
            <a:pPr>
              <a:buNone/>
            </a:pPr>
            <a:r>
              <a:rPr lang="cs-CZ" dirty="0" smtClean="0"/>
              <a:t> </a:t>
            </a:r>
          </a:p>
          <a:p>
            <a:r>
              <a:rPr lang="cs-CZ" dirty="0" smtClean="0"/>
              <a:t>Zdroj: </a:t>
            </a:r>
            <a:r>
              <a:rPr lang="cs-CZ" i="1" u="sng" dirty="0" smtClean="0">
                <a:hlinkClick r:id="rId2"/>
              </a:rPr>
              <a:t>www.</a:t>
            </a:r>
            <a:r>
              <a:rPr lang="cs-CZ" i="1" u="sng" dirty="0" err="1" smtClean="0">
                <a:hlinkClick r:id="rId2"/>
              </a:rPr>
              <a:t>vypocet.cz</a:t>
            </a:r>
            <a:r>
              <a:rPr lang="cs-CZ" i="1" u="sng" dirty="0" smtClean="0">
                <a:hlinkClick r:id="rId2"/>
              </a:rPr>
              <a:t>/popis-</a:t>
            </a:r>
            <a:r>
              <a:rPr lang="cs-CZ" i="1" u="sng" dirty="0" err="1" smtClean="0">
                <a:hlinkClick r:id="rId2"/>
              </a:rPr>
              <a:t>vypoctu</a:t>
            </a:r>
            <a:r>
              <a:rPr lang="cs-CZ" i="1" u="sng" dirty="0" smtClean="0">
                <a:hlinkClick r:id="rId2"/>
              </a:rPr>
              <a:t>-</a:t>
            </a:r>
            <a:r>
              <a:rPr lang="cs-CZ" i="1" u="sng" dirty="0" err="1" smtClean="0">
                <a:hlinkClick r:id="rId2"/>
              </a:rPr>
              <a:t>ciste</a:t>
            </a:r>
            <a:r>
              <a:rPr lang="cs-CZ" i="1" u="sng" dirty="0" smtClean="0">
                <a:hlinkClick r:id="rId2"/>
              </a:rPr>
              <a:t>-mzdy/</a:t>
            </a:r>
            <a:endParaRPr lang="cs-CZ" dirty="0" smtClean="0"/>
          </a:p>
          <a:p>
            <a:endParaRPr lang="cs-CZ"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214422"/>
            <a:ext cx="7467600" cy="5259530"/>
          </a:xfrm>
        </p:spPr>
        <p:txBody>
          <a:bodyPr>
            <a:normAutofit/>
          </a:bodyPr>
          <a:lstStyle/>
          <a:p>
            <a:pPr>
              <a:buNone/>
            </a:pPr>
            <a:r>
              <a:rPr lang="cs-CZ" b="1" dirty="0" smtClean="0"/>
              <a:t>Použité zdroje:</a:t>
            </a:r>
            <a:endParaRPr lang="cs-CZ" dirty="0" smtClean="0"/>
          </a:p>
          <a:p>
            <a:r>
              <a:rPr lang="cs-CZ" u="sng" dirty="0" smtClean="0">
                <a:hlinkClick r:id="rId2"/>
              </a:rPr>
              <a:t>www.</a:t>
            </a:r>
            <a:r>
              <a:rPr lang="cs-CZ" u="sng" dirty="0" err="1" smtClean="0">
                <a:hlinkClick r:id="rId2"/>
              </a:rPr>
              <a:t>vypocet.cz</a:t>
            </a:r>
            <a:r>
              <a:rPr lang="cs-CZ" u="sng" dirty="0" smtClean="0">
                <a:hlinkClick r:id="rId2"/>
              </a:rPr>
              <a:t>/popis-</a:t>
            </a:r>
            <a:r>
              <a:rPr lang="cs-CZ" u="sng" dirty="0" err="1" smtClean="0">
                <a:hlinkClick r:id="rId2"/>
              </a:rPr>
              <a:t>vypoctu</a:t>
            </a:r>
            <a:r>
              <a:rPr lang="cs-CZ" u="sng" dirty="0" smtClean="0">
                <a:hlinkClick r:id="rId2"/>
              </a:rPr>
              <a:t>-</a:t>
            </a:r>
            <a:r>
              <a:rPr lang="cs-CZ" u="sng" dirty="0" err="1" smtClean="0">
                <a:hlinkClick r:id="rId2"/>
              </a:rPr>
              <a:t>ciste</a:t>
            </a:r>
            <a:r>
              <a:rPr lang="cs-CZ" u="sng" dirty="0" smtClean="0">
                <a:hlinkClick r:id="rId2"/>
              </a:rPr>
              <a:t>-mzdy/</a:t>
            </a:r>
            <a:endParaRPr lang="cs-CZ" dirty="0" smtClean="0"/>
          </a:p>
          <a:p>
            <a:r>
              <a:rPr lang="cs-CZ" i="1" dirty="0" err="1" smtClean="0"/>
              <a:t>zakony.centrum.cz</a:t>
            </a:r>
            <a:r>
              <a:rPr lang="cs-CZ" i="1" dirty="0" smtClean="0"/>
              <a:t>/</a:t>
            </a:r>
            <a:r>
              <a:rPr lang="cs-CZ" i="1" dirty="0" err="1" smtClean="0"/>
              <a:t>zakon</a:t>
            </a:r>
            <a:r>
              <a:rPr lang="cs-CZ" i="1" dirty="0" smtClean="0"/>
              <a:t>-o-</a:t>
            </a:r>
            <a:r>
              <a:rPr lang="cs-CZ" i="1" dirty="0" err="1" smtClean="0"/>
              <a:t>danich</a:t>
            </a:r>
            <a:r>
              <a:rPr lang="cs-CZ" i="1" dirty="0" smtClean="0"/>
              <a:t>-z-</a:t>
            </a:r>
            <a:r>
              <a:rPr lang="cs-CZ" i="1" dirty="0" err="1" smtClean="0"/>
              <a:t>prijmu</a:t>
            </a:r>
            <a:r>
              <a:rPr lang="cs-CZ" i="1" dirty="0" smtClean="0"/>
              <a:t>/</a:t>
            </a:r>
            <a:r>
              <a:rPr lang="cs-CZ" i="1" dirty="0" err="1" smtClean="0"/>
              <a:t>cast</a:t>
            </a:r>
            <a:r>
              <a:rPr lang="cs-CZ" i="1" dirty="0" smtClean="0"/>
              <a:t>-4</a:t>
            </a:r>
            <a:endParaRPr lang="cs-CZ" dirty="0" smtClean="0"/>
          </a:p>
          <a:p>
            <a:r>
              <a:rPr lang="cs-CZ" i="1" dirty="0" err="1" smtClean="0"/>
              <a:t>zakony.centrum.cz</a:t>
            </a:r>
            <a:r>
              <a:rPr lang="cs-CZ" i="1" dirty="0" smtClean="0"/>
              <a:t>/</a:t>
            </a:r>
            <a:r>
              <a:rPr lang="cs-CZ" i="1" dirty="0" err="1" smtClean="0"/>
              <a:t>zakon</a:t>
            </a:r>
            <a:r>
              <a:rPr lang="cs-CZ" i="1" dirty="0" smtClean="0"/>
              <a:t>-o-</a:t>
            </a:r>
            <a:r>
              <a:rPr lang="cs-CZ" i="1" dirty="0" err="1" smtClean="0"/>
              <a:t>danich</a:t>
            </a:r>
            <a:r>
              <a:rPr lang="cs-CZ" i="1" dirty="0" smtClean="0"/>
              <a:t>-z-</a:t>
            </a:r>
            <a:r>
              <a:rPr lang="cs-CZ" i="1" dirty="0" err="1" smtClean="0"/>
              <a:t>prijmu</a:t>
            </a:r>
            <a:r>
              <a:rPr lang="cs-CZ" i="1" dirty="0" smtClean="0"/>
              <a:t>/</a:t>
            </a:r>
            <a:r>
              <a:rPr lang="cs-CZ" i="1" dirty="0" err="1" smtClean="0"/>
              <a:t>cast</a:t>
            </a:r>
            <a:r>
              <a:rPr lang="cs-CZ" i="1" dirty="0" smtClean="0"/>
              <a:t>-3?strana=2</a:t>
            </a:r>
            <a:endParaRPr lang="cs-CZ" dirty="0" smtClean="0"/>
          </a:p>
          <a:p>
            <a:r>
              <a:rPr lang="cs-CZ" dirty="0" smtClean="0"/>
              <a:t>KLÍNSKÝ, Petr Ing. A kolektiv: Ekonomika pro gymnázia, 1. vydání, EDUKO nakladatelství, </a:t>
            </a:r>
          </a:p>
          <a:p>
            <a:pPr>
              <a:buNone/>
            </a:pPr>
            <a:r>
              <a:rPr lang="cs-CZ" dirty="0" smtClean="0"/>
              <a:t>    s. r. o.  Praha 2011, ISBN 978-80-87204-49-8</a:t>
            </a:r>
          </a:p>
          <a:p>
            <a:r>
              <a:rPr lang="cs-CZ" dirty="0" smtClean="0"/>
              <a:t>vlastní poznámky z odborné praxe u zaměstnavatele</a:t>
            </a:r>
          </a:p>
          <a:p>
            <a:pPr>
              <a:buNone/>
            </a:pPr>
            <a:r>
              <a:rPr lang="cs-CZ" b="1" dirty="0" smtClean="0"/>
              <a:t> </a:t>
            </a:r>
            <a:endParaRPr lang="cs-CZ" dirty="0" smtClean="0"/>
          </a:p>
          <a:p>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50</TotalTime>
  <Words>1067</Words>
  <Application>Microsoft Office PowerPoint</Application>
  <PresentationFormat>Předvádění na obrazovce (4:3)</PresentationFormat>
  <Paragraphs>128</Paragraphs>
  <Slides>26</Slides>
  <Notes>0</Notes>
  <HiddenSlides>0</HiddenSlides>
  <MMClips>0</MMClips>
  <ScaleCrop>false</ScaleCrop>
  <HeadingPairs>
    <vt:vector size="4" baseType="variant">
      <vt:variant>
        <vt:lpstr>Motiv</vt:lpstr>
      </vt:variant>
      <vt:variant>
        <vt:i4>1</vt:i4>
      </vt:variant>
      <vt:variant>
        <vt:lpstr>Nadpisy snímků</vt:lpstr>
      </vt:variant>
      <vt:variant>
        <vt:i4>26</vt:i4>
      </vt:variant>
    </vt:vector>
  </HeadingPairs>
  <TitlesOfParts>
    <vt:vector size="27" baseType="lpstr">
      <vt:lpstr>Arkýř</vt:lpstr>
      <vt:lpstr>Snímek 1</vt:lpstr>
      <vt:lpstr>10. Záloha na daň z příjmu  ze závislé činnosti, čistá mzda </vt:lpstr>
      <vt:lpstr>anotace</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 Záloha na daň z příjmu  ze závislé činnosti, čistá mzda </dc:title>
  <dc:creator>Rachota</dc:creator>
  <cp:lastModifiedBy>Rachota</cp:lastModifiedBy>
  <cp:revision>10</cp:revision>
  <dcterms:created xsi:type="dcterms:W3CDTF">2014-03-23T16:28:51Z</dcterms:created>
  <dcterms:modified xsi:type="dcterms:W3CDTF">2014-05-19T18:45:23Z</dcterms:modified>
</cp:coreProperties>
</file>