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7" r:id="rId2"/>
    <p:sldId id="256" r:id="rId3"/>
    <p:sldId id="288" r:id="rId4"/>
    <p:sldId id="289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90" r:id="rId28"/>
    <p:sldId id="281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721" autoAdjust="0"/>
  </p:normalViewPr>
  <p:slideViewPr>
    <p:cSldViewPr>
      <p:cViewPr varScale="1">
        <p:scale>
          <a:sx n="83" d="100"/>
          <a:sy n="83" d="100"/>
        </p:scale>
        <p:origin x="-45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523952E-BE73-4160-A06E-79B64E83A3D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81A6C0B-46AB-4EBD-B71E-878F7AC0A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523952E-BE73-4160-A06E-79B64E83A3D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81A6C0B-46AB-4EBD-B71E-878F7AC0AF4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523952E-BE73-4160-A06E-79B64E83A3D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81A6C0B-46AB-4EBD-B71E-878F7AC0A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3952E-BE73-4160-A06E-79B64E83A3D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A6C0B-46AB-4EBD-B71E-878F7AC0AF4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3952E-BE73-4160-A06E-79B64E83A3D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A6C0B-46AB-4EBD-B71E-878F7AC0AF4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523952E-BE73-4160-A06E-79B64E83A3D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81A6C0B-46AB-4EBD-B71E-878F7AC0AF4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3952E-BE73-4160-A06E-79B64E83A3D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A6C0B-46AB-4EBD-B71E-878F7AC0A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523952E-BE73-4160-A06E-79B64E83A3D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81A6C0B-46AB-4EBD-B71E-878F7AC0AF4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523952E-BE73-4160-A06E-79B64E83A3D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81A6C0B-46AB-4EBD-B71E-878F7AC0AF4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3952E-BE73-4160-A06E-79B64E83A3D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A6C0B-46AB-4EBD-B71E-878F7AC0A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3952E-BE73-4160-A06E-79B64E83A3D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A6C0B-46AB-4EBD-B71E-878F7AC0A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523952E-BE73-4160-A06E-79B64E83A3D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81A6C0B-46AB-4EBD-B71E-878F7AC0A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business.center.cz/business/pravo/zakony/zakonik-prace-nv590/priloha.aspx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business.center.cz/business/pravo/zakony/zakonik-prace-nv590/priloha.aspx" TargetMode="External"/><Relationship Id="rId2" Type="http://schemas.openxmlformats.org/officeDocument/2006/relationships/hyperlink" Target="http://www.podnikatel.cz/zakony/zakon-c-262-2006-sb-zakonik-prace/zneni-20140101/uplne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odnikatel.cz/zakony/zakon-c-187-2006-sb-o-nemocenskem-pojisteni/f303382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60648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483768" y="1916832"/>
          <a:ext cx="6337622" cy="4489380"/>
        </p:xfrm>
        <a:graphic>
          <a:graphicData uri="http://schemas.openxmlformats.org/drawingml/2006/table">
            <a:tbl>
              <a:tblPr/>
              <a:tblGrid>
                <a:gridCol w="2329853"/>
                <a:gridCol w="4007769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VY_62_INOVACE_01.02.12 – Překážky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 práci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Eva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Rachotová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Pracovní poměr, mzda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Třetí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Listopad 2013 – duben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 výuku tematického celku  mzda a pracovní poměr včetně výpočtů jednotlivých složek mzdy.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jak teoretickou část, tak i příklady k procvičování.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3000372"/>
            <a:ext cx="6172200" cy="2143140"/>
          </a:xfrm>
        </p:spPr>
        <p:txBody>
          <a:bodyPr>
            <a:normAutofit/>
          </a:bodyPr>
          <a:lstStyle/>
          <a:p>
            <a:r>
              <a:rPr lang="cs-CZ" dirty="0" smtClean="0"/>
              <a:t>12. PŘEKÁŽKY V PRÁCI</a:t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Tato část shrnuje různé druhy překážek v práci dle Zákoníku práce a způsob jejich posuzování </a:t>
            </a:r>
          </a:p>
          <a:p>
            <a:pPr>
              <a:buNone/>
            </a:pPr>
            <a:r>
              <a:rPr lang="cs-CZ" smtClean="0"/>
              <a:t>   ze strany zaměstnavatele.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714202"/>
          </a:xfrm>
        </p:spPr>
        <p:txBody>
          <a:bodyPr>
            <a:normAutofit/>
          </a:bodyPr>
          <a:lstStyle/>
          <a:p>
            <a:r>
              <a:rPr lang="cs-CZ" b="1" dirty="0" smtClean="0"/>
              <a:t>A – překážky v práci na straně zaměstnance - Důležité osobní překážky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r>
              <a:rPr lang="cs-CZ" dirty="0" smtClean="0"/>
              <a:t>zaměstnavatel je </a:t>
            </a:r>
            <a:r>
              <a:rPr lang="cs-CZ" b="1" dirty="0" smtClean="0"/>
              <a:t>povinen omluvit</a:t>
            </a:r>
            <a:r>
              <a:rPr lang="cs-CZ" dirty="0" smtClean="0"/>
              <a:t> nepřítomnost zaměstnance v práci:</a:t>
            </a:r>
          </a:p>
          <a:p>
            <a:pPr>
              <a:buNone/>
            </a:pPr>
            <a:r>
              <a:rPr lang="cs-CZ" dirty="0" smtClean="0"/>
              <a:t>a)  po dobu jeho </a:t>
            </a:r>
            <a:r>
              <a:rPr lang="cs-CZ" b="1" dirty="0" smtClean="0"/>
              <a:t>dočasné pracovní neschopnosti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b)  po dobu </a:t>
            </a:r>
            <a:r>
              <a:rPr lang="cs-CZ" b="1" dirty="0" smtClean="0"/>
              <a:t>nařízené karantény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c)  po dobu </a:t>
            </a:r>
            <a:r>
              <a:rPr lang="cs-CZ" b="1" dirty="0" smtClean="0"/>
              <a:t>mateřské nebo rodičovské dovolené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642918"/>
            <a:ext cx="7467600" cy="583103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d)  po dobu </a:t>
            </a:r>
            <a:r>
              <a:rPr lang="cs-CZ" b="1" dirty="0" smtClean="0"/>
              <a:t>ošetřování dítěte</a:t>
            </a:r>
            <a:r>
              <a:rPr lang="cs-CZ" dirty="0" smtClean="0"/>
              <a:t> mladšího než 10 let nebo jiného </a:t>
            </a:r>
            <a:r>
              <a:rPr lang="cs-CZ" b="1" dirty="0" smtClean="0"/>
              <a:t>člena domácnosti</a:t>
            </a:r>
            <a:r>
              <a:rPr lang="cs-CZ" dirty="0" smtClean="0"/>
              <a:t> ve zvláštních případech podle zákona o nemocenském pojištění(např. žena po porodu, jestliže to její zdravotní stav vyžaduje) a po dobu péče o dítě mladší než 10 let z důvodů stanovených v zákoně o nemocenském pojištění (např. uzavřená školka nebo nařízená karanténa v předškolním zařízení) nebo z důvodu, kdy se fyzická osoba, která o dítě jinak pečuje, podrobila vyšetření nebo ošetření u poskytovatele zdravotních služeb, které nebylo možno zabezpečit mimo pracovní dobu zaměstnance, a proto nemůže o dítě pečovat</a:t>
            </a:r>
          </a:p>
          <a:p>
            <a:pPr>
              <a:buNone/>
            </a:pPr>
            <a:r>
              <a:rPr lang="cs-CZ" dirty="0" smtClean="0"/>
              <a:t>→po tuto dobu náleží zaměstnanci </a:t>
            </a:r>
            <a:r>
              <a:rPr lang="cs-CZ" b="1" dirty="0" smtClean="0"/>
              <a:t>náhrada </a:t>
            </a:r>
            <a:r>
              <a:rPr lang="cs-CZ" dirty="0" smtClean="0"/>
              <a:t>mzdy, platu nebo odměny z dohod o pracích konaných mimo pracovní poměr při dočasné pracovní neschopnosti (karanténě) – kapitola 13. a 14.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276872"/>
            <a:ext cx="7467600" cy="4197080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nemůže-li zaměstnanec konat práci pro </a:t>
            </a:r>
            <a:r>
              <a:rPr lang="cs-CZ" b="1" dirty="0" smtClean="0"/>
              <a:t>jiné důležité osobní překážky</a:t>
            </a:r>
            <a:r>
              <a:rPr lang="cs-CZ" dirty="0" smtClean="0"/>
              <a:t> v práci týkající se jeho osoby, je zaměstnavatel povinen poskytnout mu nejméně ve stanoveném rozsahu pracovní volno a ve stanovených případech i náhradu mzdy nebo platu - náhrada mzdy nebo platu přísluší ve výši průměrného výdělku</a:t>
            </a:r>
          </a:p>
          <a:p>
            <a:r>
              <a:rPr lang="cs-CZ" dirty="0" smtClean="0"/>
              <a:t>vláda stanoví </a:t>
            </a:r>
            <a:r>
              <a:rPr lang="cs-CZ" b="1" dirty="0" smtClean="0"/>
              <a:t>nařízením</a:t>
            </a:r>
            <a:r>
              <a:rPr lang="cs-CZ" dirty="0" smtClean="0"/>
              <a:t> okruh překážek v práci, rozsah pracovního volna, případy, ve kterých přísluší náhrada mzdy nebo platu, včetně případného spolurozhodování odborové organizace o vyslání zaměstnanců na pohřeb spoluzaměstnance</a:t>
            </a:r>
          </a:p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714202"/>
          </a:xfrm>
        </p:spPr>
        <p:txBody>
          <a:bodyPr>
            <a:normAutofit/>
          </a:bodyPr>
          <a:lstStyle/>
          <a:p>
            <a:r>
              <a:rPr lang="cs-CZ" b="1" dirty="0" smtClean="0"/>
              <a:t>A – překážky v práci na straně zaměstnance – jiné důležité osobní překážky v práci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00108"/>
            <a:ext cx="7467600" cy="5473844"/>
          </a:xfrm>
        </p:spPr>
        <p:txBody>
          <a:bodyPr/>
          <a:lstStyle/>
          <a:p>
            <a:r>
              <a:rPr lang="cs-CZ" dirty="0" smtClean="0"/>
              <a:t>Pozn.: Poskytne-li zaměstnavatel zaměstnanci pracovní volno za účelem vyslání národního experta do instituce Evropské unie, do jiné mezinárodní vládní organizace, do mírové nebo záchranné operace anebo za účelem humanitární pomoci v zahraničí, přísluší zaměstnanci náhrada mzdy nebo platu ve výši průměrného výdělku, přičemž o poskytnutí pracovního volna zaměstnavatel vydá zaměstnanci písemné potvrzení, v němž uvede údaj o délce trvání pracovního</a:t>
            </a:r>
            <a:r>
              <a:rPr lang="cs-CZ" b="1" dirty="0" smtClean="0"/>
              <a:t> </a:t>
            </a:r>
            <a:r>
              <a:rPr lang="cs-CZ" dirty="0" smtClean="0"/>
              <a:t>volna, délka takto poskytnutého pracovního volna nesmí přesáhnout dobu 4 let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571480"/>
            <a:ext cx="7467600" cy="5902472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b="1" dirty="0" smtClean="0"/>
              <a:t>Příloha k nařízení vlády č. 590/2006 Sb., kterým se provádí Zákoník práce</a:t>
            </a:r>
            <a:endParaRPr lang="cs-CZ" dirty="0" smtClean="0"/>
          </a:p>
          <a:p>
            <a:r>
              <a:rPr lang="cs-CZ" b="1" dirty="0" smtClean="0"/>
              <a:t> Okruh a rozsah jiných důležitých osobních překážek v práci 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1. Vyšetření nebo ošetření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a) pracovní volno s náhradou mzdy nebo platu se poskytne na nezbytně nutnou dobu, bylo-li vyšetření nebo ošetření provedeno ve zdravotnickém zařízení, které je ve smluvním vztahu ke zdravotní pojišťovně, kterou si zaměstnanec zvolil, a které je nejblíže bydlišti nebo pracovišti zaměstnance a je schopné potřebnou zdravotní péči poskytnout (dále jen „nejbližší zdravotnické zařízení“), pokud vyšetření nebo ošetření nebylo možné provést mimo pracovní dobu</a:t>
            </a:r>
          </a:p>
          <a:p>
            <a:pPr>
              <a:buNone/>
            </a:pPr>
            <a:r>
              <a:rPr lang="cs-CZ" dirty="0" smtClean="0"/>
              <a:t> b) bylo-li vyšetření nebo ošetření provedeno v jiném než nejbližším zdravotnickém zařízení, poskytne se pracovní volno na nezbytně nutnou dobu; náhrada mzdy nebo platu však přísluší nejvýše za dobu podle písmene a)</a:t>
            </a:r>
          </a:p>
          <a:p>
            <a:pPr>
              <a:buNone/>
            </a:pPr>
            <a:r>
              <a:rPr lang="cs-CZ" i="1" dirty="0" smtClean="0"/>
              <a:t>(Pozn.: Zaměstnavatel může upřesnit např. v kolektivní smlouvě jakým způsobem bude nezbytně nutná doba vymezena)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642918"/>
            <a:ext cx="7467600" cy="5831034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b="1" dirty="0" smtClean="0"/>
              <a:t>2. Pracovně-lékařská prohlídka, vyšetření nebo očkování související s výkonem práce</a:t>
            </a:r>
            <a:endParaRPr lang="cs-CZ" dirty="0" smtClean="0"/>
          </a:p>
          <a:p>
            <a:r>
              <a:rPr lang="cs-CZ" dirty="0" smtClean="0"/>
              <a:t> Pracovní volno na nezbytně nutnou dobu se poskytne zaměstnanci, který se podrobil pracovně-lékařské prohlídce, vyšetření nebo očkování souvisejícím s výkonem práce v rozsahu stanoveném zvláštními právními předpisy nebo rozhodnutím příslušného orgánu ochrany veřejného zdraví.</a:t>
            </a:r>
          </a:p>
          <a:p>
            <a:pPr>
              <a:buNone/>
            </a:pPr>
            <a:r>
              <a:rPr lang="cs-CZ" b="1" dirty="0" smtClean="0"/>
              <a:t>3. Přerušení dopravního provozu nebo zpoždění hromadných dopravních prostředků</a:t>
            </a:r>
            <a:endParaRPr lang="cs-CZ" dirty="0" smtClean="0"/>
          </a:p>
          <a:p>
            <a:r>
              <a:rPr lang="cs-CZ" dirty="0" smtClean="0"/>
              <a:t> Pracovní volno bez náhrady mzdy nebo platu se poskytne na nezbytně nutnou dobu pro nepředvídané přerušení dopravního provozu nebo zpoždění hromadných dopravních prostředků, nemohl-li zaměstnanec dosáhnout včas místa pracoviště jiným přiměřeným způsobem.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571480"/>
            <a:ext cx="7467600" cy="590247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b="1" dirty="0" smtClean="0"/>
              <a:t>4. Znemožnění cesty do zaměstnání</a:t>
            </a:r>
            <a:endParaRPr lang="cs-CZ" dirty="0" smtClean="0"/>
          </a:p>
          <a:p>
            <a:r>
              <a:rPr lang="cs-CZ" dirty="0" smtClean="0"/>
              <a:t> Pracovní volno s náhradou mzdy nebo platu na nezbytně nutnou dobu, nejvýše na 1 den se poskytne zaměstnanci těžce zdravotně postiženému pro znemožnění cesty do zaměstnání z povětrnostních důvodů nehromadným dopravním prostředkem, který tento zaměstnanec používá.</a:t>
            </a:r>
          </a:p>
          <a:p>
            <a:pPr>
              <a:buNone/>
            </a:pPr>
            <a:r>
              <a:rPr lang="cs-CZ" b="1" dirty="0" smtClean="0"/>
              <a:t>5. Svatba</a:t>
            </a:r>
            <a:endParaRPr lang="cs-CZ" dirty="0" smtClean="0"/>
          </a:p>
          <a:p>
            <a:r>
              <a:rPr lang="cs-CZ" dirty="0" smtClean="0"/>
              <a:t> Pracovní volno se poskytne na 2 dny na vlastní svatbu, z toho 1 den k účasti na svatebním obřadu; náhrada mzdy nebo platu přísluší však pouze za 1 den. Pracovní volno s náhradou mzdy nebo platu se poskytne rodiči na 1 den k účasti na svatbě dítěte a ve stejném rozsahu se poskytne pracovní volno bez náhrady mzdy nebo platu dítěti při svatbě rodiče.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500042"/>
            <a:ext cx="7467600" cy="597391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b="1" dirty="0" smtClean="0"/>
              <a:t>6. Narození dítěte</a:t>
            </a:r>
            <a:endParaRPr lang="cs-CZ" dirty="0" smtClean="0"/>
          </a:p>
          <a:p>
            <a:r>
              <a:rPr lang="cs-CZ" dirty="0" smtClean="0"/>
              <a:t> Pracovní volno se poskytne na nezbytně nutnou dobu</a:t>
            </a:r>
          </a:p>
          <a:p>
            <a:pPr>
              <a:buNone/>
            </a:pPr>
            <a:r>
              <a:rPr lang="cs-CZ" dirty="0" smtClean="0"/>
              <a:t> a) s náhradou mzdy nebo platu k převozu manželky (družky) do zdravotnického zařízení a zpět,</a:t>
            </a:r>
          </a:p>
          <a:p>
            <a:pPr>
              <a:buNone/>
            </a:pPr>
            <a:r>
              <a:rPr lang="cs-CZ" dirty="0" smtClean="0"/>
              <a:t> b) bez náhrady mzdy nebo platu k účasti při porodu manželky (družky)</a:t>
            </a:r>
          </a:p>
          <a:p>
            <a:pPr>
              <a:buNone/>
            </a:pPr>
            <a:r>
              <a:rPr lang="cs-CZ" b="1" dirty="0" smtClean="0"/>
              <a:t>7. Úmrtí</a:t>
            </a:r>
            <a:endParaRPr lang="cs-CZ" dirty="0" smtClean="0"/>
          </a:p>
          <a:p>
            <a:r>
              <a:rPr lang="cs-CZ" dirty="0" smtClean="0"/>
              <a:t> Pracovní volno s náhradou mzdy nebo platu se poskytne na</a:t>
            </a:r>
          </a:p>
          <a:p>
            <a:pPr>
              <a:buNone/>
            </a:pPr>
            <a:r>
              <a:rPr lang="cs-CZ" dirty="0" smtClean="0"/>
              <a:t> a) 2 dny při úmrtí manžela, druha nebo dítěte a na další den k účasti na pohřbu těchto osob,</a:t>
            </a:r>
          </a:p>
          <a:p>
            <a:pPr>
              <a:buNone/>
            </a:pPr>
            <a:r>
              <a:rPr lang="cs-CZ" dirty="0" smtClean="0"/>
              <a:t> b) 1 den k účasti na pohřbu rodiče a sourozence zaměstnance, rodiče a sourozence jeho manžela, jakož i manžela dítěte nebo manžela sourozence zaměstnance a na další den, jestliže zaměstnanec obstarává pohřeb těchto osob,</a:t>
            </a:r>
          </a:p>
          <a:p>
            <a:pPr>
              <a:buNone/>
            </a:pPr>
            <a:r>
              <a:rPr lang="cs-CZ" dirty="0" smtClean="0"/>
              <a:t> c) nezbytně nutnou dobu, nejvýše na 1 den, k účasti na pohřbu prarodiče nebo vnuka zaměstnance nebo prarodiče jeho manžela nebo jiné osoby, která sice nepatří k uvedeným fyzickým osobám, ale žila se zaměstnancem v době úmrtí v domácnosti, a na další den, jestliže zaměstnanec obstarává pohřeb těchto osob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500042"/>
            <a:ext cx="7467600" cy="597391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sz="2600" b="1" dirty="0" smtClean="0"/>
              <a:t>8. Doprovod</a:t>
            </a:r>
            <a:endParaRPr lang="cs-CZ" sz="2600" dirty="0" smtClean="0"/>
          </a:p>
          <a:p>
            <a:pPr>
              <a:buNone/>
            </a:pPr>
            <a:r>
              <a:rPr lang="cs-CZ" sz="2600" dirty="0" smtClean="0"/>
              <a:t> a) Pracovní volno k doprovodu rodinného příslušníka do zdravotnického zařízení k vyšetření nebo ošetření při náhlém onemocnění nebo úrazu a k předem stanovenému vyšetření, ošetření nebo léčení se poskytne jen jednomu z rodinných příslušníků na nezbytně nutnou dobu, nejvýše však na 1 den, byl-li doprovod nezbytný a uvedené úkony nebylo možno provést mimo pracovní dobu</a:t>
            </a:r>
          </a:p>
          <a:p>
            <a:r>
              <a:rPr lang="cs-CZ" sz="2600" b="1" dirty="0" smtClean="0"/>
              <a:t> </a:t>
            </a:r>
            <a:r>
              <a:rPr lang="cs-CZ" sz="2600" dirty="0" smtClean="0"/>
              <a:t>1. s náhradou mzdy nebo platu, jde-li o doprovod manžela, druha nebo dítěte, jakož i rodiče a prarodiče zaměstnance nebo jeho manžela; má-li zaměstnanec nárok na ošetřovné z nemocenského pojištění, nepřísluší mu náhrada mzdy nebo platu,</a:t>
            </a:r>
          </a:p>
          <a:p>
            <a:r>
              <a:rPr lang="cs-CZ" sz="2600" dirty="0" smtClean="0"/>
              <a:t> 2. bez náhrady mzdy nebo platu, jde-li o ostatní rodinné příslušníky.</a:t>
            </a:r>
          </a:p>
          <a:p>
            <a:pPr>
              <a:buNone/>
            </a:pPr>
            <a:r>
              <a:rPr lang="cs-CZ" sz="2600" dirty="0" smtClean="0"/>
              <a:t> b) Pracovní volno k doprovodu zdravotně postiženého dítěte do zařízení sociálních služeb nebo do školy nebo školského zařízení samostatně zřízených pro žáky se zdravotním postižením s internátním provozem a zpět se poskytne jen jednomu z rodinných příslušníků, a to s náhradou mzdy nebo platu na nezbytně nutnou dobu, nejvýše však na 6 pracovních dnů v kalendářním roce.</a:t>
            </a:r>
          </a:p>
          <a:p>
            <a:pPr>
              <a:buNone/>
            </a:pPr>
            <a:r>
              <a:rPr lang="cs-CZ" sz="2600" dirty="0" smtClean="0"/>
              <a:t> c) Pracovní volno k doprovodu dítěte do školského poradenského zařízení ke zjištění speciálních vzdělávacích potřeb dítěte se poskytne jen jednomu z rodinných příslušníků na nezbytně nutnou dobu bez náhrady mzdy nebo platu.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785794"/>
            <a:ext cx="7467600" cy="568815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9. Pohřeb spoluzaměstnance</a:t>
            </a:r>
            <a:endParaRPr lang="cs-CZ" dirty="0" smtClean="0"/>
          </a:p>
          <a:p>
            <a:r>
              <a:rPr lang="cs-CZ" dirty="0" smtClean="0"/>
              <a:t> Pracovní volno s náhradou mzdy nebo platu se poskytne na nezbytně nutnou dobu zaměstnancům, kteří se zúčastní pohřbu spoluzaměstnance; tyto zaměstnance určí zaměstnavatel nebo zaměstnavatel v dohodě s odborovou organizací.</a:t>
            </a:r>
          </a:p>
          <a:p>
            <a:pPr>
              <a:buNone/>
            </a:pPr>
            <a:r>
              <a:rPr lang="cs-CZ" b="1" dirty="0" smtClean="0"/>
              <a:t>10. Přestěhování</a:t>
            </a:r>
            <a:endParaRPr lang="cs-CZ" dirty="0" smtClean="0"/>
          </a:p>
          <a:p>
            <a:r>
              <a:rPr lang="cs-CZ" dirty="0" smtClean="0"/>
              <a:t> Pracovní volno bez náhrady mzdy nebo platu se poskytne na nezbytně nutnou dobu, nejvýše na 2 dny při přestěhování zaměstnance, který má vlastní bytové zařízení; jde-li o přestěhování v zájmu zaměstnavatele, poskytne se pracovní volno s náhradou mzdy nebo platu.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642918"/>
            <a:ext cx="7467600" cy="58310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11. Vyhledání nového zaměstnání</a:t>
            </a:r>
            <a:endParaRPr lang="cs-CZ" dirty="0" smtClean="0"/>
          </a:p>
          <a:p>
            <a:r>
              <a:rPr lang="cs-CZ" dirty="0" smtClean="0"/>
              <a:t> Pracovní volno bez náhrady mzdy nebo platu před skončením pracovního poměru se poskytne na nezbytně nutnou dobu, nejvýše na 1 půlden v týdnu, po dobu odpovídající výpovědní době v délce dvou měsíců. Ve stejném rozsahu se poskytne pracovní volno s náhradou mzdy nebo platu před skončením pracovního poměru výpovědí danou zaměstnavatelem z důvodů uvedených v § 52 písm. a) až e) zákoníku práce, nebo dohodou z týchž důvodů. Pracovní volno je možné se souhlasem zaměstnavatele slučovat.</a:t>
            </a:r>
          </a:p>
          <a:p>
            <a:pPr>
              <a:buNone/>
            </a:pPr>
            <a:r>
              <a:rPr lang="cs-CZ" b="1" dirty="0" smtClean="0"/>
              <a:t>  </a:t>
            </a:r>
            <a:r>
              <a:rPr lang="cs-CZ" i="1" u="sng" dirty="0" smtClean="0">
                <a:hlinkClick r:id="rId2"/>
              </a:rPr>
              <a:t>http://business.center.</a:t>
            </a:r>
            <a:r>
              <a:rPr lang="cs-CZ" i="1" u="sng" dirty="0" err="1" smtClean="0">
                <a:hlinkClick r:id="rId2"/>
              </a:rPr>
              <a:t>cz</a:t>
            </a:r>
            <a:r>
              <a:rPr lang="cs-CZ" i="1" u="sng" dirty="0" smtClean="0">
                <a:hlinkClick r:id="rId2"/>
              </a:rPr>
              <a:t>/business/</a:t>
            </a:r>
            <a:r>
              <a:rPr lang="cs-CZ" i="1" u="sng" dirty="0" err="1" smtClean="0">
                <a:hlinkClick r:id="rId2"/>
              </a:rPr>
              <a:t>pravo</a:t>
            </a:r>
            <a:r>
              <a:rPr lang="cs-CZ" i="1" u="sng" dirty="0" smtClean="0">
                <a:hlinkClick r:id="rId2"/>
              </a:rPr>
              <a:t>/</a:t>
            </a:r>
            <a:r>
              <a:rPr lang="cs-CZ" i="1" u="sng" dirty="0" err="1" smtClean="0">
                <a:hlinkClick r:id="rId2"/>
              </a:rPr>
              <a:t>zakony</a:t>
            </a:r>
            <a:r>
              <a:rPr lang="cs-CZ" i="1" u="sng" dirty="0" smtClean="0">
                <a:hlinkClick r:id="rId2"/>
              </a:rPr>
              <a:t>/</a:t>
            </a:r>
            <a:r>
              <a:rPr lang="cs-CZ" i="1" u="sng" dirty="0" err="1" smtClean="0">
                <a:hlinkClick r:id="rId2"/>
              </a:rPr>
              <a:t>zakonik</a:t>
            </a:r>
            <a:r>
              <a:rPr lang="cs-CZ" i="1" u="sng" dirty="0" smtClean="0">
                <a:hlinkClick r:id="rId2"/>
              </a:rPr>
              <a:t>-</a:t>
            </a:r>
            <a:r>
              <a:rPr lang="cs-CZ" i="1" u="sng" dirty="0" err="1" smtClean="0">
                <a:hlinkClick r:id="rId2"/>
              </a:rPr>
              <a:t>prace</a:t>
            </a:r>
            <a:r>
              <a:rPr lang="cs-CZ" i="1" u="sng" dirty="0" smtClean="0">
                <a:hlinkClick r:id="rId2"/>
              </a:rPr>
              <a:t>-nv590/</a:t>
            </a:r>
            <a:r>
              <a:rPr lang="cs-CZ" i="1" u="sng" dirty="0" err="1" smtClean="0">
                <a:hlinkClick r:id="rId2"/>
              </a:rPr>
              <a:t>priloha.aspx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348880"/>
            <a:ext cx="7467600" cy="4125072"/>
          </a:xfrm>
        </p:spPr>
        <p:txBody>
          <a:bodyPr/>
          <a:lstStyle/>
          <a:p>
            <a:r>
              <a:rPr lang="cs-CZ" dirty="0" smtClean="0"/>
              <a:t>zaměstnanci od zaměstnavatele přísluší </a:t>
            </a:r>
            <a:r>
              <a:rPr lang="cs-CZ" b="1" dirty="0" smtClean="0"/>
              <a:t>pracovní volno v nezbytně nutném rozsahu</a:t>
            </a:r>
            <a:r>
              <a:rPr lang="cs-CZ" dirty="0" smtClean="0"/>
              <a:t> k výkonu veřejných funkcí, občanských povinností a jiných úkonů v obecném zájmu, pokud tuto činnost nelze provést mimo pracovní dobu - náhrada mzdy nebo platu od zaměstnavatele v těchto případech nepřísluší, není-li v Zákoníku práce stanoveno jinak, nebo není-li dohodnuto nebo vnitřním předpisem stanoveno jinak</a:t>
            </a:r>
          </a:p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714202"/>
          </a:xfrm>
        </p:spPr>
        <p:txBody>
          <a:bodyPr>
            <a:normAutofit/>
          </a:bodyPr>
          <a:lstStyle/>
          <a:p>
            <a:r>
              <a:rPr lang="cs-CZ" b="1" dirty="0" smtClean="0"/>
              <a:t>A – překážky v práci na straně zaměstnance - Překážky v práci z důvodu obecného zájmu</a:t>
            </a: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714356"/>
            <a:ext cx="7467600" cy="5759596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b="1" dirty="0" smtClean="0"/>
              <a:t>a) výkon veřejné funkce - </a:t>
            </a:r>
            <a:r>
              <a:rPr lang="cs-CZ" dirty="0" smtClean="0"/>
              <a:t>výkonem veřejné funkce se rozumí plnění povinností vyplývajících z funkce, která je:</a:t>
            </a:r>
          </a:p>
          <a:p>
            <a:pPr>
              <a:buNone/>
            </a:pPr>
            <a:r>
              <a:rPr lang="cs-CZ" dirty="0" smtClean="0"/>
              <a:t>    - </a:t>
            </a:r>
            <a:r>
              <a:rPr lang="cs-CZ" dirty="0" smtClean="0"/>
              <a:t>vymezena funkčním nebo časovým obdobím a</a:t>
            </a:r>
          </a:p>
          <a:p>
            <a:pPr>
              <a:buNone/>
            </a:pPr>
            <a:r>
              <a:rPr lang="cs-CZ" dirty="0" smtClean="0"/>
              <a:t>    - </a:t>
            </a:r>
            <a:r>
              <a:rPr lang="cs-CZ" dirty="0" smtClean="0"/>
              <a:t>obsazovaná na základě přímé nebo nepřímé volby nebo jmenováním podle zvláštních právních předpisů</a:t>
            </a:r>
          </a:p>
          <a:p>
            <a:pPr>
              <a:buNone/>
            </a:pPr>
            <a:r>
              <a:rPr lang="cs-CZ" dirty="0" smtClean="0"/>
              <a:t>   (výkonem veřejné funkce je například výkon funkce poslance Poslanecké sněmovny Parlamentu, senátora Senátu Parlamentu, člena zastupitelstva územního samosprávného celku nebo přísedícího)</a:t>
            </a:r>
          </a:p>
          <a:p>
            <a:r>
              <a:rPr lang="cs-CZ" dirty="0" smtClean="0"/>
              <a:t>zaměstnanci</a:t>
            </a:r>
            <a:r>
              <a:rPr lang="cs-CZ" dirty="0" smtClean="0"/>
              <a:t>, který vykonává veřejnou funkci vedle plnění povinností vyplývajících z pracovního poměru, může být z důvodu výkonu veřejné funkce poskytnuto pracovní volno v rozsahu nejvýše 20 pracovních dnů (směn) v kalendářním roce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28736"/>
            <a:ext cx="7467600" cy="5045216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b) výkon občanské povinnosti</a:t>
            </a:r>
            <a:r>
              <a:rPr lang="cs-CZ" dirty="0" smtClean="0"/>
              <a:t> - zejména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 </a:t>
            </a:r>
            <a:r>
              <a:rPr lang="cs-CZ" dirty="0" smtClean="0"/>
              <a:t>u </a:t>
            </a:r>
            <a:r>
              <a:rPr lang="cs-CZ" dirty="0" smtClean="0"/>
              <a:t>svědků, tlumočníků, soudních znalců a jiných osob předvolaných k jednání u soudu, správního úřadu, jiného státního orgánu nebo orgánu územního samosprávného celku, při poskytnutí první pomoci, při opatřeních proti infekčnímu onemocnění, při poskytnutí osobní pomoci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</a:t>
            </a:r>
            <a:r>
              <a:rPr lang="cs-CZ" dirty="0" smtClean="0"/>
              <a:t>při </a:t>
            </a:r>
            <a:r>
              <a:rPr lang="cs-CZ" dirty="0" smtClean="0"/>
              <a:t>požární ochraně, při živelních událostech, nebo </a:t>
            </a:r>
            <a:r>
              <a:rPr lang="cs-CZ" dirty="0" smtClean="0"/>
              <a:t>v</a:t>
            </a:r>
            <a:r>
              <a:rPr lang="cs-CZ" dirty="0" smtClean="0"/>
              <a:t> </a:t>
            </a:r>
            <a:r>
              <a:rPr lang="cs-CZ" dirty="0" smtClean="0"/>
              <a:t>obdobných mimořádných případech a dále v případech, kdy je fyzická osoba povinna podle právních předpisů osobní pomoc poskytnout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00108"/>
            <a:ext cx="7467600" cy="54738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c) jiné úkony v obecném zájmu </a:t>
            </a:r>
            <a:r>
              <a:rPr lang="cs-CZ" dirty="0" smtClean="0"/>
              <a:t>– tj. úkony dané Zákoníkem práce</a:t>
            </a:r>
          </a:p>
          <a:p>
            <a:pPr>
              <a:buNone/>
            </a:pPr>
            <a:r>
              <a:rPr lang="cs-CZ" dirty="0" smtClean="0"/>
              <a:t>- pracovní volno pro jiný úkon v obecném zájmu zaměstnanci přísluší</a:t>
            </a:r>
          </a:p>
          <a:p>
            <a:pPr>
              <a:buNone/>
            </a:pPr>
            <a:r>
              <a:rPr lang="cs-CZ" dirty="0" smtClean="0"/>
              <a:t>1. s náhradou mzdy nebo platu ve výši průměrného výdělku k výkonu funkce člena</a:t>
            </a:r>
          </a:p>
          <a:p>
            <a:pPr lvl="0"/>
            <a:r>
              <a:rPr lang="cs-CZ" dirty="0" smtClean="0"/>
              <a:t>orgánu odborové organizace podle tohoto zákona,</a:t>
            </a:r>
          </a:p>
          <a:p>
            <a:pPr lvl="0"/>
            <a:r>
              <a:rPr lang="cs-CZ" dirty="0" smtClean="0"/>
              <a:t>rady zaměstnanců nebo volební komise </a:t>
            </a:r>
          </a:p>
          <a:p>
            <a:pPr lvl="0"/>
            <a:r>
              <a:rPr lang="cs-CZ" dirty="0" smtClean="0"/>
              <a:t>vyjednávacího výboru nebo evropské rady zaměstnanců </a:t>
            </a:r>
          </a:p>
          <a:p>
            <a:pPr lvl="0"/>
            <a:r>
              <a:rPr lang="cs-CZ" dirty="0" smtClean="0"/>
              <a:t>orgánu právnické osoby voleného za zaměstnance </a:t>
            </a:r>
          </a:p>
          <a:p>
            <a:pPr lvl="0"/>
            <a:r>
              <a:rPr lang="cs-CZ" dirty="0" smtClean="0"/>
              <a:t>vyjednávacího výboru a člena výboru zaměstnanců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2. k výkonu jiné odborové činnosti, zejména k účasti na schůzích, konferencích nebo sjezdech,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3. k účasti na školení pořádaném odborovou organizací v rozsahu 5 pracovních dnů v kalendářním roce, nebrání-li tomu vážné provozní důvody, s náhradou mzdy nebo platu ve výši průměrného výdělku,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571480"/>
            <a:ext cx="7467600" cy="590247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4. k činnosti dárce při odběru krve a při </a:t>
            </a:r>
            <a:r>
              <a:rPr lang="cs-CZ" dirty="0" err="1" smtClean="0"/>
              <a:t>aferéze</a:t>
            </a:r>
            <a:r>
              <a:rPr lang="cs-CZ" dirty="0" smtClean="0"/>
              <a:t>; přísluší pracovní volno s náhradou mzdy nebo platu ve výši průměrného výdělku za dobu cesty k odběru, </a:t>
            </a:r>
            <a:r>
              <a:rPr lang="cs-CZ" dirty="0" err="1" smtClean="0"/>
              <a:t>odběru</a:t>
            </a:r>
            <a:r>
              <a:rPr lang="cs-CZ" dirty="0" smtClean="0"/>
              <a:t>, cesty zpět a zotavení po odběru - nedojde-li k odběru, přísluší pracovní volno s náhradou mzdy nebo platu ve výši průměrného výdělku jen za prokázanou nezbytně nutnou dobu nepřítomnosti v práci,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5. k činnosti dárce dalších biologických materiálů; přísluší pracovní volno s náhradou mzdy nebo platu ve výši průměrného výdělku za dobu cesty k odběru, </a:t>
            </a:r>
            <a:r>
              <a:rPr lang="cs-CZ" dirty="0" err="1" smtClean="0"/>
              <a:t>odběru</a:t>
            </a:r>
            <a:r>
              <a:rPr lang="cs-CZ" dirty="0" smtClean="0"/>
              <a:t>, cesty zpět a zotavení po odběru, podle charakteru odběru a zdravotního stavu dárce může lékař určit, že pracovní volno s náhradou mzdy nebo platu ve výši průměrného výdělku se zkracuje nebo prodlužuje; při prodloužení však nejvýše po dobu zasahující do pracovní doby v rámci 96 hodin od nástupu cesty k odběru - nedojde-li k odběru, přísluší pracovní volno s náhradou mzdy nebo platu ve výši průměrného výdělku jen za prokázanou nezbytně nutnou dobu nepřítomnosti v práci,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4422"/>
            <a:ext cx="7467600" cy="525953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6. k činnosti zaměstnance při přednášce nebo výuce včetně zkušební činnosti; přísluší pracovní volno v rozsahu nejvýše 12 směn (pracovních dnů)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 </a:t>
            </a:r>
            <a:r>
              <a:rPr lang="cs-CZ" dirty="0" smtClean="0"/>
              <a:t>v </a:t>
            </a:r>
            <a:r>
              <a:rPr lang="cs-CZ" dirty="0" smtClean="0"/>
              <a:t>kalendářním roce, pokud tomu nebrání vážné provozní důvody na straně zaměstnavatele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7. k činnosti člena Horské služby a fyzické osoby, která na její výzvu a podle jejích pokynů osobně pomáhá při záchranné akci v terénu; přísluší pracovní volno v nezbytně nutném rozsahu,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00108"/>
            <a:ext cx="7467600" cy="5473844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8. k činnosti vedoucích táborů pro děti a mládež, jejich zástupců pro věci hospodářské a zdravotní, oddílových vedoucích, vychovatelů, instruktorů, popřípadě středních zdravotnických pracovníků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</a:t>
            </a:r>
            <a:r>
              <a:rPr lang="cs-CZ" dirty="0" smtClean="0"/>
              <a:t>v </a:t>
            </a:r>
            <a:r>
              <a:rPr lang="cs-CZ" dirty="0" smtClean="0"/>
              <a:t>táborech pro děti a mládež; přísluší pracovní volno v nezbytně nutném rozsahu, nejvýše však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</a:t>
            </a:r>
            <a:r>
              <a:rPr lang="cs-CZ" dirty="0" smtClean="0"/>
              <a:t>3 </a:t>
            </a:r>
            <a:r>
              <a:rPr lang="cs-CZ" dirty="0" smtClean="0"/>
              <a:t>týdny v kalendářním roce, pokud tomu nebrání vážné provozní důvody na straně zaměstnavatele, a za podmínky, že zaměstnanec nejméně po dobu 1 roku před uvolněním pracoval soustavně a bezplatně s dětmi nebo s mládeží (podmínka soustavné a bezplatné práce se nevyžaduje, jde-li o tábory pro zdravotně postižené děti a mládež)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71546"/>
            <a:ext cx="7467600" cy="5402406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9. k činnosti zprostředkovatele a rozhodce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 </a:t>
            </a:r>
            <a:r>
              <a:rPr lang="cs-CZ" dirty="0" smtClean="0"/>
              <a:t>při </a:t>
            </a:r>
            <a:r>
              <a:rPr lang="cs-CZ" dirty="0" smtClean="0"/>
              <a:t>kolektivním vyjednávání; přísluší pracovní volno v nezbytně nutném rozsahu,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10. k činnosti dobrovolného sčítacího orgánu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</a:t>
            </a:r>
            <a:r>
              <a:rPr lang="cs-CZ" dirty="0" smtClean="0"/>
              <a:t>při </a:t>
            </a:r>
            <a:r>
              <a:rPr lang="cs-CZ" dirty="0" smtClean="0"/>
              <a:t>sčítání lidu, domů a bytů včetně doplňujících výběrových šetření obyvatelstva; přísluší pracovní volno v nezbytně nutném rozsahu, nejvýše 10 směn (pracovních dnů) v kalendářním roce, pokud tomu nebrání vážné provozní důvody na straně zaměstnavatele,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42984"/>
            <a:ext cx="7467600" cy="533096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11. k činnosti dobrovolného zdravotníka Červeného kříže při zajišťování zdravotního dozoru při sportovní nebo společenské akci; přísluší pracovní volno v nezbytně nutném rozsahu, pokud tomu nebrání vážné provozní důvody na straně zaměstnavatele,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12. k činnosti při organizované zájmové tělovýchovné, sportovní nebo kulturní akci a nezbytné přípravě na ni; přísluší pracovní volno v nezbytně nutném rozsahu, pokud tomu nebrání vážné provozní důvody na straně zaměstnavatele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00108"/>
            <a:ext cx="7467600" cy="5473844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d)pracovní</a:t>
            </a:r>
            <a:r>
              <a:rPr lang="cs-CZ" dirty="0" smtClean="0"/>
              <a:t> </a:t>
            </a:r>
            <a:r>
              <a:rPr lang="cs-CZ" b="1" dirty="0" smtClean="0"/>
              <a:t>volno související s brannou povinností</a:t>
            </a:r>
            <a:r>
              <a:rPr lang="cs-CZ" dirty="0" smtClean="0"/>
              <a:t> - zaměstnanci přísluší od zaměstnavatele pracovní volno v nezbytně nutném rozsahu, je-li zaměstnanec povinen dostavit se k příslušnému vojenskému správnímu úřadu v souvislosti s výkonem branné povinnosti, rovněž po dobu, kterou potřebuje na cestu do místa povolání a dobu výkonu vojenského cvičení nebo výjimečného vojenského cvičení (náhradu mzdy nebo platu za pracovní volno související s brannou povinností hradí ve výši průměrného výdělku příslušný vojenský správní úřad)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71546"/>
            <a:ext cx="7467600" cy="5402406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e)překážky v práci z důvodu školení, jiné formy přípravy nebo studia - </a:t>
            </a:r>
            <a:r>
              <a:rPr lang="cs-CZ" dirty="0" smtClean="0"/>
              <a:t>účast na školení, jiná forma přípravy nebo studium, v nichž má zaměstnanec získat předpoklady stanovené právními předpisy nebo požadavky nezbytné pro řádný výkon sjednané práce, které je v souladu s potřebou zaměstnavatele, zasahuje-li do pracovní doby, je překážkou v práci na straně zaměstnance, za kterou přísluší náhrada mzdy nebo platu </a:t>
            </a:r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SPOLEČNÉ USTANOVENÍ O PŘEKÁŽKÁCH V PRÁCI NA STRANĚ ZAMĚSTNANCE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cs-CZ" dirty="0" smtClean="0"/>
              <a:t>je-li překážka v práci zaměstnanci předem známa, musí včas požádat zaměstnavatele o poskytnutí pracovního volna - jinak je zaměstnanec povinen uvědomit zaměstnavatele o překážce a o předpokládané době jejího trvání bez zbytečného průtahu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dirty="0" smtClean="0"/>
              <a:t>překážku v práci je zaměstnanec povinen prokázat zaměstnavateli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dirty="0" smtClean="0"/>
              <a:t>jestliže je podle zvláštního právního předpisu zaměstnanec uvolněn pro překážku v práci z důvodu obecného zájmu, je právnická nebo fyzická osoba, pro kterou byl zaměstnanec činný, popřípadě z jejíhož podnětu byl uvolněn, povinna uhradit zaměstnavateli, u něhož byl zaměstnanec v době uvolnění v pracovním poměru, náhradu mzdy nebo platu, která byla zaměstnanci poskytnuta, pokud se s touto právnickou nebo fyzickou osobou nedohodl na upuštění od úhrady(refundace)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060848"/>
            <a:ext cx="7467600" cy="441310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b="1" dirty="0" smtClean="0"/>
              <a:t>1. prostoje a přerušení práce způsobené nepříznivými povětrnostními vlivy</a:t>
            </a:r>
            <a:r>
              <a:rPr lang="cs-CZ" dirty="0" smtClean="0"/>
              <a:t> - nemůže-li zaměstnanec konat práci</a:t>
            </a:r>
          </a:p>
          <a:p>
            <a:pPr>
              <a:buNone/>
            </a:pPr>
            <a:r>
              <a:rPr lang="cs-CZ" dirty="0" smtClean="0"/>
              <a:t>a) pro přechodnou závadu způsobenou poruchou na strojním zařízení, kterou nezavinil, v dodávce surovin nebo pohonné síly, chybnými pracovními podklady nebo jinými provozními příčinami, jde o prostoj, a nebyl-li převeden na jinou práci, přísluší mu náhrada mzdy nebo platu ve výši nejméně 80 % průměrného výdělku,</a:t>
            </a:r>
          </a:p>
          <a:p>
            <a:pPr>
              <a:buNone/>
            </a:pPr>
            <a:r>
              <a:rPr lang="cs-CZ" dirty="0" smtClean="0"/>
              <a:t>b) v důsledku přerušení práce způsobené nepříznivými povětrnostními vlivy nebo živelní událostí a nebyl-li převeden na jinou práci, přísluší mu náhrada mzdy nebo platu ve výši nejméně 60 % průměrného výdělku</a:t>
            </a:r>
          </a:p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Překážky v práci na straně zaměstnavatele</a:t>
            </a:r>
            <a:endParaRPr lang="cs-CZ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571480"/>
            <a:ext cx="7467600" cy="590247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dirty="0" smtClean="0"/>
              <a:t>2. jiné překážky v práci na straně zaměstnavatele</a:t>
            </a:r>
            <a:r>
              <a:rPr lang="cs-CZ" dirty="0" smtClean="0"/>
              <a:t> - nemohl-li zaměstnanec konat práci pro jiné překážky na straně zaměstnavatele než výše uvedené, přísluší mu náhrada mzdy nebo platu ve výši průměrného výdělku</a:t>
            </a:r>
          </a:p>
          <a:p>
            <a:r>
              <a:rPr lang="cs-CZ" dirty="0" smtClean="0"/>
              <a:t>(může se jednat i o jinou překážku v práci na straně jiného zaměstnavatele, kdy zaměstnavatel nemůže přidělovat zaměstnanci práci v rozsahu týdenní pracovní doby z důvodu dočasného omezení odbytu jeho výrobků nebo omezení poptávky po jím poskytovaných službách (částečná nezaměstnanost)</a:t>
            </a:r>
          </a:p>
          <a:p>
            <a:r>
              <a:rPr lang="cs-CZ" dirty="0" smtClean="0"/>
              <a:t>upraví-li dohoda mezi zaměstnavatelem a odborovou organizací výši poskytované náhrady mzdy, která přísluší zaměstnanci, musí náhrada mzdy činit nejméně 60 % průměrného výdělku; nepůsobí-li u zaměstnavatele odborová organizace, může být dohoda nahrazena vnitřním předpisem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1357298"/>
            <a:ext cx="7467600" cy="4873752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3. doba strávená na pracovní cestě</a:t>
            </a:r>
            <a:r>
              <a:rPr lang="cs-CZ" dirty="0" smtClean="0"/>
              <a:t> nebo na cestě mimo pravidelné pracoviště jinak než plněním pracovních úkolů, která spadá do pracovní doby, se považuje za překážku v práci na straně zaměstnavatele, při které se zaměstnanci mzda nebo plat nekrátí. Jestliže však zaměstnanci v důsledku způsobu odměňování mzda nebo plat ušla, přísluší mu náhrada mzdy nebo platu ve výši průměrného výdělku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928670"/>
            <a:ext cx="7467600" cy="487375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Použité zdroje:</a:t>
            </a:r>
          </a:p>
          <a:p>
            <a:pPr lvl="0"/>
            <a:r>
              <a:rPr lang="cs-CZ" dirty="0" smtClean="0"/>
              <a:t>vlastní poznámky z odborné stáže </a:t>
            </a:r>
            <a:endParaRPr lang="cs-CZ" dirty="0" smtClean="0"/>
          </a:p>
          <a:p>
            <a:pPr lvl="0">
              <a:buNone/>
            </a:pPr>
            <a:r>
              <a:rPr lang="cs-CZ" dirty="0" smtClean="0"/>
              <a:t> </a:t>
            </a:r>
            <a:r>
              <a:rPr lang="cs-CZ" dirty="0" smtClean="0"/>
              <a:t>  </a:t>
            </a:r>
            <a:r>
              <a:rPr lang="cs-CZ" dirty="0" smtClean="0"/>
              <a:t>u </a:t>
            </a:r>
            <a:r>
              <a:rPr lang="cs-CZ" dirty="0" smtClean="0"/>
              <a:t>zaměstnavatele</a:t>
            </a:r>
          </a:p>
          <a:p>
            <a:pPr lvl="0"/>
            <a:r>
              <a:rPr lang="cs-CZ" i="1" u="sng" dirty="0" smtClean="0">
                <a:hlinkClick r:id="rId2"/>
              </a:rPr>
              <a:t>http://www.podnikatel.</a:t>
            </a:r>
            <a:r>
              <a:rPr lang="cs-CZ" i="1" u="sng" dirty="0" err="1" smtClean="0">
                <a:hlinkClick r:id="rId2"/>
              </a:rPr>
              <a:t>cz</a:t>
            </a:r>
            <a:r>
              <a:rPr lang="cs-CZ" i="1" u="sng" dirty="0" smtClean="0">
                <a:hlinkClick r:id="rId2"/>
              </a:rPr>
              <a:t>/</a:t>
            </a:r>
            <a:r>
              <a:rPr lang="cs-CZ" i="1" u="sng" dirty="0" err="1" smtClean="0">
                <a:hlinkClick r:id="rId2"/>
              </a:rPr>
              <a:t>zakony</a:t>
            </a:r>
            <a:r>
              <a:rPr lang="cs-CZ" i="1" u="sng" dirty="0" smtClean="0">
                <a:hlinkClick r:id="rId2"/>
              </a:rPr>
              <a:t>/</a:t>
            </a:r>
            <a:r>
              <a:rPr lang="cs-CZ" i="1" u="sng" dirty="0" err="1" smtClean="0">
                <a:hlinkClick r:id="rId2"/>
              </a:rPr>
              <a:t>zakon</a:t>
            </a:r>
            <a:r>
              <a:rPr lang="cs-CZ" i="1" u="sng" dirty="0" smtClean="0">
                <a:hlinkClick r:id="rId2"/>
              </a:rPr>
              <a:t>-c-262-2006-</a:t>
            </a:r>
            <a:r>
              <a:rPr lang="cs-CZ" i="1" u="sng" dirty="0" err="1" smtClean="0">
                <a:hlinkClick r:id="rId2"/>
              </a:rPr>
              <a:t>sb</a:t>
            </a:r>
            <a:r>
              <a:rPr lang="cs-CZ" i="1" u="sng" dirty="0" smtClean="0">
                <a:hlinkClick r:id="rId2"/>
              </a:rPr>
              <a:t>-</a:t>
            </a:r>
            <a:r>
              <a:rPr lang="cs-CZ" i="1" u="sng" dirty="0" err="1" smtClean="0">
                <a:hlinkClick r:id="rId2"/>
              </a:rPr>
              <a:t>zakonik</a:t>
            </a:r>
            <a:r>
              <a:rPr lang="cs-CZ" i="1" u="sng" dirty="0" smtClean="0">
                <a:hlinkClick r:id="rId2"/>
              </a:rPr>
              <a:t>-</a:t>
            </a:r>
            <a:r>
              <a:rPr lang="cs-CZ" i="1" u="sng" dirty="0" err="1" smtClean="0">
                <a:hlinkClick r:id="rId2"/>
              </a:rPr>
              <a:t>prace</a:t>
            </a:r>
            <a:r>
              <a:rPr lang="cs-CZ" i="1" u="sng" dirty="0" smtClean="0">
                <a:hlinkClick r:id="rId2"/>
              </a:rPr>
              <a:t>/</a:t>
            </a:r>
            <a:r>
              <a:rPr lang="cs-CZ" i="1" u="sng" dirty="0" err="1" smtClean="0">
                <a:hlinkClick r:id="rId2"/>
              </a:rPr>
              <a:t>zneni</a:t>
            </a:r>
            <a:r>
              <a:rPr lang="cs-CZ" i="1" u="sng" dirty="0" smtClean="0">
                <a:hlinkClick r:id="rId2"/>
              </a:rPr>
              <a:t>-20140101/</a:t>
            </a:r>
            <a:r>
              <a:rPr lang="cs-CZ" i="1" u="sng" dirty="0" err="1" smtClean="0">
                <a:hlinkClick r:id="rId2"/>
              </a:rPr>
              <a:t>uplne</a:t>
            </a:r>
            <a:r>
              <a:rPr lang="cs-CZ" i="1" u="sng" dirty="0" smtClean="0">
                <a:hlinkClick r:id="rId2"/>
              </a:rPr>
              <a:t>/#cast8</a:t>
            </a:r>
            <a:endParaRPr lang="cs-CZ" dirty="0" smtClean="0"/>
          </a:p>
          <a:p>
            <a:pPr lvl="0"/>
            <a:r>
              <a:rPr lang="cs-CZ" i="1" u="sng" dirty="0" smtClean="0">
                <a:hlinkClick r:id="rId3"/>
              </a:rPr>
              <a:t>http://business.center.</a:t>
            </a:r>
            <a:r>
              <a:rPr lang="cs-CZ" i="1" u="sng" dirty="0" err="1" smtClean="0">
                <a:hlinkClick r:id="rId3"/>
              </a:rPr>
              <a:t>cz</a:t>
            </a:r>
            <a:r>
              <a:rPr lang="cs-CZ" i="1" u="sng" dirty="0" smtClean="0">
                <a:hlinkClick r:id="rId3"/>
              </a:rPr>
              <a:t>/business/</a:t>
            </a:r>
            <a:r>
              <a:rPr lang="cs-CZ" i="1" u="sng" dirty="0" err="1" smtClean="0">
                <a:hlinkClick r:id="rId3"/>
              </a:rPr>
              <a:t>pravo</a:t>
            </a:r>
            <a:r>
              <a:rPr lang="cs-CZ" i="1" u="sng" dirty="0" smtClean="0">
                <a:hlinkClick r:id="rId3"/>
              </a:rPr>
              <a:t>/</a:t>
            </a:r>
            <a:r>
              <a:rPr lang="cs-CZ" i="1" u="sng" dirty="0" err="1" smtClean="0">
                <a:hlinkClick r:id="rId3"/>
              </a:rPr>
              <a:t>zakony</a:t>
            </a:r>
            <a:r>
              <a:rPr lang="cs-CZ" i="1" u="sng" dirty="0" smtClean="0">
                <a:hlinkClick r:id="rId3"/>
              </a:rPr>
              <a:t>/</a:t>
            </a:r>
            <a:r>
              <a:rPr lang="cs-CZ" i="1" u="sng" dirty="0" err="1" smtClean="0">
                <a:hlinkClick r:id="rId3"/>
              </a:rPr>
              <a:t>zakonik</a:t>
            </a:r>
            <a:r>
              <a:rPr lang="cs-CZ" i="1" u="sng" dirty="0" smtClean="0">
                <a:hlinkClick r:id="rId3"/>
              </a:rPr>
              <a:t>-</a:t>
            </a:r>
            <a:r>
              <a:rPr lang="cs-CZ" i="1" u="sng" dirty="0" err="1" smtClean="0">
                <a:hlinkClick r:id="rId3"/>
              </a:rPr>
              <a:t>prace</a:t>
            </a:r>
            <a:r>
              <a:rPr lang="cs-CZ" i="1" u="sng" dirty="0" smtClean="0">
                <a:hlinkClick r:id="rId3"/>
              </a:rPr>
              <a:t>-nv590/</a:t>
            </a:r>
            <a:r>
              <a:rPr lang="cs-CZ" i="1" u="sng" dirty="0" err="1" smtClean="0">
                <a:hlinkClick r:id="rId3"/>
              </a:rPr>
              <a:t>priloha.aspx</a:t>
            </a:r>
            <a:endParaRPr lang="cs-CZ" dirty="0" smtClean="0"/>
          </a:p>
          <a:p>
            <a:pPr lvl="0"/>
            <a:r>
              <a:rPr lang="cs-CZ" i="1" u="sng" dirty="0" smtClean="0">
                <a:hlinkClick r:id="rId4"/>
              </a:rPr>
              <a:t>http://www.podnikatel.</a:t>
            </a:r>
            <a:r>
              <a:rPr lang="cs-CZ" i="1" u="sng" dirty="0" err="1" smtClean="0">
                <a:hlinkClick r:id="rId4"/>
              </a:rPr>
              <a:t>cz</a:t>
            </a:r>
            <a:r>
              <a:rPr lang="cs-CZ" i="1" u="sng" dirty="0" smtClean="0">
                <a:hlinkClick r:id="rId4"/>
              </a:rPr>
              <a:t>/</a:t>
            </a:r>
            <a:r>
              <a:rPr lang="cs-CZ" i="1" u="sng" dirty="0" err="1" smtClean="0">
                <a:hlinkClick r:id="rId4"/>
              </a:rPr>
              <a:t>zakony</a:t>
            </a:r>
            <a:r>
              <a:rPr lang="cs-CZ" i="1" u="sng" dirty="0" smtClean="0">
                <a:hlinkClick r:id="rId4"/>
              </a:rPr>
              <a:t>/</a:t>
            </a:r>
            <a:r>
              <a:rPr lang="cs-CZ" i="1" u="sng" dirty="0" err="1" smtClean="0">
                <a:hlinkClick r:id="rId4"/>
              </a:rPr>
              <a:t>zakon</a:t>
            </a:r>
            <a:r>
              <a:rPr lang="cs-CZ" i="1" u="sng" dirty="0" smtClean="0">
                <a:hlinkClick r:id="rId4"/>
              </a:rPr>
              <a:t>-c-187-2006-</a:t>
            </a:r>
            <a:r>
              <a:rPr lang="cs-CZ" i="1" u="sng" dirty="0" err="1" smtClean="0">
                <a:hlinkClick r:id="rId4"/>
              </a:rPr>
              <a:t>sb</a:t>
            </a:r>
            <a:r>
              <a:rPr lang="cs-CZ" i="1" u="sng" dirty="0" smtClean="0">
                <a:hlinkClick r:id="rId4"/>
              </a:rPr>
              <a:t>-o-</a:t>
            </a:r>
            <a:r>
              <a:rPr lang="cs-CZ" i="1" u="sng" dirty="0" err="1" smtClean="0">
                <a:hlinkClick r:id="rId4"/>
              </a:rPr>
              <a:t>nemocenskem</a:t>
            </a:r>
            <a:r>
              <a:rPr lang="cs-CZ" i="1" u="sng" dirty="0" smtClean="0">
                <a:hlinkClick r:id="rId4"/>
              </a:rPr>
              <a:t>-</a:t>
            </a:r>
            <a:r>
              <a:rPr lang="cs-CZ" i="1" u="sng" dirty="0" err="1" smtClean="0">
                <a:hlinkClick r:id="rId4"/>
              </a:rPr>
              <a:t>pojisteni</a:t>
            </a:r>
            <a:r>
              <a:rPr lang="cs-CZ" i="1" u="sng" dirty="0" smtClean="0">
                <a:hlinkClick r:id="rId4"/>
              </a:rPr>
              <a:t>/f3033820/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60</TotalTime>
  <Words>2480</Words>
  <Application>Microsoft Office PowerPoint</Application>
  <PresentationFormat>Předvádění na obrazovce (4:3)</PresentationFormat>
  <Paragraphs>136</Paragraphs>
  <Slides>31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Arkýř</vt:lpstr>
      <vt:lpstr>Snímek 1</vt:lpstr>
      <vt:lpstr>12. PŘEKÁŽKY V PRÁCI </vt:lpstr>
      <vt:lpstr>anotace</vt:lpstr>
      <vt:lpstr>A – překážky v práci na straně zaměstnance - Důležité osobní překážky</vt:lpstr>
      <vt:lpstr>Snímek 5</vt:lpstr>
      <vt:lpstr>A – překážky v práci na straně zaměstnance – jiné důležité osobní překážky v práci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A – překážky v práci na straně zaměstnance - Překážky v práci z důvodu obecného zájmu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SPOLEČNÉ USTANOVENÍ O PŘEKÁŽKÁCH V PRÁCI NA STRANĚ ZAMĚSTNANCE</vt:lpstr>
      <vt:lpstr>Překážky v práci na straně zaměstnavatele</vt:lpstr>
      <vt:lpstr>Snímek 29</vt:lpstr>
      <vt:lpstr>Snímek 30</vt:lpstr>
      <vt:lpstr>Snímek 31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11. Výpočty mzdy – procvičování, písemná práce </dc:title>
  <dc:creator>Rachota</dc:creator>
  <cp:lastModifiedBy>Rachota</cp:lastModifiedBy>
  <cp:revision>12</cp:revision>
  <dcterms:created xsi:type="dcterms:W3CDTF">2014-03-23T17:09:54Z</dcterms:created>
  <dcterms:modified xsi:type="dcterms:W3CDTF">2014-05-20T04:58:31Z</dcterms:modified>
</cp:coreProperties>
</file>