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7" r:id="rId2"/>
    <p:sldId id="256" r:id="rId3"/>
    <p:sldId id="288" r:id="rId4"/>
    <p:sldId id="257" r:id="rId5"/>
    <p:sldId id="289" r:id="rId6"/>
    <p:sldId id="290" r:id="rId7"/>
    <p:sldId id="291" r:id="rId8"/>
    <p:sldId id="292" r:id="rId9"/>
    <p:sldId id="293" r:id="rId10"/>
    <p:sldId id="294" r:id="rId11"/>
    <p:sldId id="295" r:id="rId12"/>
    <p:sldId id="296" r:id="rId13"/>
    <p:sldId id="297" r:id="rId14"/>
    <p:sldId id="298" r:id="rId15"/>
    <p:sldId id="299" r:id="rId16"/>
    <p:sldId id="300" r:id="rId17"/>
    <p:sldId id="301" r:id="rId18"/>
    <p:sldId id="302" r:id="rId19"/>
    <p:sldId id="303" r:id="rId20"/>
    <p:sldId id="304" r:id="rId21"/>
    <p:sldId id="305" r:id="rId22"/>
    <p:sldId id="306" r:id="rId23"/>
    <p:sldId id="307" r:id="rId24"/>
    <p:sldId id="308" r:id="rId25"/>
    <p:sldId id="309" r:id="rId26"/>
    <p:sldId id="310" r:id="rId27"/>
    <p:sldId id="311" r:id="rId28"/>
    <p:sldId id="312" r:id="rId29"/>
    <p:sldId id="313" r:id="rId30"/>
    <p:sldId id="314" r:id="rId31"/>
    <p:sldId id="315" r:id="rId32"/>
    <p:sldId id="316" r:id="rId33"/>
    <p:sldId id="317" r:id="rId34"/>
    <p:sldId id="318" r:id="rId35"/>
    <p:sldId id="319" r:id="rId3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714" autoAdjust="0"/>
    <p:restoredTop sz="94721" autoAdjust="0"/>
  </p:normalViewPr>
  <p:slideViewPr>
    <p:cSldViewPr>
      <p:cViewPr varScale="1">
        <p:scale>
          <a:sx n="88" d="100"/>
          <a:sy n="88" d="100"/>
        </p:scale>
        <p:origin x="-25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1"/>
      </p:bgRef>
    </p:bg>
    <p:spTree>
      <p:nvGrpSpPr>
        <p:cNvPr id="1" name=""/>
        <p:cNvGrpSpPr/>
        <p:nvPr/>
      </p:nvGrpSpPr>
      <p:grpSpPr>
        <a:xfrm>
          <a:off x="0" y="0"/>
          <a:ext cx="0" cy="0"/>
          <a:chOff x="0" y="0"/>
          <a:chExt cx="0" cy="0"/>
        </a:xfrm>
      </p:grpSpPr>
      <p:sp>
        <p:nvSpPr>
          <p:cNvPr id="8" name="Nadpis 7"/>
          <p:cNvSpPr>
            <a:spLocks noGrp="1"/>
          </p:cNvSpPr>
          <p:nvPr>
            <p:ph type="ctrTitle"/>
          </p:nvPr>
        </p:nvSpPr>
        <p:spPr>
          <a:xfrm>
            <a:off x="2286000" y="3124200"/>
            <a:ext cx="6172200" cy="1894362"/>
          </a:xfrm>
        </p:spPr>
        <p:txBody>
          <a:bodyPr/>
          <a:lstStyle>
            <a:lvl1pPr>
              <a:defRPr b="1"/>
            </a:lvl1pPr>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28" name="Zástupný symbol pro datum 27"/>
          <p:cNvSpPr>
            <a:spLocks noGrp="1"/>
          </p:cNvSpPr>
          <p:nvPr>
            <p:ph type="dt" sz="half" idx="10"/>
          </p:nvPr>
        </p:nvSpPr>
        <p:spPr bwMode="auto">
          <a:xfrm rot="5400000">
            <a:off x="7764621" y="1174097"/>
            <a:ext cx="2286000" cy="381000"/>
          </a:xfrm>
        </p:spPr>
        <p:txBody>
          <a:bodyPr/>
          <a:lstStyle/>
          <a:p>
            <a:fld id="{A523952E-BE73-4160-A06E-79B64E83A3D4}" type="datetimeFigureOut">
              <a:rPr lang="cs-CZ" smtClean="0"/>
              <a:pPr/>
              <a:t>20.5.2014</a:t>
            </a:fld>
            <a:endParaRPr lang="cs-CZ"/>
          </a:p>
        </p:txBody>
      </p:sp>
      <p:sp>
        <p:nvSpPr>
          <p:cNvPr id="17" name="Zástupný symbol pro zápatí 16"/>
          <p:cNvSpPr>
            <a:spLocks noGrp="1"/>
          </p:cNvSpPr>
          <p:nvPr>
            <p:ph type="ftr" sz="quarter" idx="11"/>
          </p:nvPr>
        </p:nvSpPr>
        <p:spPr bwMode="auto">
          <a:xfrm rot="5400000">
            <a:off x="7077269" y="4181669"/>
            <a:ext cx="3657600" cy="384048"/>
          </a:xfrm>
        </p:spPr>
        <p:txBody>
          <a:bodyPr/>
          <a:lstStyle/>
          <a:p>
            <a:endParaRPr lang="cs-CZ"/>
          </a:p>
        </p:txBody>
      </p:sp>
      <p:sp>
        <p:nvSpPr>
          <p:cNvPr id="10" name="Obdélník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bdélník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bdélník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ovací čára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římá spojovací čára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Přímá spojovací čára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ovací čára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ovací čára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Přímá spojovací čára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Obdélník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Elipsa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Elipsa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Elipsa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Zástupný symbol pro číslo snímku 28"/>
          <p:cNvSpPr>
            <a:spLocks noGrp="1"/>
          </p:cNvSpPr>
          <p:nvPr>
            <p:ph type="sldNum" sz="quarter" idx="12"/>
          </p:nvPr>
        </p:nvSpPr>
        <p:spPr bwMode="auto">
          <a:xfrm>
            <a:off x="1325544" y="4928702"/>
            <a:ext cx="609600" cy="517524"/>
          </a:xfrm>
        </p:spPr>
        <p:txBody>
          <a:bodyPr/>
          <a:lstStyle/>
          <a:p>
            <a:fld id="{381A6C0B-46AB-4EBD-B71E-878F7AC0AF45}"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8" name="Zástupný symbol pro obsah 7"/>
          <p:cNvSpPr>
            <a:spLocks noGrp="1"/>
          </p:cNvSpPr>
          <p:nvPr>
            <p:ph sz="quarter" idx="1"/>
          </p:nvPr>
        </p:nvSpPr>
        <p:spPr>
          <a:xfrm>
            <a:off x="457200" y="1600200"/>
            <a:ext cx="7467600" cy="4873752"/>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4"/>
          </p:nvPr>
        </p:nvSpPr>
        <p:spPr/>
        <p:txBody>
          <a:bodyPr rtlCol="0"/>
          <a:lstStyle/>
          <a:p>
            <a:fld id="{A523952E-BE73-4160-A06E-79B64E83A3D4}" type="datetimeFigureOut">
              <a:rPr lang="cs-CZ" smtClean="0"/>
              <a:pPr/>
              <a:t>20.5.2014</a:t>
            </a:fld>
            <a:endParaRPr lang="cs-CZ"/>
          </a:p>
        </p:txBody>
      </p:sp>
      <p:sp>
        <p:nvSpPr>
          <p:cNvPr id="9" name="Zástupný symbol pro číslo snímku 8"/>
          <p:cNvSpPr>
            <a:spLocks noGrp="1"/>
          </p:cNvSpPr>
          <p:nvPr>
            <p:ph type="sldNum" sz="quarter" idx="15"/>
          </p:nvPr>
        </p:nvSpPr>
        <p:spPr/>
        <p:txBody>
          <a:bodyPr rtlCol="0"/>
          <a:lstStyle/>
          <a:p>
            <a:fld id="{381A6C0B-46AB-4EBD-B71E-878F7AC0AF45}" type="slidenum">
              <a:rPr lang="cs-CZ" smtClean="0"/>
              <a:pPr/>
              <a:t>‹#›</a:t>
            </a:fld>
            <a:endParaRPr lang="cs-CZ"/>
          </a:p>
        </p:txBody>
      </p:sp>
      <p:sp>
        <p:nvSpPr>
          <p:cNvPr id="10" name="Zástupný symbol pro zápatí 9"/>
          <p:cNvSpPr>
            <a:spLocks noGrp="1"/>
          </p:cNvSpPr>
          <p:nvPr>
            <p:ph type="ftr" sz="quarter" idx="16"/>
          </p:nvPr>
        </p:nvSpPr>
        <p:spPr/>
        <p:txBody>
          <a:bodyPr rtlCol="0"/>
          <a:lstStyle/>
          <a:p>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286000" y="2895600"/>
            <a:ext cx="6172200" cy="2053590"/>
          </a:xfrm>
        </p:spPr>
        <p:txBody>
          <a:bodyPr/>
          <a:lstStyle>
            <a:lvl1pPr algn="l">
              <a:buNone/>
              <a:defRPr sz="3000" b="1" cap="small" baseline="0"/>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bwMode="auto">
          <a:xfrm rot="5400000">
            <a:off x="7763256" y="1170432"/>
            <a:ext cx="2286000" cy="381000"/>
          </a:xfrm>
        </p:spPr>
        <p:txBody>
          <a:bodyPr/>
          <a:lstStyle/>
          <a:p>
            <a:fld id="{A523952E-BE73-4160-A06E-79B64E83A3D4}" type="datetimeFigureOut">
              <a:rPr lang="cs-CZ" smtClean="0"/>
              <a:pPr/>
              <a:t>20.5.2014</a:t>
            </a:fld>
            <a:endParaRPr lang="cs-CZ"/>
          </a:p>
        </p:txBody>
      </p:sp>
      <p:sp>
        <p:nvSpPr>
          <p:cNvPr id="5" name="Zástupný symbol pro zápatí 4"/>
          <p:cNvSpPr>
            <a:spLocks noGrp="1"/>
          </p:cNvSpPr>
          <p:nvPr>
            <p:ph type="ftr" sz="quarter" idx="11"/>
          </p:nvPr>
        </p:nvSpPr>
        <p:spPr bwMode="auto">
          <a:xfrm rot="5400000">
            <a:off x="7077456" y="4178808"/>
            <a:ext cx="3657600" cy="384048"/>
          </a:xfrm>
        </p:spPr>
        <p:txBody>
          <a:bodyPr/>
          <a:lstStyle/>
          <a:p>
            <a:endParaRPr lang="cs-CZ"/>
          </a:p>
        </p:txBody>
      </p:sp>
      <p:sp>
        <p:nvSpPr>
          <p:cNvPr id="9" name="Obdélník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ovací čára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Přímá spojovací čára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ovací čára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ovací čára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Přímá spojovací čára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Obdélník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Elipsa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Elipsa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Elipsa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Přímá spojovací čára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číslo snímku 5"/>
          <p:cNvSpPr>
            <a:spLocks noGrp="1"/>
          </p:cNvSpPr>
          <p:nvPr>
            <p:ph type="sldNum" sz="quarter" idx="12"/>
          </p:nvPr>
        </p:nvSpPr>
        <p:spPr bwMode="auto">
          <a:xfrm>
            <a:off x="1340616" y="4928702"/>
            <a:ext cx="609600" cy="517524"/>
          </a:xfrm>
        </p:spPr>
        <p:txBody>
          <a:bodyPr/>
          <a:lstStyle/>
          <a:p>
            <a:fld id="{381A6C0B-46AB-4EBD-B71E-878F7AC0AF45}"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5" name="Zástupný symbol pro datum 4"/>
          <p:cNvSpPr>
            <a:spLocks noGrp="1"/>
          </p:cNvSpPr>
          <p:nvPr>
            <p:ph type="dt" sz="half" idx="10"/>
          </p:nvPr>
        </p:nvSpPr>
        <p:spPr/>
        <p:txBody>
          <a:bodyPr/>
          <a:lstStyle/>
          <a:p>
            <a:fld id="{A523952E-BE73-4160-A06E-79B64E83A3D4}" type="datetimeFigureOut">
              <a:rPr lang="cs-CZ" smtClean="0"/>
              <a:pPr/>
              <a:t>20.5.2014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81A6C0B-46AB-4EBD-B71E-878F7AC0AF45}" type="slidenum">
              <a:rPr lang="cs-CZ" smtClean="0"/>
              <a:pPr/>
              <a:t>‹#›</a:t>
            </a:fld>
            <a:endParaRPr lang="cs-CZ"/>
          </a:p>
        </p:txBody>
      </p:sp>
      <p:sp>
        <p:nvSpPr>
          <p:cNvPr id="9" name="Zástupný symbol pro obsah 8"/>
          <p:cNvSpPr>
            <a:spLocks noGrp="1"/>
          </p:cNvSpPr>
          <p:nvPr>
            <p:ph sz="quarter" idx="1"/>
          </p:nvPr>
        </p:nvSpPr>
        <p:spPr>
          <a:xfrm>
            <a:off x="457200" y="1600200"/>
            <a:ext cx="36576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270248" y="1600200"/>
            <a:ext cx="36576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7543800" cy="1143000"/>
          </a:xfrm>
        </p:spPr>
        <p:txBody>
          <a:bodyPr anchor="b"/>
          <a:lstStyle>
            <a:lvl1pPr>
              <a:defRPr/>
            </a:lvl1pPr>
          </a:lstStyle>
          <a:p>
            <a:r>
              <a:rPr kumimoji="0" lang="cs-CZ" smtClean="0"/>
              <a:t>Klepnutím lze upravit styl předlohy nadpisů.</a:t>
            </a:r>
            <a:endParaRPr kumimoji="0" lang="en-US"/>
          </a:p>
        </p:txBody>
      </p:sp>
      <p:sp>
        <p:nvSpPr>
          <p:cNvPr id="7" name="Zástupný symbol pro datum 6"/>
          <p:cNvSpPr>
            <a:spLocks noGrp="1"/>
          </p:cNvSpPr>
          <p:nvPr>
            <p:ph type="dt" sz="half" idx="10"/>
          </p:nvPr>
        </p:nvSpPr>
        <p:spPr/>
        <p:txBody>
          <a:bodyPr/>
          <a:lstStyle/>
          <a:p>
            <a:fld id="{A523952E-BE73-4160-A06E-79B64E83A3D4}" type="datetimeFigureOut">
              <a:rPr lang="cs-CZ" smtClean="0"/>
              <a:pPr/>
              <a:t>20.5.2014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81A6C0B-46AB-4EBD-B71E-878F7AC0AF45}" type="slidenum">
              <a:rPr lang="cs-CZ" smtClean="0"/>
              <a:pPr/>
              <a:t>‹#›</a:t>
            </a:fld>
            <a:endParaRPr lang="cs-CZ"/>
          </a:p>
        </p:txBody>
      </p:sp>
      <p:sp>
        <p:nvSpPr>
          <p:cNvPr id="11" name="Zástupný symbol pro obsah 10"/>
          <p:cNvSpPr>
            <a:spLocks noGrp="1"/>
          </p:cNvSpPr>
          <p:nvPr>
            <p:ph sz="quarter" idx="2"/>
          </p:nvPr>
        </p:nvSpPr>
        <p:spPr>
          <a:xfrm>
            <a:off x="457200" y="2362200"/>
            <a:ext cx="3657600" cy="38862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371975" y="2362200"/>
            <a:ext cx="3657600" cy="38862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text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Klepnutím lze upravit styly předlohy textu.</a:t>
            </a:r>
          </a:p>
        </p:txBody>
      </p:sp>
      <p:sp>
        <p:nvSpPr>
          <p:cNvPr id="14" name="Zástupný symbol pro text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Klepnutím lze upravit styly předlohy textu.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6" name="Zástupný symbol pro datum 5"/>
          <p:cNvSpPr>
            <a:spLocks noGrp="1"/>
          </p:cNvSpPr>
          <p:nvPr>
            <p:ph type="dt" sz="half" idx="10"/>
          </p:nvPr>
        </p:nvSpPr>
        <p:spPr/>
        <p:txBody>
          <a:bodyPr rtlCol="0"/>
          <a:lstStyle/>
          <a:p>
            <a:fld id="{A523952E-BE73-4160-A06E-79B64E83A3D4}" type="datetimeFigureOut">
              <a:rPr lang="cs-CZ" smtClean="0"/>
              <a:pPr/>
              <a:t>20.5.2014</a:t>
            </a:fld>
            <a:endParaRPr lang="cs-CZ"/>
          </a:p>
        </p:txBody>
      </p:sp>
      <p:sp>
        <p:nvSpPr>
          <p:cNvPr id="7" name="Zástupný symbol pro číslo snímku 6"/>
          <p:cNvSpPr>
            <a:spLocks noGrp="1"/>
          </p:cNvSpPr>
          <p:nvPr>
            <p:ph type="sldNum" sz="quarter" idx="11"/>
          </p:nvPr>
        </p:nvSpPr>
        <p:spPr/>
        <p:txBody>
          <a:bodyPr rtlCol="0"/>
          <a:lstStyle/>
          <a:p>
            <a:fld id="{381A6C0B-46AB-4EBD-B71E-878F7AC0AF45}" type="slidenum">
              <a:rPr lang="cs-CZ" smtClean="0"/>
              <a:pPr/>
              <a:t>‹#›</a:t>
            </a:fld>
            <a:endParaRPr lang="cs-CZ"/>
          </a:p>
        </p:txBody>
      </p:sp>
      <p:sp>
        <p:nvSpPr>
          <p:cNvPr id="8" name="Zástupný symbol pro zápatí 7"/>
          <p:cNvSpPr>
            <a:spLocks noGrp="1"/>
          </p:cNvSpPr>
          <p:nvPr>
            <p:ph type="ftr" sz="quarter" idx="12"/>
          </p:nvPr>
        </p:nvSpPr>
        <p:spPr/>
        <p:txBody>
          <a:bodyPr rtlCol="0"/>
          <a:lstStyle/>
          <a:p>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523952E-BE73-4160-A06E-79B64E83A3D4}" type="datetimeFigureOut">
              <a:rPr lang="cs-CZ" smtClean="0"/>
              <a:pPr/>
              <a:t>20.5.2014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81A6C0B-46AB-4EBD-B71E-878F7AC0AF45}"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0" name="Přímá spojovací čára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Nadpis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8" name="Přímá spojovací čára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Přímá spojovací čára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Přímá spojovací čára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bdélník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ovací čára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Elipsa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Zástupný symbol pro obsah 17"/>
          <p:cNvSpPr>
            <a:spLocks noGrp="1"/>
          </p:cNvSpPr>
          <p:nvPr>
            <p:ph sz="quarter" idx="1"/>
          </p:nvPr>
        </p:nvSpPr>
        <p:spPr>
          <a:xfrm>
            <a:off x="304800" y="274320"/>
            <a:ext cx="5638800" cy="6327648"/>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4"/>
          </p:nvPr>
        </p:nvSpPr>
        <p:spPr/>
        <p:txBody>
          <a:bodyPr rtlCol="0"/>
          <a:lstStyle/>
          <a:p>
            <a:fld id="{A523952E-BE73-4160-A06E-79B64E83A3D4}" type="datetimeFigureOut">
              <a:rPr lang="cs-CZ" smtClean="0"/>
              <a:pPr/>
              <a:t>20.5.2014</a:t>
            </a:fld>
            <a:endParaRPr lang="cs-CZ"/>
          </a:p>
        </p:txBody>
      </p:sp>
      <p:sp>
        <p:nvSpPr>
          <p:cNvPr id="22" name="Zástupný symbol pro číslo snímku 21"/>
          <p:cNvSpPr>
            <a:spLocks noGrp="1"/>
          </p:cNvSpPr>
          <p:nvPr>
            <p:ph type="sldNum" sz="quarter" idx="15"/>
          </p:nvPr>
        </p:nvSpPr>
        <p:spPr/>
        <p:txBody>
          <a:bodyPr rtlCol="0"/>
          <a:lstStyle/>
          <a:p>
            <a:fld id="{381A6C0B-46AB-4EBD-B71E-878F7AC0AF45}" type="slidenum">
              <a:rPr lang="cs-CZ" smtClean="0"/>
              <a:pPr/>
              <a:t>‹#›</a:t>
            </a:fld>
            <a:endParaRPr lang="cs-CZ"/>
          </a:p>
        </p:txBody>
      </p:sp>
      <p:sp>
        <p:nvSpPr>
          <p:cNvPr id="23" name="Zástupný symbol pro zápatí 22"/>
          <p:cNvSpPr>
            <a:spLocks noGrp="1"/>
          </p:cNvSpPr>
          <p:nvPr>
            <p:ph type="ftr" sz="quarter" idx="16"/>
          </p:nvPr>
        </p:nvSpPr>
        <p:spPr/>
        <p:txBody>
          <a:bodyPr rtlCol="0"/>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Přímá spojovací čára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Elipsa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Nadpis 1"/>
          <p:cNvSpPr>
            <a:spLocks noGrp="1"/>
          </p:cNvSpPr>
          <p:nvPr>
            <p:ph type="title"/>
          </p:nvPr>
        </p:nvSpPr>
        <p:spPr>
          <a:xfrm rot="5400000">
            <a:off x="3350133" y="3200400"/>
            <a:ext cx="6309360" cy="457200"/>
          </a:xfrm>
        </p:spPr>
        <p:txBody>
          <a:bodyPr anchor="b"/>
          <a:lstStyle>
            <a:lvl1pPr algn="l">
              <a:buNone/>
              <a:defRPr sz="2000" b="1"/>
            </a:lvl1pPr>
          </a:lstStyle>
          <a:p>
            <a:r>
              <a:rPr kumimoji="0" lang="cs-CZ" smtClean="0"/>
              <a:t>Klepnutím lze upravit styl předlohy nadpisů.</a:t>
            </a:r>
            <a:endParaRPr kumimoji="0" lang="en-US"/>
          </a:p>
        </p:txBody>
      </p:sp>
      <p:sp>
        <p:nvSpPr>
          <p:cNvPr id="3" name="Zástupný symbol pro obrázek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cs-CZ" smtClean="0"/>
              <a:t>Klepnutím na ikonu přidáte obrázek.</a:t>
            </a:r>
            <a:endParaRPr kumimoji="0" lang="en-US" dirty="0"/>
          </a:p>
        </p:txBody>
      </p:sp>
      <p:sp>
        <p:nvSpPr>
          <p:cNvPr id="4" name="Zástupný symbol pro text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
        <p:nvSpPr>
          <p:cNvPr id="10" name="Přímá spojovací čára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Obdélník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římá spojovací čára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Přímá spojovací čára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Přímá spojovací čára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Zástupný symbol pro datum 16"/>
          <p:cNvSpPr>
            <a:spLocks noGrp="1"/>
          </p:cNvSpPr>
          <p:nvPr>
            <p:ph type="dt" sz="half" idx="10"/>
          </p:nvPr>
        </p:nvSpPr>
        <p:spPr/>
        <p:txBody>
          <a:bodyPr rtlCol="0"/>
          <a:lstStyle/>
          <a:p>
            <a:fld id="{A523952E-BE73-4160-A06E-79B64E83A3D4}" type="datetimeFigureOut">
              <a:rPr lang="cs-CZ" smtClean="0"/>
              <a:pPr/>
              <a:t>20.5.2014</a:t>
            </a:fld>
            <a:endParaRPr lang="cs-CZ"/>
          </a:p>
        </p:txBody>
      </p:sp>
      <p:sp>
        <p:nvSpPr>
          <p:cNvPr id="18" name="Zástupný symbol pro číslo snímku 17"/>
          <p:cNvSpPr>
            <a:spLocks noGrp="1"/>
          </p:cNvSpPr>
          <p:nvPr>
            <p:ph type="sldNum" sz="quarter" idx="11"/>
          </p:nvPr>
        </p:nvSpPr>
        <p:spPr/>
        <p:txBody>
          <a:bodyPr rtlCol="0"/>
          <a:lstStyle/>
          <a:p>
            <a:fld id="{381A6C0B-46AB-4EBD-B71E-878F7AC0AF45}" type="slidenum">
              <a:rPr lang="cs-CZ" smtClean="0"/>
              <a:pPr/>
              <a:t>‹#›</a:t>
            </a:fld>
            <a:endParaRPr lang="cs-CZ"/>
          </a:p>
        </p:txBody>
      </p:sp>
      <p:sp>
        <p:nvSpPr>
          <p:cNvPr id="21" name="Zástupný symbol pro zápatí 20"/>
          <p:cNvSpPr>
            <a:spLocks noGrp="1"/>
          </p:cNvSpPr>
          <p:nvPr>
            <p:ph type="ftr" sz="quarter" idx="12"/>
          </p:nvPr>
        </p:nvSpPr>
        <p:spPr/>
        <p:txBody>
          <a:bodyPr rtlCol="0"/>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A523952E-BE73-4160-A06E-79B64E83A3D4}" type="datetimeFigureOut">
              <a:rPr lang="cs-CZ" smtClean="0"/>
              <a:pPr/>
              <a:t>20.5.2014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81A6C0B-46AB-4EBD-B71E-878F7AC0AF45}"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676400" cy="5851525"/>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A523952E-BE73-4160-A06E-79B64E83A3D4}" type="datetimeFigureOut">
              <a:rPr lang="cs-CZ" smtClean="0"/>
              <a:pPr/>
              <a:t>20.5.2014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81A6C0B-46AB-4EBD-B71E-878F7AC0AF45}"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Přímá spojovací čára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Zástupný symbol pro nadpis 21"/>
          <p:cNvSpPr>
            <a:spLocks noGrp="1"/>
          </p:cNvSpPr>
          <p:nvPr>
            <p:ph type="title"/>
          </p:nvPr>
        </p:nvSpPr>
        <p:spPr>
          <a:xfrm>
            <a:off x="457200" y="274638"/>
            <a:ext cx="7467600" cy="1143000"/>
          </a:xfrm>
          <a:prstGeom prst="rect">
            <a:avLst/>
          </a:prstGeom>
        </p:spPr>
        <p:txBody>
          <a:bodyPr vert="horz" anchor="b">
            <a:normAutofit/>
          </a:body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A523952E-BE73-4160-A06E-79B64E83A3D4}" type="datetimeFigureOut">
              <a:rPr lang="cs-CZ" smtClean="0"/>
              <a:pPr/>
              <a:t>20.5.2014</a:t>
            </a:fld>
            <a:endParaRPr lang="cs-CZ"/>
          </a:p>
        </p:txBody>
      </p:sp>
      <p:sp>
        <p:nvSpPr>
          <p:cNvPr id="3" name="Zástupný symbol pro zápatí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cs-CZ"/>
          </a:p>
        </p:txBody>
      </p:sp>
      <p:sp>
        <p:nvSpPr>
          <p:cNvPr id="7" name="Přímá spojovací čára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Přímá spojovací čára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Obdélník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ovací čára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Elipsa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Zástupný symbol pro číslo snímk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381A6C0B-46AB-4EBD-B71E-878F7AC0AF45}"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vypocet.cz/popis-vypoctu-nemocenske/"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www.ucto2000.cz/LEGISLAT/neschopenka.htm"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ww.penize.cz/nemocenska/278090-nove-kalkulacky-nahrada-mzdy-a-nemocenska-i-pro-osvc" TargetMode="External"/><Relationship Id="rId2" Type="http://schemas.openxmlformats.org/officeDocument/2006/relationships/hyperlink" Target="http://www.vypocet.cz/popis-vypoctu-nemocenske/" TargetMode="External"/><Relationship Id="rId1" Type="http://schemas.openxmlformats.org/officeDocument/2006/relationships/slideLayout" Target="../slideLayouts/slideLayout2.xml"/><Relationship Id="rId6" Type="http://schemas.openxmlformats.org/officeDocument/2006/relationships/hyperlink" Target="http://www.ucto2000.cz/LEGISLAT/neschopenka.htm" TargetMode="External"/><Relationship Id="rId5" Type="http://schemas.openxmlformats.org/officeDocument/2006/relationships/hyperlink" Target="http://portal.gov.cz/portal/obcan/situace/209/219/6058.html" TargetMode="External"/><Relationship Id="rId4" Type="http://schemas.openxmlformats.org/officeDocument/2006/relationships/hyperlink" Target="http://www.mpsv.cz/cs/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2411760" y="260648"/>
            <a:ext cx="6081712" cy="1485900"/>
          </a:xfrm>
          <a:prstGeom prst="rect">
            <a:avLst/>
          </a:prstGeom>
          <a:solidFill>
            <a:srgbClr val="FFFFFF"/>
          </a:solidFill>
          <a:ln w="9525">
            <a:noFill/>
            <a:miter lim="800000"/>
            <a:headEnd/>
            <a:tailEnd/>
          </a:ln>
        </p:spPr>
      </p:pic>
      <p:graphicFrame>
        <p:nvGraphicFramePr>
          <p:cNvPr id="5" name="Tabulka 4"/>
          <p:cNvGraphicFramePr>
            <a:graphicFrameLocks noGrp="1"/>
          </p:cNvGraphicFramePr>
          <p:nvPr/>
        </p:nvGraphicFramePr>
        <p:xfrm>
          <a:off x="2483768" y="1916832"/>
          <a:ext cx="6337622" cy="4575540"/>
        </p:xfrm>
        <a:graphic>
          <a:graphicData uri="http://schemas.openxmlformats.org/drawingml/2006/table">
            <a:tbl>
              <a:tblPr/>
              <a:tblGrid>
                <a:gridCol w="2329853"/>
                <a:gridCol w="4007769"/>
              </a:tblGrid>
              <a:tr h="6477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Název školy</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Gymnázium, střední odborná škola, střední odborné učiliště a vyšší odborná škola, Hořice</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Číslo projektu</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Calibri" pitchFamily="34" charset="0"/>
                          <a:cs typeface="Times New Roman" pitchFamily="18" charset="0"/>
                        </a:rPr>
                        <a:t>CZ.1.07/1.5.00/34.0873</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Název materiálu</a:t>
                      </a: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Calibri" pitchFamily="34" charset="0"/>
                          <a:cs typeface="Times New Roman" pitchFamily="18" charset="0"/>
                        </a:rPr>
                        <a:t>VY_62_INOVACE_01.02.13 – Dávky nemocenského pojištění po dobu pracovní neschopnosti </a:t>
                      </a:r>
                      <a:r>
                        <a:rPr kumimoji="0" lang="cs-CZ" sz="1400" b="0" i="0" u="none" strike="noStrike" cap="none" normalizeH="0" baseline="0" smtClean="0">
                          <a:ln>
                            <a:noFill/>
                          </a:ln>
                          <a:solidFill>
                            <a:schemeClr val="tx1"/>
                          </a:solidFill>
                          <a:effectLst/>
                          <a:latin typeface="Calibri" pitchFamily="34" charset="0"/>
                          <a:cs typeface="Times New Roman" pitchFamily="18" charset="0"/>
                        </a:rPr>
                        <a:t>a karantény</a:t>
                      </a:r>
                      <a:endParaRPr kumimoji="0" lang="cs-CZ" sz="14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Autor</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Calibri" pitchFamily="34" charset="0"/>
                          <a:cs typeface="Times New Roman" pitchFamily="18" charset="0"/>
                        </a:rPr>
                        <a:t>Ing. Eva </a:t>
                      </a:r>
                      <a:r>
                        <a:rPr kumimoji="0" lang="cs-CZ" sz="1400" b="0" i="0" u="none" strike="noStrike" cap="none" normalizeH="0" baseline="0" dirty="0" err="1" smtClean="0">
                          <a:ln>
                            <a:noFill/>
                          </a:ln>
                          <a:solidFill>
                            <a:schemeClr val="tx1"/>
                          </a:solidFill>
                          <a:effectLst/>
                          <a:latin typeface="Calibri" pitchFamily="34" charset="0"/>
                          <a:cs typeface="Times New Roman" pitchFamily="18" charset="0"/>
                        </a:rPr>
                        <a:t>Rachotová</a:t>
                      </a:r>
                      <a:endParaRPr kumimoji="0" lang="cs-CZ" sz="14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Tematická oblast</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Calibri" pitchFamily="34" charset="0"/>
                          <a:cs typeface="Times New Roman" pitchFamily="18" charset="0"/>
                        </a:rPr>
                        <a:t>Pracovní poměr, mzda</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Ročník</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Calibri" pitchFamily="34" charset="0"/>
                          <a:cs typeface="Times New Roman" pitchFamily="18" charset="0"/>
                        </a:rPr>
                        <a:t>Třetí</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Datum tvorby</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Calibri" pitchFamily="34" charset="0"/>
                          <a:cs typeface="Times New Roman" pitchFamily="18" charset="0"/>
                        </a:rPr>
                        <a:t>Listopad 2013 – duben 2014</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Anotace</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Calibri" pitchFamily="34" charset="0"/>
                          <a:cs typeface="Times New Roman" pitchFamily="18" charset="0"/>
                        </a:rPr>
                        <a:t>Materiál je určen pro  výuku tematického celku  mzda a pracovní poměr včetně výpočtů jednotlivých složek mzdy.</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Metodický pokyn</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Calibri" pitchFamily="34" charset="0"/>
                          <a:cs typeface="Times New Roman" pitchFamily="18" charset="0"/>
                        </a:rPr>
                        <a:t>Materiál obsahuje jak teoretickou část, tak i příklady k procvičování.</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286000" y="3000372"/>
            <a:ext cx="6172200" cy="2143140"/>
          </a:xfrm>
        </p:spPr>
        <p:txBody>
          <a:bodyPr>
            <a:normAutofit/>
          </a:bodyPr>
          <a:lstStyle/>
          <a:p>
            <a:r>
              <a:rPr lang="cs-CZ" dirty="0" smtClean="0"/>
              <a:t>13. Dávky nemocenského pojištění po dobu pracovní neschopnosti a karantény</a:t>
            </a:r>
            <a:endParaRPr lang="cs-CZ"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anotace</a:t>
            </a:r>
            <a:endParaRPr lang="cs-CZ"/>
          </a:p>
        </p:txBody>
      </p:sp>
      <p:sp>
        <p:nvSpPr>
          <p:cNvPr id="3" name="Zástupný symbol pro obsah 2"/>
          <p:cNvSpPr>
            <a:spLocks noGrp="1"/>
          </p:cNvSpPr>
          <p:nvPr>
            <p:ph sz="quarter" idx="1"/>
          </p:nvPr>
        </p:nvSpPr>
        <p:spPr/>
        <p:txBody>
          <a:bodyPr/>
          <a:lstStyle/>
          <a:p>
            <a:r>
              <a:rPr lang="cs-CZ" dirty="0" smtClean="0"/>
              <a:t>Tento materiál řeší otázku pracovní neschopnosti – podmínky, doklady, náhradu mzdy i nemocenské dávky, vysvětluje odlišnost </a:t>
            </a:r>
          </a:p>
          <a:p>
            <a:pPr>
              <a:buNone/>
            </a:pPr>
            <a:r>
              <a:rPr lang="cs-CZ" dirty="0" smtClean="0"/>
              <a:t>   u nařízené karantény.</a:t>
            </a:r>
            <a:endParaRPr lang="cs-CZ"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a:xfrm>
            <a:off x="457200" y="1071546"/>
            <a:ext cx="7467600" cy="5402406"/>
          </a:xfrm>
        </p:spPr>
        <p:txBody>
          <a:bodyPr/>
          <a:lstStyle/>
          <a:p>
            <a:r>
              <a:rPr lang="cs-CZ" dirty="0" smtClean="0"/>
              <a:t>systém nemocenského pojištění je určen pro výdělečně činné osoby, které při ztrátě příjmu </a:t>
            </a:r>
            <a:endParaRPr lang="cs-CZ" dirty="0" smtClean="0"/>
          </a:p>
          <a:p>
            <a:pPr>
              <a:buNone/>
            </a:pPr>
            <a:r>
              <a:rPr lang="cs-CZ" dirty="0" smtClean="0"/>
              <a:t> </a:t>
            </a:r>
            <a:r>
              <a:rPr lang="cs-CZ" dirty="0" smtClean="0"/>
              <a:t>  </a:t>
            </a:r>
            <a:r>
              <a:rPr lang="cs-CZ" dirty="0" smtClean="0"/>
              <a:t>v </a:t>
            </a:r>
            <a:r>
              <a:rPr lang="cs-CZ" dirty="0" smtClean="0"/>
              <a:t>případech tzv. krátkodobých sociálních událostí (dočasné pracovní neschopnosti z důvodu nemoci nebo úrazu či karantény, ošetřování člena rodiny, těhotenství a mateřství, péče o dítě) zabezpečuje peněžitými dávkami nemocenského pojištění </a:t>
            </a:r>
          </a:p>
          <a:p>
            <a:endParaRPr lang="cs-CZ" dirty="0" smtClean="0"/>
          </a:p>
          <a:p>
            <a:r>
              <a:rPr lang="cs-CZ" dirty="0" smtClean="0"/>
              <a:t>od 1. ledna 2009 je nemocenské pojištění upraveno zákonem č. 187/2006 Sb., </a:t>
            </a:r>
            <a:endParaRPr lang="cs-CZ" dirty="0" smtClean="0"/>
          </a:p>
          <a:p>
            <a:pPr>
              <a:buNone/>
            </a:pPr>
            <a:r>
              <a:rPr lang="cs-CZ" dirty="0" smtClean="0"/>
              <a:t> </a:t>
            </a:r>
            <a:r>
              <a:rPr lang="cs-CZ" dirty="0" smtClean="0"/>
              <a:t>  </a:t>
            </a:r>
            <a:r>
              <a:rPr lang="cs-CZ" dirty="0" smtClean="0"/>
              <a:t>o </a:t>
            </a:r>
            <a:r>
              <a:rPr lang="cs-CZ" dirty="0" smtClean="0"/>
              <a:t>nemocenském pojištění, ve znění pozdějších předpisů</a:t>
            </a:r>
          </a:p>
          <a:p>
            <a:endParaRPr lang="cs-CZ"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a:xfrm>
            <a:off x="457200" y="980728"/>
            <a:ext cx="7467600" cy="5493224"/>
          </a:xfrm>
        </p:spPr>
        <p:txBody>
          <a:bodyPr>
            <a:normAutofit lnSpcReduction="10000"/>
          </a:bodyPr>
          <a:lstStyle/>
          <a:p>
            <a:r>
              <a:rPr lang="cs-CZ" dirty="0" smtClean="0"/>
              <a:t>jde o komplexní úpravu nemocenského pojištění, která zahrnuje jak okruh osob účastných nemocenského pojištění (tj. zaměstnanců, příslušníků ozbrojených sil a bezpečnostních sborů i osob samostatně výdělečně činných), jejich nároky z tohoto pojištění a stanovení výše poskytovaných dávek, posuzování zdravotního stavu pro účely nemocenského pojištění, tak organizační uspořádání nemocenského pojištění, jakož i řízení v tomto pojištění</a:t>
            </a:r>
          </a:p>
          <a:p>
            <a:endParaRPr lang="cs-CZ" dirty="0" smtClean="0"/>
          </a:p>
          <a:p>
            <a:r>
              <a:rPr lang="cs-CZ" dirty="0" smtClean="0"/>
              <a:t>pojistné na nemocenské pojištění je upraveno zákonem č. 589/1992 Sb., o pojistném na sociální zabezpečení a příspěvku na státní politiku zaměstnanosti, ve znění pozdějších předpisů</a:t>
            </a:r>
            <a:endParaRPr lang="cs-CZ"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p:txBody>
          <a:bodyPr/>
          <a:lstStyle/>
          <a:p>
            <a:r>
              <a:rPr lang="cs-CZ" dirty="0" smtClean="0"/>
              <a:t>nemocenského pojištění jsou účastni zaměstnanci (kam řadíme i příslušníky ozbrojených sil a bezpečnostních sborů) a osoby samostatně výdělečně činné (dále jen „OSVČ“) - zaměstnanci jsou povinně účastni nemocenského pojištění, na rozdíl od OSVČ, jejichž nemocenské pojištění zůstává dobrovolné</a:t>
            </a:r>
          </a:p>
          <a:p>
            <a:endParaRPr lang="cs-CZ"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p:txBody>
          <a:bodyPr/>
          <a:lstStyle/>
          <a:p>
            <a:pPr>
              <a:buNone/>
            </a:pPr>
            <a:r>
              <a:rPr lang="cs-CZ" dirty="0" smtClean="0"/>
              <a:t>Zaměstnanci mají díky účasti na nemocenském pojištění nárok na výplatu těchto dávek:</a:t>
            </a:r>
          </a:p>
          <a:p>
            <a:pPr>
              <a:buNone/>
            </a:pPr>
            <a:r>
              <a:rPr lang="cs-CZ" b="1" dirty="0" smtClean="0"/>
              <a:t> a) nemocenské,</a:t>
            </a:r>
            <a:endParaRPr lang="cs-CZ" dirty="0" smtClean="0"/>
          </a:p>
          <a:p>
            <a:pPr>
              <a:buNone/>
            </a:pPr>
            <a:r>
              <a:rPr lang="cs-CZ" b="1" dirty="0" smtClean="0"/>
              <a:t> b) ošetřovné,</a:t>
            </a:r>
            <a:endParaRPr lang="cs-CZ" dirty="0" smtClean="0"/>
          </a:p>
          <a:p>
            <a:pPr>
              <a:buNone/>
            </a:pPr>
            <a:r>
              <a:rPr lang="cs-CZ" b="1" dirty="0" smtClean="0"/>
              <a:t> c) peněžitá pomoc v mateřství (mateřská),</a:t>
            </a:r>
            <a:endParaRPr lang="cs-CZ" dirty="0" smtClean="0"/>
          </a:p>
          <a:p>
            <a:pPr>
              <a:buNone/>
            </a:pPr>
            <a:r>
              <a:rPr lang="cs-CZ" b="1" dirty="0" smtClean="0"/>
              <a:t> d) vyrovnávací příspěvek v těhotenství a mateřství</a:t>
            </a:r>
            <a:endParaRPr lang="cs-CZ" dirty="0" smtClean="0"/>
          </a:p>
          <a:p>
            <a:pPr>
              <a:buNone/>
            </a:pPr>
            <a:endParaRPr lang="cs-CZ" dirty="0" smtClean="0"/>
          </a:p>
          <a:p>
            <a:pPr>
              <a:buNone/>
            </a:pPr>
            <a:r>
              <a:rPr lang="cs-CZ" dirty="0" smtClean="0"/>
              <a:t>(OSVČ se z nemocenského pojištění vyplácí pouze nemocenská a peněžitá pomoc v mateřství)</a:t>
            </a:r>
            <a:endParaRPr lang="cs-CZ"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p:txBody>
          <a:bodyPr/>
          <a:lstStyle/>
          <a:p>
            <a:pPr>
              <a:buNone/>
            </a:pPr>
            <a:r>
              <a:rPr lang="cs-CZ" i="1" dirty="0" smtClean="0"/>
              <a:t>Pozn.: U zaměstnance činného na základě </a:t>
            </a:r>
            <a:r>
              <a:rPr lang="cs-CZ" i="1" dirty="0" smtClean="0"/>
              <a:t>dohody</a:t>
            </a:r>
          </a:p>
          <a:p>
            <a:pPr>
              <a:buNone/>
            </a:pPr>
            <a:r>
              <a:rPr lang="cs-CZ" i="1" dirty="0" smtClean="0"/>
              <a:t> </a:t>
            </a:r>
            <a:r>
              <a:rPr lang="cs-CZ" i="1" dirty="0" smtClean="0"/>
              <a:t> </a:t>
            </a:r>
            <a:r>
              <a:rPr lang="cs-CZ" i="1" dirty="0" smtClean="0"/>
              <a:t> </a:t>
            </a:r>
            <a:r>
              <a:rPr lang="cs-CZ" i="1" dirty="0" smtClean="0"/>
              <a:t>o provedení práce vzniká povinná účast </a:t>
            </a:r>
            <a:endParaRPr lang="cs-CZ" i="1" dirty="0" smtClean="0"/>
          </a:p>
          <a:p>
            <a:pPr>
              <a:buNone/>
            </a:pPr>
            <a:r>
              <a:rPr lang="cs-CZ" i="1" dirty="0" smtClean="0"/>
              <a:t> </a:t>
            </a:r>
            <a:r>
              <a:rPr lang="cs-CZ" i="1" dirty="0" smtClean="0"/>
              <a:t>  </a:t>
            </a:r>
            <a:r>
              <a:rPr lang="cs-CZ" i="1" dirty="0" smtClean="0"/>
              <a:t>na </a:t>
            </a:r>
            <a:r>
              <a:rPr lang="cs-CZ" i="1" dirty="0" smtClean="0"/>
              <a:t>nemocenském pojištění, pokud splňuje dvě podmínky, a to:</a:t>
            </a:r>
            <a:endParaRPr lang="cs-CZ" sz="2000" dirty="0" smtClean="0"/>
          </a:p>
          <a:p>
            <a:pPr lvl="1"/>
            <a:r>
              <a:rPr lang="cs-CZ" sz="2400" i="1" dirty="0" smtClean="0"/>
              <a:t>výkon práce na území ČR </a:t>
            </a:r>
            <a:endParaRPr lang="cs-CZ" sz="2000" dirty="0" smtClean="0"/>
          </a:p>
          <a:p>
            <a:pPr lvl="1"/>
            <a:r>
              <a:rPr lang="cs-CZ" sz="2400" i="1" dirty="0" smtClean="0"/>
              <a:t>v kalendářním měsíci, v němž dohoda o provedení práce trvá, dosáhl započitatelného příjmu v částce vyšší než </a:t>
            </a:r>
            <a:r>
              <a:rPr lang="cs-CZ" sz="2400" i="1" dirty="0" smtClean="0"/>
              <a:t>10.000,- </a:t>
            </a:r>
            <a:r>
              <a:rPr lang="cs-CZ" sz="2400" i="1" dirty="0" smtClean="0"/>
              <a:t>Kč</a:t>
            </a:r>
            <a:endParaRPr lang="cs-CZ" sz="2000" dirty="0" smtClean="0"/>
          </a:p>
          <a:p>
            <a:endParaRPr lang="cs-CZ"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smtClean="0"/>
              <a:t> Nemocenské </a:t>
            </a:r>
            <a:br>
              <a:rPr lang="cs-CZ" b="1" dirty="0" smtClean="0"/>
            </a:br>
            <a:r>
              <a:rPr lang="cs-CZ" b="1" dirty="0" smtClean="0"/>
              <a:t>(dávky nemocenského pojištění)</a:t>
            </a:r>
            <a:endParaRPr lang="cs-CZ" dirty="0"/>
          </a:p>
        </p:txBody>
      </p:sp>
      <p:sp>
        <p:nvSpPr>
          <p:cNvPr id="3" name="Zástupný symbol pro obsah 2"/>
          <p:cNvSpPr>
            <a:spLocks noGrp="1"/>
          </p:cNvSpPr>
          <p:nvPr>
            <p:ph sz="quarter" idx="1"/>
          </p:nvPr>
        </p:nvSpPr>
        <p:spPr/>
        <p:txBody>
          <a:bodyPr>
            <a:normAutofit/>
          </a:bodyPr>
          <a:lstStyle/>
          <a:p>
            <a:r>
              <a:rPr lang="cs-CZ" dirty="0" smtClean="0"/>
              <a:t>zaměstnanec, který je uznán ošetřujícím lékařem dočasně práce neschopným, má </a:t>
            </a:r>
            <a:r>
              <a:rPr lang="cs-CZ" b="1" dirty="0" smtClean="0"/>
              <a:t>nárok</a:t>
            </a:r>
            <a:r>
              <a:rPr lang="cs-CZ" dirty="0" smtClean="0"/>
              <a:t> </a:t>
            </a:r>
            <a:endParaRPr lang="cs-CZ" dirty="0" smtClean="0"/>
          </a:p>
          <a:p>
            <a:pPr>
              <a:buNone/>
            </a:pPr>
            <a:r>
              <a:rPr lang="cs-CZ" dirty="0" smtClean="0"/>
              <a:t> </a:t>
            </a:r>
            <a:r>
              <a:rPr lang="cs-CZ" dirty="0" smtClean="0"/>
              <a:t>  </a:t>
            </a:r>
            <a:r>
              <a:rPr lang="cs-CZ" dirty="0" smtClean="0"/>
              <a:t>na </a:t>
            </a:r>
            <a:r>
              <a:rPr lang="cs-CZ" dirty="0" smtClean="0"/>
              <a:t>nemocenské </a:t>
            </a:r>
            <a:r>
              <a:rPr lang="cs-CZ" b="1" dirty="0" smtClean="0"/>
              <a:t>od 15. kalendářního dne</a:t>
            </a:r>
            <a:r>
              <a:rPr lang="cs-CZ" dirty="0" smtClean="0"/>
              <a:t> trvání jeho dočasné pracovní neschopnosti do konce dočasné pracovní neschopnosti, </a:t>
            </a:r>
            <a:r>
              <a:rPr lang="cs-CZ" b="1" dirty="0" smtClean="0"/>
              <a:t>maximálně však 380</a:t>
            </a:r>
            <a:r>
              <a:rPr lang="cs-CZ" dirty="0" smtClean="0"/>
              <a:t> </a:t>
            </a:r>
            <a:r>
              <a:rPr lang="cs-CZ" b="1" dirty="0" smtClean="0"/>
              <a:t>kalendářních dnů</a:t>
            </a:r>
            <a:r>
              <a:rPr lang="cs-CZ" dirty="0" smtClean="0"/>
              <a:t> </a:t>
            </a:r>
            <a:r>
              <a:rPr lang="cs-CZ" dirty="0" smtClean="0"/>
              <a:t>počítaných</a:t>
            </a:r>
          </a:p>
          <a:p>
            <a:pPr>
              <a:buNone/>
            </a:pPr>
            <a:r>
              <a:rPr lang="cs-CZ" dirty="0" smtClean="0"/>
              <a:t> </a:t>
            </a:r>
            <a:r>
              <a:rPr lang="cs-CZ" dirty="0" smtClean="0"/>
              <a:t> </a:t>
            </a:r>
            <a:r>
              <a:rPr lang="cs-CZ" dirty="0" smtClean="0"/>
              <a:t> </a:t>
            </a:r>
            <a:r>
              <a:rPr lang="cs-CZ" dirty="0" smtClean="0"/>
              <a:t>od vzniku dočasné pracovní neschopnosti (včetně zápočtů předchozí doby trvání dočasné pracovní neschopnosti)</a:t>
            </a:r>
          </a:p>
          <a:p>
            <a:r>
              <a:rPr lang="cs-CZ" b="1" dirty="0" smtClean="0"/>
              <a:t>od 15. dne</a:t>
            </a:r>
            <a:r>
              <a:rPr lang="cs-CZ" dirty="0" smtClean="0"/>
              <a:t>  začne poskytovat </a:t>
            </a:r>
            <a:r>
              <a:rPr lang="cs-CZ" b="1" dirty="0" smtClean="0"/>
              <a:t>nemocenské</a:t>
            </a:r>
            <a:r>
              <a:rPr lang="cs-CZ" dirty="0" smtClean="0"/>
              <a:t> příslušná okresní správa sociálního zabezpečení a to za </a:t>
            </a:r>
            <a:r>
              <a:rPr lang="cs-CZ" b="1" dirty="0" smtClean="0"/>
              <a:t>každý kalendářní den</a:t>
            </a:r>
            <a:endParaRPr lang="cs-CZ" dirty="0" smtClean="0"/>
          </a:p>
          <a:p>
            <a:endParaRPr lang="cs-CZ"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 </a:t>
            </a:r>
            <a:br>
              <a:rPr lang="cs-CZ" dirty="0" smtClean="0"/>
            </a:br>
            <a:r>
              <a:rPr lang="cs-CZ" b="1" dirty="0" smtClean="0"/>
              <a:t>Stanovení náhrady mzdy</a:t>
            </a:r>
            <a:endParaRPr lang="cs-CZ" dirty="0"/>
          </a:p>
        </p:txBody>
      </p:sp>
      <p:sp>
        <p:nvSpPr>
          <p:cNvPr id="3" name="Zástupný symbol pro obsah 2"/>
          <p:cNvSpPr>
            <a:spLocks noGrp="1"/>
          </p:cNvSpPr>
          <p:nvPr>
            <p:ph sz="quarter" idx="1"/>
          </p:nvPr>
        </p:nvSpPr>
        <p:spPr/>
        <p:txBody>
          <a:bodyPr>
            <a:normAutofit/>
          </a:bodyPr>
          <a:lstStyle/>
          <a:p>
            <a:endParaRPr lang="cs-CZ" dirty="0" smtClean="0"/>
          </a:p>
          <a:p>
            <a:r>
              <a:rPr lang="cs-CZ" dirty="0" smtClean="0"/>
              <a:t>během </a:t>
            </a:r>
            <a:r>
              <a:rPr lang="cs-CZ" b="1" dirty="0" smtClean="0"/>
              <a:t>prvních 14</a:t>
            </a:r>
            <a:r>
              <a:rPr lang="cs-CZ" dirty="0" smtClean="0"/>
              <a:t> kalendářních dní zaměstnanci nemocenskou nedostávají -  zaměstnanec získává </a:t>
            </a:r>
            <a:r>
              <a:rPr lang="cs-CZ" b="1" dirty="0" smtClean="0"/>
              <a:t>náhradu mzdy</a:t>
            </a:r>
            <a:r>
              <a:rPr lang="cs-CZ" dirty="0" smtClean="0"/>
              <a:t> </a:t>
            </a:r>
            <a:endParaRPr lang="cs-CZ" dirty="0" smtClean="0"/>
          </a:p>
          <a:p>
            <a:pPr>
              <a:buNone/>
            </a:pPr>
            <a:r>
              <a:rPr lang="cs-CZ" dirty="0" smtClean="0"/>
              <a:t> </a:t>
            </a:r>
            <a:r>
              <a:rPr lang="cs-CZ" dirty="0" smtClean="0"/>
              <a:t>  </a:t>
            </a:r>
            <a:r>
              <a:rPr lang="cs-CZ" dirty="0" smtClean="0"/>
              <a:t>od </a:t>
            </a:r>
            <a:r>
              <a:rPr lang="cs-CZ" dirty="0" smtClean="0"/>
              <a:t>zaměstnavatele podle Zákoníku práce </a:t>
            </a:r>
            <a:endParaRPr lang="cs-CZ" dirty="0" smtClean="0"/>
          </a:p>
          <a:p>
            <a:pPr>
              <a:buNone/>
            </a:pPr>
            <a:r>
              <a:rPr lang="cs-CZ" dirty="0" smtClean="0"/>
              <a:t> </a:t>
            </a:r>
            <a:r>
              <a:rPr lang="cs-CZ" dirty="0" smtClean="0"/>
              <a:t>  </a:t>
            </a:r>
            <a:r>
              <a:rPr lang="cs-CZ" dirty="0" smtClean="0"/>
              <a:t>za </a:t>
            </a:r>
            <a:r>
              <a:rPr lang="cs-CZ" b="1" dirty="0" smtClean="0"/>
              <a:t>každý pracovní den</a:t>
            </a:r>
            <a:r>
              <a:rPr lang="cs-CZ" dirty="0" smtClean="0"/>
              <a:t> (kromě tzv. karenční doby, která trvá první tři pracovní dny nemoci) a to při dočasné pracovní neschopnosti </a:t>
            </a:r>
            <a:endParaRPr lang="cs-CZ" dirty="0" smtClean="0"/>
          </a:p>
          <a:p>
            <a:pPr>
              <a:buNone/>
            </a:pPr>
            <a:r>
              <a:rPr lang="cs-CZ" dirty="0" smtClean="0"/>
              <a:t> </a:t>
            </a:r>
            <a:r>
              <a:rPr lang="cs-CZ" dirty="0" smtClean="0"/>
              <a:t>  </a:t>
            </a:r>
            <a:r>
              <a:rPr lang="cs-CZ" dirty="0" smtClean="0"/>
              <a:t>od </a:t>
            </a:r>
            <a:r>
              <a:rPr lang="cs-CZ" dirty="0" smtClean="0"/>
              <a:t>4. pracovního dne (při karanténě od prvního pracovního dne)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 </a:t>
            </a:r>
            <a:br>
              <a:rPr lang="cs-CZ" dirty="0" smtClean="0"/>
            </a:br>
            <a:r>
              <a:rPr lang="cs-CZ" b="1" dirty="0" smtClean="0"/>
              <a:t>Stanovení náhrady mzdy</a:t>
            </a:r>
            <a:endParaRPr lang="cs-CZ" dirty="0"/>
          </a:p>
        </p:txBody>
      </p:sp>
      <p:sp>
        <p:nvSpPr>
          <p:cNvPr id="3" name="Zástupný symbol pro obsah 2"/>
          <p:cNvSpPr>
            <a:spLocks noGrp="1"/>
          </p:cNvSpPr>
          <p:nvPr>
            <p:ph sz="quarter" idx="1"/>
          </p:nvPr>
        </p:nvSpPr>
        <p:spPr/>
        <p:txBody>
          <a:bodyPr>
            <a:normAutofit lnSpcReduction="10000"/>
          </a:bodyPr>
          <a:lstStyle/>
          <a:p>
            <a:endParaRPr lang="cs-CZ" dirty="0" smtClean="0"/>
          </a:p>
          <a:p>
            <a:r>
              <a:rPr lang="cs-CZ" b="1" dirty="0" smtClean="0"/>
              <a:t>náhrada mzdy</a:t>
            </a:r>
            <a:r>
              <a:rPr lang="cs-CZ" dirty="0" smtClean="0"/>
              <a:t> - bude dosahovat </a:t>
            </a:r>
            <a:r>
              <a:rPr lang="cs-CZ" b="1" dirty="0" smtClean="0"/>
              <a:t>60% průměrného hrubého výdělku za poslední čtvrtletí</a:t>
            </a:r>
            <a:r>
              <a:rPr lang="cs-CZ" dirty="0" smtClean="0"/>
              <a:t> - průměrný hodinový výdělek se ovšem nejprve </a:t>
            </a:r>
            <a:r>
              <a:rPr lang="cs-CZ" b="1" dirty="0" smtClean="0"/>
              <a:t>sníží pomocí redukčních hranic</a:t>
            </a:r>
            <a:r>
              <a:rPr lang="cs-CZ" dirty="0" smtClean="0"/>
              <a:t>(jejich výše se každoročně mění)</a:t>
            </a:r>
          </a:p>
          <a:p>
            <a:r>
              <a:rPr lang="cs-CZ" dirty="0" smtClean="0"/>
              <a:t>náhrada mzdy od zaměstnavatele se vyplácí v roce 2014 do čtrnáctého dne nemoci</a:t>
            </a:r>
          </a:p>
          <a:p>
            <a:r>
              <a:rPr lang="cs-CZ" dirty="0" smtClean="0"/>
              <a:t>kdo má na náhradu mzdy v době pracovní neschopnosti vlastně </a:t>
            </a:r>
            <a:r>
              <a:rPr lang="cs-CZ" b="1" dirty="0" smtClean="0"/>
              <a:t>nárok</a:t>
            </a:r>
            <a:r>
              <a:rPr lang="cs-CZ" dirty="0" smtClean="0"/>
              <a:t>: všichni zaměstnanci v pracovním poměru a každý, kdo pracuje na dohodu o pracovní činnosti a za koho zaměstnavatel platí nemocenské pojištění</a:t>
            </a:r>
          </a:p>
          <a:p>
            <a:endParaRPr lang="cs-CZ"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Rok 2013: redukční hranice pro výpočet náhrady mzdy </a:t>
            </a:r>
            <a:endParaRPr lang="cs-CZ" dirty="0"/>
          </a:p>
        </p:txBody>
      </p:sp>
      <p:sp>
        <p:nvSpPr>
          <p:cNvPr id="3" name="Zástupný symbol pro obsah 2"/>
          <p:cNvSpPr>
            <a:spLocks noGrp="1"/>
          </p:cNvSpPr>
          <p:nvPr>
            <p:ph sz="quarter" idx="1"/>
          </p:nvPr>
        </p:nvSpPr>
        <p:spPr/>
        <p:txBody>
          <a:bodyPr/>
          <a:lstStyle/>
          <a:p>
            <a:endParaRPr lang="cs-CZ" dirty="0" smtClean="0"/>
          </a:p>
          <a:p>
            <a:r>
              <a:rPr lang="cs-CZ" dirty="0" smtClean="0"/>
              <a:t>863,- Kč x 0,175(přepočteno na hodinu) z částky do 151,03 Kč se počítá 90%</a:t>
            </a:r>
          </a:p>
          <a:p>
            <a:endParaRPr lang="cs-CZ" dirty="0" smtClean="0"/>
          </a:p>
          <a:p>
            <a:r>
              <a:rPr lang="cs-CZ" dirty="0" smtClean="0"/>
              <a:t>1.295,-Kč x 0,175(přepočteno na hodinu)z částky od 151,03 do 226,63 Kč se počítá 60%</a:t>
            </a:r>
          </a:p>
          <a:p>
            <a:endParaRPr lang="cs-CZ" dirty="0" smtClean="0"/>
          </a:p>
          <a:p>
            <a:r>
              <a:rPr lang="cs-CZ" dirty="0" smtClean="0"/>
              <a:t>2.589,-Kč x 0,175(přepočteno na hodinu) z částky od 226,63 do 453,08 Kč se počítá 30%</a:t>
            </a:r>
          </a:p>
          <a:p>
            <a:endParaRPr lang="cs-CZ" dirty="0" smtClean="0"/>
          </a:p>
          <a:p>
            <a:r>
              <a:rPr lang="cs-CZ" dirty="0" smtClean="0"/>
              <a:t>k částce nad 453,08 Kč/hod se už nepřihlíží</a:t>
            </a:r>
            <a:endParaRPr lang="cs-CZ"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7467600" cy="1354162"/>
          </a:xfrm>
        </p:spPr>
        <p:txBody>
          <a:bodyPr>
            <a:normAutofit fontScale="90000"/>
          </a:bodyPr>
          <a:lstStyle/>
          <a:p>
            <a:r>
              <a:rPr lang="cs-CZ" b="1" dirty="0" smtClean="0"/>
              <a:t/>
            </a:r>
            <a:br>
              <a:rPr lang="cs-CZ" b="1" dirty="0" smtClean="0"/>
            </a:br>
            <a:r>
              <a:rPr lang="cs-CZ" b="1" dirty="0" smtClean="0"/>
              <a:t>Rok 2014: redukční hranice pro výpočet náhrady mzdy</a:t>
            </a:r>
            <a:r>
              <a:rPr lang="cs-CZ" dirty="0" smtClean="0"/>
              <a:t> (přepočteno na hodinu)</a:t>
            </a:r>
            <a:endParaRPr lang="cs-CZ" dirty="0"/>
          </a:p>
        </p:txBody>
      </p:sp>
      <p:sp>
        <p:nvSpPr>
          <p:cNvPr id="3" name="Zástupný symbol pro obsah 2"/>
          <p:cNvSpPr>
            <a:spLocks noGrp="1"/>
          </p:cNvSpPr>
          <p:nvPr>
            <p:ph sz="quarter" idx="1"/>
          </p:nvPr>
        </p:nvSpPr>
        <p:spPr/>
        <p:txBody>
          <a:bodyPr>
            <a:normAutofit fontScale="92500" lnSpcReduction="20000"/>
          </a:bodyPr>
          <a:lstStyle/>
          <a:p>
            <a:r>
              <a:rPr lang="cs-CZ" dirty="0" smtClean="0"/>
              <a:t>865,-Kč x 0,175(přepočteno na hodinu) z částky do 151,38 Kč se počítá 90%</a:t>
            </a:r>
          </a:p>
          <a:p>
            <a:r>
              <a:rPr lang="cs-CZ" dirty="0" smtClean="0"/>
              <a:t>1.298,-Kč x 0,175(přepočteno na hodinu) z částky od 151,38 do 227,15 Kč se počítá 60%</a:t>
            </a:r>
          </a:p>
          <a:p>
            <a:r>
              <a:rPr lang="cs-CZ" dirty="0" smtClean="0"/>
              <a:t>2.595,-Kč x 0,175(přepočteno na hodinu) z částky od 227,15 do 454,13 Kč se počítá 30%</a:t>
            </a:r>
          </a:p>
          <a:p>
            <a:r>
              <a:rPr lang="cs-CZ" dirty="0" smtClean="0"/>
              <a:t>k částce nad 454,13 Kč/hod se už nepřihlíží </a:t>
            </a:r>
          </a:p>
          <a:p>
            <a:endParaRPr lang="cs-CZ" dirty="0" smtClean="0"/>
          </a:p>
          <a:p>
            <a:r>
              <a:rPr lang="cs-CZ" dirty="0" smtClean="0"/>
              <a:t>důležité je pamatovat na rozdíl v tom, že </a:t>
            </a:r>
            <a:r>
              <a:rPr lang="cs-CZ" b="1" dirty="0" smtClean="0"/>
              <a:t>náhrada mzdy</a:t>
            </a:r>
            <a:r>
              <a:rPr lang="cs-CZ" dirty="0" smtClean="0"/>
              <a:t> od zaměstnavatele náleží za </a:t>
            </a:r>
            <a:r>
              <a:rPr lang="cs-CZ" b="1" dirty="0" smtClean="0"/>
              <a:t>pracovní dny</a:t>
            </a:r>
            <a:r>
              <a:rPr lang="cs-CZ" dirty="0" smtClean="0"/>
              <a:t> (kromě prvních třech takových dní), zatímco </a:t>
            </a:r>
            <a:r>
              <a:rPr lang="cs-CZ" b="1" dirty="0" smtClean="0"/>
              <a:t>nemocenské za dny kalendářní</a:t>
            </a:r>
            <a:endParaRPr lang="cs-CZ" dirty="0" smtClean="0"/>
          </a:p>
          <a:p>
            <a:pPr>
              <a:buNone/>
            </a:pPr>
            <a:r>
              <a:rPr lang="cs-CZ" i="1" dirty="0" smtClean="0"/>
              <a:t>(OSVČ, které si dobrovolně platí nemocenské pojištění, tedy v případě pracovní neschopnosti získají nemocenské až od 15. dne pracovní neschopnosti a po prvních 14 dní nemoci zůstanou bez příjmu.)</a:t>
            </a:r>
            <a:endParaRPr lang="cs-CZ"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Výpočet nemocenské</a:t>
            </a:r>
            <a:endParaRPr lang="cs-CZ" dirty="0"/>
          </a:p>
        </p:txBody>
      </p:sp>
      <p:sp>
        <p:nvSpPr>
          <p:cNvPr id="3" name="Zástupný symbol pro obsah 2"/>
          <p:cNvSpPr>
            <a:spLocks noGrp="1"/>
          </p:cNvSpPr>
          <p:nvPr>
            <p:ph sz="quarter" idx="1"/>
          </p:nvPr>
        </p:nvSpPr>
        <p:spPr/>
        <p:txBody>
          <a:bodyPr>
            <a:normAutofit fontScale="85000" lnSpcReduction="10000"/>
          </a:bodyPr>
          <a:lstStyle/>
          <a:p>
            <a:r>
              <a:rPr lang="cs-CZ" dirty="0" smtClean="0"/>
              <a:t>výši nemocenské za kalendářní den získáme jako </a:t>
            </a:r>
            <a:r>
              <a:rPr lang="cs-CZ" b="1" dirty="0" smtClean="0"/>
              <a:t>60 % redukovaného denního</a:t>
            </a:r>
            <a:r>
              <a:rPr lang="cs-CZ" dirty="0" smtClean="0"/>
              <a:t> </a:t>
            </a:r>
            <a:r>
              <a:rPr lang="cs-CZ" b="1" dirty="0" smtClean="0"/>
              <a:t>vyměřovacího základu</a:t>
            </a:r>
            <a:r>
              <a:rPr lang="cs-CZ" dirty="0" smtClean="0"/>
              <a:t> - pro výpočet nemocenského je tedy rozhodující výše vyměřovacího základu, který zahrnuje hrubé příjmy za posledních 12 měsíců, ze kterých odváděl zaměstnanec či OSVČ nemocenské pojištění</a:t>
            </a:r>
          </a:p>
          <a:p>
            <a:endParaRPr lang="cs-CZ" dirty="0" smtClean="0"/>
          </a:p>
          <a:p>
            <a:pPr lvl="0"/>
            <a:r>
              <a:rPr lang="cs-CZ" dirty="0" smtClean="0"/>
              <a:t>denní vyměřovací základ pak získáme jako podíl vyměřovacího základu a počtu dní rozhodného období </a:t>
            </a:r>
          </a:p>
          <a:p>
            <a:pPr lvl="0"/>
            <a:r>
              <a:rPr lang="cs-CZ" dirty="0" smtClean="0"/>
              <a:t>rozhodným obdobím je zpravidla období 12 kalendářních měsíců před kalendářním měsícem, ve kterém zaměstnanec onemocněl(365 resp. 366 dní u přestupného roku)</a:t>
            </a:r>
          </a:p>
          <a:p>
            <a:r>
              <a:rPr lang="cs-CZ" dirty="0" smtClean="0"/>
              <a:t>→ trvá-li doba zaměstnání kratší dobu, je rozhodným obdobím období od vzniku pojištění (doby zaměstnání) zaměstnance do konce kalendářního měsíce, který předchází kalendářnímu měsíci, v </a:t>
            </a:r>
            <a:r>
              <a:rPr lang="cs-CZ" dirty="0" smtClean="0"/>
              <a:t>němž nemoc </a:t>
            </a:r>
            <a:r>
              <a:rPr lang="cs-CZ" dirty="0" smtClean="0"/>
              <a:t>nastala </a:t>
            </a:r>
            <a:endParaRPr lang="cs-CZ"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Denní vyměřovací základ je nutné </a:t>
            </a:r>
            <a:r>
              <a:rPr lang="cs-CZ" b="1" dirty="0" smtClean="0"/>
              <a:t>následně upravit redukčními hranicemi</a:t>
            </a:r>
            <a:r>
              <a:rPr lang="cs-CZ" dirty="0" smtClean="0"/>
              <a:t> </a:t>
            </a:r>
            <a:endParaRPr lang="cs-CZ" dirty="0"/>
          </a:p>
        </p:txBody>
      </p:sp>
      <p:sp>
        <p:nvSpPr>
          <p:cNvPr id="3" name="Zástupný symbol pro obsah 2"/>
          <p:cNvSpPr>
            <a:spLocks noGrp="1"/>
          </p:cNvSpPr>
          <p:nvPr>
            <p:ph sz="quarter" idx="1"/>
          </p:nvPr>
        </p:nvSpPr>
        <p:spPr/>
        <p:txBody>
          <a:bodyPr>
            <a:normAutofit lnSpcReduction="10000"/>
          </a:bodyPr>
          <a:lstStyle/>
          <a:p>
            <a:pPr>
              <a:buNone/>
            </a:pPr>
            <a:r>
              <a:rPr lang="cs-CZ" dirty="0" smtClean="0"/>
              <a:t>→ pro rok 2014 platí, že: </a:t>
            </a:r>
          </a:p>
          <a:p>
            <a:pPr>
              <a:buNone/>
            </a:pPr>
            <a:endParaRPr lang="cs-CZ" dirty="0" smtClean="0"/>
          </a:p>
          <a:p>
            <a:r>
              <a:rPr lang="cs-CZ" dirty="0" smtClean="0"/>
              <a:t> </a:t>
            </a:r>
            <a:r>
              <a:rPr lang="cs-CZ" b="1" dirty="0" smtClean="0"/>
              <a:t>z částky do 865 Kč se započítá 90%</a:t>
            </a:r>
            <a:endParaRPr lang="cs-CZ" dirty="0" smtClean="0"/>
          </a:p>
          <a:p>
            <a:r>
              <a:rPr lang="cs-CZ" b="1" dirty="0" smtClean="0"/>
              <a:t> z částky od 865 do 1298 Kč se započítá 60%</a:t>
            </a:r>
            <a:endParaRPr lang="cs-CZ" dirty="0" smtClean="0"/>
          </a:p>
          <a:p>
            <a:r>
              <a:rPr lang="cs-CZ" b="1" dirty="0" smtClean="0"/>
              <a:t> z částky od 1298 do 2595 Kč se započítá 30%</a:t>
            </a:r>
            <a:endParaRPr lang="cs-CZ" dirty="0" smtClean="0"/>
          </a:p>
          <a:p>
            <a:r>
              <a:rPr lang="cs-CZ" b="1" dirty="0" smtClean="0"/>
              <a:t> z částky nad 2595 Kč se nezapočte nic</a:t>
            </a:r>
            <a:endParaRPr lang="cs-CZ" dirty="0" smtClean="0"/>
          </a:p>
          <a:p>
            <a:pPr>
              <a:buNone/>
            </a:pPr>
            <a:endParaRPr lang="cs-CZ" dirty="0" smtClean="0"/>
          </a:p>
          <a:p>
            <a:pPr>
              <a:buNone/>
            </a:pPr>
            <a:r>
              <a:rPr lang="cs-CZ" dirty="0" smtClean="0"/>
              <a:t>Pozn.: v roce 2013 byly redukční hranice ve výši 863,-Kč, 1.295,-Kč a 2.589,-Kč</a:t>
            </a:r>
          </a:p>
          <a:p>
            <a:pPr lvl="0"/>
            <a:r>
              <a:rPr lang="cs-CZ" dirty="0" smtClean="0"/>
              <a:t>denní výši nemocenského pak spočteme jako </a:t>
            </a:r>
            <a:endParaRPr lang="cs-CZ" dirty="0" smtClean="0"/>
          </a:p>
          <a:p>
            <a:pPr lvl="0">
              <a:buNone/>
            </a:pPr>
            <a:r>
              <a:rPr lang="cs-CZ" b="1" dirty="0" smtClean="0"/>
              <a:t> </a:t>
            </a:r>
            <a:r>
              <a:rPr lang="cs-CZ" b="1" dirty="0" smtClean="0"/>
              <a:t>  </a:t>
            </a:r>
            <a:r>
              <a:rPr lang="cs-CZ" b="1" dirty="0" smtClean="0"/>
              <a:t>60 </a:t>
            </a:r>
            <a:r>
              <a:rPr lang="cs-CZ" b="1" dirty="0" smtClean="0"/>
              <a:t>% z redukovaného denního vyměřovacího základu</a:t>
            </a:r>
            <a:endParaRPr lang="cs-CZ"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Příklad</a:t>
            </a:r>
            <a:endParaRPr lang="cs-CZ" dirty="0"/>
          </a:p>
        </p:txBody>
      </p:sp>
      <p:sp>
        <p:nvSpPr>
          <p:cNvPr id="3" name="Zástupný symbol pro obsah 2"/>
          <p:cNvSpPr>
            <a:spLocks noGrp="1"/>
          </p:cNvSpPr>
          <p:nvPr>
            <p:ph sz="quarter" idx="1"/>
          </p:nvPr>
        </p:nvSpPr>
        <p:spPr/>
        <p:txBody>
          <a:bodyPr/>
          <a:lstStyle/>
          <a:p>
            <a:endParaRPr lang="cs-CZ" dirty="0" smtClean="0"/>
          </a:p>
          <a:p>
            <a:endParaRPr lang="cs-CZ" dirty="0" smtClean="0"/>
          </a:p>
          <a:p>
            <a:r>
              <a:rPr lang="cs-CZ" dirty="0" smtClean="0"/>
              <a:t>Paní Nováková pobírá stabilně mzdu </a:t>
            </a:r>
            <a:r>
              <a:rPr lang="cs-CZ" dirty="0" smtClean="0"/>
              <a:t>30.000,- </a:t>
            </a:r>
            <a:r>
              <a:rPr lang="cs-CZ" dirty="0" smtClean="0"/>
              <a:t>Kč. V zimě však upadla a způsobila si komplikovanou zlomeninu, která jí na dva měsíce zabrání ve výkonu zaměstnání. Jaké bude pobírat nemocenské za dobu své pracovní neschopnosti, pokud na ni nastoupí 2. ledna 2014 a ukončí 5. března 2014 ?</a:t>
            </a:r>
          </a:p>
          <a:p>
            <a:endParaRPr lang="cs-CZ"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a:xfrm>
            <a:off x="457200" y="980728"/>
            <a:ext cx="7467600" cy="5493224"/>
          </a:xfrm>
        </p:spPr>
        <p:txBody>
          <a:bodyPr>
            <a:normAutofit fontScale="85000" lnSpcReduction="20000"/>
          </a:bodyPr>
          <a:lstStyle/>
          <a:p>
            <a:pPr lvl="0"/>
            <a:r>
              <a:rPr lang="cs-CZ" dirty="0" smtClean="0"/>
              <a:t>nejprve je nutné připomenout, že po dobu prvních 14 kalendářních dní pracovní neschopnosti bude paní Nováková pobírat za každý pracovní den náhradu mzdy od zaměstnavatele a nemocenské dostane až od 15. kalendářního dne</a:t>
            </a:r>
          </a:p>
          <a:p>
            <a:pPr lvl="0"/>
            <a:r>
              <a:rPr lang="cs-CZ" dirty="0" smtClean="0"/>
              <a:t>náhradu mzdy zaměstnavatel začne vyplácet </a:t>
            </a:r>
            <a:endParaRPr lang="cs-CZ" dirty="0" smtClean="0"/>
          </a:p>
          <a:p>
            <a:pPr lvl="0">
              <a:buNone/>
            </a:pPr>
            <a:r>
              <a:rPr lang="cs-CZ" dirty="0" smtClean="0"/>
              <a:t> </a:t>
            </a:r>
            <a:r>
              <a:rPr lang="cs-CZ" dirty="0" smtClean="0"/>
              <a:t>   </a:t>
            </a:r>
            <a:r>
              <a:rPr lang="cs-CZ" dirty="0" smtClean="0"/>
              <a:t>od </a:t>
            </a:r>
            <a:r>
              <a:rPr lang="cs-CZ" dirty="0" smtClean="0"/>
              <a:t>4. pracovního dne její pracovní neschopnosti (během prvních 3 pracovní dnů – tedy během karenční doby – se náhrada mzdy nevyplácí) - nemocenské bude paní Novákové náležet za každý kalendářní den pracovní neschopnosti</a:t>
            </a:r>
          </a:p>
          <a:p>
            <a:pPr lvl="0"/>
            <a:r>
              <a:rPr lang="cs-CZ" dirty="0" smtClean="0"/>
              <a:t>celkově bude pracovní neschopnost paní Novákové </a:t>
            </a:r>
            <a:r>
              <a:rPr lang="cs-CZ" dirty="0" smtClean="0"/>
              <a:t>trvat</a:t>
            </a:r>
          </a:p>
          <a:p>
            <a:pPr lvl="0">
              <a:buNone/>
            </a:pPr>
            <a:r>
              <a:rPr lang="cs-CZ" dirty="0" smtClean="0"/>
              <a:t> </a:t>
            </a:r>
            <a:r>
              <a:rPr lang="cs-CZ" dirty="0" smtClean="0"/>
              <a:t>  </a:t>
            </a:r>
            <a:r>
              <a:rPr lang="cs-CZ" dirty="0" smtClean="0"/>
              <a:t> </a:t>
            </a:r>
            <a:r>
              <a:rPr lang="cs-CZ" dirty="0" smtClean="0"/>
              <a:t>63 dní</a:t>
            </a:r>
          </a:p>
          <a:p>
            <a:pPr lvl="0"/>
            <a:r>
              <a:rPr lang="cs-CZ" dirty="0" smtClean="0"/>
              <a:t>během prvních 14 kalendářních dní vyplatí zaměstnavatel náhradu mzdy za 7 pracovních dní (v tomto období uplynulo celkem 10 pracovních dní, je však nutné odečíst karenční dobu)</a:t>
            </a:r>
          </a:p>
          <a:p>
            <a:pPr lvl="0"/>
            <a:r>
              <a:rPr lang="cs-CZ" dirty="0" smtClean="0"/>
              <a:t>po zbylých 49 kalendářních dní pracovní neschopnosti bude paní Nováková dostávat nemocenské</a:t>
            </a:r>
            <a:endParaRPr lang="cs-CZ"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7467600" cy="922114"/>
          </a:xfrm>
        </p:spPr>
        <p:txBody>
          <a:bodyPr/>
          <a:lstStyle/>
          <a:p>
            <a:r>
              <a:rPr lang="cs-CZ" dirty="0" smtClean="0"/>
              <a:t>postup</a:t>
            </a:r>
            <a:endParaRPr lang="cs-CZ" dirty="0"/>
          </a:p>
        </p:txBody>
      </p:sp>
      <p:sp>
        <p:nvSpPr>
          <p:cNvPr id="3" name="Zástupný symbol pro obsah 2"/>
          <p:cNvSpPr>
            <a:spLocks noGrp="1"/>
          </p:cNvSpPr>
          <p:nvPr>
            <p:ph sz="quarter" idx="1"/>
          </p:nvPr>
        </p:nvSpPr>
        <p:spPr/>
        <p:txBody>
          <a:bodyPr>
            <a:normAutofit fontScale="77500" lnSpcReduction="20000"/>
          </a:bodyPr>
          <a:lstStyle/>
          <a:p>
            <a:r>
              <a:rPr lang="cs-CZ" dirty="0" smtClean="0"/>
              <a:t> Vyměřovací základ: 12 x </a:t>
            </a:r>
            <a:r>
              <a:rPr lang="cs-CZ" dirty="0" smtClean="0"/>
              <a:t>30.000,- </a:t>
            </a:r>
            <a:r>
              <a:rPr lang="cs-CZ" dirty="0" smtClean="0"/>
              <a:t>Kč = </a:t>
            </a:r>
            <a:r>
              <a:rPr lang="cs-CZ" dirty="0" smtClean="0"/>
              <a:t>360.000,-Kč</a:t>
            </a:r>
            <a:endParaRPr lang="cs-CZ" dirty="0" smtClean="0"/>
          </a:p>
          <a:p>
            <a:r>
              <a:rPr lang="cs-CZ" dirty="0" smtClean="0"/>
              <a:t> Denní vyměřovací základ: </a:t>
            </a:r>
            <a:r>
              <a:rPr lang="cs-CZ" dirty="0" smtClean="0"/>
              <a:t>360.000,-/ </a:t>
            </a:r>
            <a:r>
              <a:rPr lang="cs-CZ" dirty="0" smtClean="0"/>
              <a:t>365 = </a:t>
            </a:r>
            <a:r>
              <a:rPr lang="cs-CZ" dirty="0" smtClean="0"/>
              <a:t>986,30Kč</a:t>
            </a:r>
            <a:endParaRPr lang="cs-CZ" dirty="0" smtClean="0"/>
          </a:p>
          <a:p>
            <a:pPr>
              <a:buNone/>
            </a:pPr>
            <a:endParaRPr lang="cs-CZ" b="1" dirty="0" smtClean="0"/>
          </a:p>
          <a:p>
            <a:pPr>
              <a:buNone/>
            </a:pPr>
            <a:r>
              <a:rPr lang="cs-CZ" b="1" dirty="0" smtClean="0"/>
              <a:t>Redukce vyměřovacího základu:</a:t>
            </a:r>
            <a:endParaRPr lang="cs-CZ" dirty="0" smtClean="0"/>
          </a:p>
          <a:p>
            <a:r>
              <a:rPr lang="cs-CZ" dirty="0" smtClean="0"/>
              <a:t>z 1. redukční hranice započteme </a:t>
            </a:r>
            <a:r>
              <a:rPr lang="cs-CZ" dirty="0" smtClean="0"/>
              <a:t>865,-Kč </a:t>
            </a:r>
            <a:r>
              <a:rPr lang="cs-CZ" dirty="0" smtClean="0"/>
              <a:t>* 90 % = 778,50 Kč</a:t>
            </a:r>
          </a:p>
          <a:p>
            <a:r>
              <a:rPr lang="cs-CZ" dirty="0" smtClean="0"/>
              <a:t> ze 2. redukční hranice započteme 986,3 – </a:t>
            </a:r>
            <a:r>
              <a:rPr lang="cs-CZ" dirty="0" smtClean="0"/>
              <a:t>865,-= </a:t>
            </a:r>
            <a:r>
              <a:rPr lang="cs-CZ" dirty="0" smtClean="0"/>
              <a:t>121,3 * 60 % = 72,78 Kč</a:t>
            </a:r>
          </a:p>
          <a:p>
            <a:r>
              <a:rPr lang="cs-CZ" dirty="0" smtClean="0"/>
              <a:t>Redukovaný vyměřovací základ: 778,50 + 72,78 = 851,28 Kč = </a:t>
            </a:r>
            <a:r>
              <a:rPr lang="cs-CZ" dirty="0" smtClean="0"/>
              <a:t>851,-Kč </a:t>
            </a:r>
            <a:r>
              <a:rPr lang="cs-CZ" dirty="0" smtClean="0"/>
              <a:t>po zaokrouhlení</a:t>
            </a:r>
          </a:p>
          <a:p>
            <a:r>
              <a:rPr lang="cs-CZ" dirty="0" smtClean="0"/>
              <a:t> Denní dávka nemocenského: </a:t>
            </a:r>
            <a:r>
              <a:rPr lang="cs-CZ" dirty="0" smtClean="0"/>
              <a:t>851,-* </a:t>
            </a:r>
            <a:r>
              <a:rPr lang="cs-CZ" dirty="0" smtClean="0"/>
              <a:t>60 % = 510,6 Kč = 511 Kč</a:t>
            </a:r>
          </a:p>
          <a:p>
            <a:r>
              <a:rPr lang="cs-CZ" dirty="0" smtClean="0"/>
              <a:t>Paní Nováková bude od 4. do 14. kalendářního dne pobírat denní náhradu mzdy od zaměstnavatele za každý pracovní den.</a:t>
            </a:r>
          </a:p>
          <a:p>
            <a:r>
              <a:rPr lang="cs-CZ" dirty="0" smtClean="0"/>
              <a:t> Od 15. dne pak po dobu dalších 49 kalendářních dní získá denní nemocenské ve výši </a:t>
            </a:r>
            <a:r>
              <a:rPr lang="cs-CZ" dirty="0" smtClean="0"/>
              <a:t>511,-Kč</a:t>
            </a:r>
            <a:r>
              <a:rPr lang="cs-CZ" dirty="0" smtClean="0"/>
              <a:t>. Celkem tedy na nemocenském získá </a:t>
            </a:r>
            <a:r>
              <a:rPr lang="cs-CZ" dirty="0" smtClean="0"/>
              <a:t>25.039,-Kč</a:t>
            </a:r>
            <a:r>
              <a:rPr lang="cs-CZ" dirty="0" smtClean="0"/>
              <a:t>.</a:t>
            </a:r>
          </a:p>
          <a:p>
            <a:r>
              <a:rPr lang="cs-CZ" i="1" u="sng" dirty="0" smtClean="0">
                <a:hlinkClick r:id="rId2"/>
              </a:rPr>
              <a:t>http://www.</a:t>
            </a:r>
            <a:r>
              <a:rPr lang="cs-CZ" i="1" u="sng" dirty="0" err="1" smtClean="0">
                <a:hlinkClick r:id="rId2"/>
              </a:rPr>
              <a:t>vypocet.cz</a:t>
            </a:r>
            <a:r>
              <a:rPr lang="cs-CZ" i="1" u="sng" dirty="0" smtClean="0">
                <a:hlinkClick r:id="rId2"/>
              </a:rPr>
              <a:t>/popis-</a:t>
            </a:r>
            <a:r>
              <a:rPr lang="cs-CZ" i="1" u="sng" dirty="0" err="1" smtClean="0">
                <a:hlinkClick r:id="rId2"/>
              </a:rPr>
              <a:t>vypoctu</a:t>
            </a:r>
            <a:r>
              <a:rPr lang="cs-CZ" i="1" u="sng" dirty="0" smtClean="0">
                <a:hlinkClick r:id="rId2"/>
              </a:rPr>
              <a:t>-</a:t>
            </a:r>
            <a:r>
              <a:rPr lang="cs-CZ" i="1" u="sng" dirty="0" err="1" smtClean="0">
                <a:hlinkClick r:id="rId2"/>
              </a:rPr>
              <a:t>nemocenske</a:t>
            </a:r>
            <a:r>
              <a:rPr lang="cs-CZ" i="1" u="sng" dirty="0" smtClean="0">
                <a:hlinkClick r:id="rId2"/>
              </a:rPr>
              <a:t>/</a:t>
            </a:r>
            <a:endParaRPr lang="cs-CZ" dirty="0" smtClean="0"/>
          </a:p>
          <a:p>
            <a:endParaRPr lang="cs-CZ"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a:xfrm>
            <a:off x="457200" y="1124744"/>
            <a:ext cx="7467600" cy="5349208"/>
          </a:xfrm>
        </p:spPr>
        <p:txBody>
          <a:bodyPr>
            <a:normAutofit fontScale="92500"/>
          </a:bodyPr>
          <a:lstStyle/>
          <a:p>
            <a:pPr lvl="0"/>
            <a:r>
              <a:rPr lang="cs-CZ" dirty="0" smtClean="0"/>
              <a:t>všechny dávky nemocenského pojištění vyplácí </a:t>
            </a:r>
            <a:r>
              <a:rPr lang="cs-CZ" b="1" dirty="0" smtClean="0"/>
              <a:t>okresní správa sociálního zabezpečení</a:t>
            </a:r>
            <a:r>
              <a:rPr lang="cs-CZ" dirty="0" smtClean="0"/>
              <a:t> a hradí se ze </a:t>
            </a:r>
            <a:r>
              <a:rPr lang="cs-CZ" b="1" dirty="0" smtClean="0"/>
              <a:t>státního rozpočtu</a:t>
            </a:r>
            <a:r>
              <a:rPr lang="cs-CZ" dirty="0" smtClean="0"/>
              <a:t> (z příjmů z pojistného)</a:t>
            </a:r>
          </a:p>
          <a:p>
            <a:pPr lvl="0"/>
            <a:r>
              <a:rPr lang="cs-CZ" dirty="0" smtClean="0"/>
              <a:t>nemocenské náleží rovněž ve stanovených případech, jestliže ke vzniku dočasné pracovní neschopnosti (karantény) došlo po skončení pojištěného zaměstnání v tzv. </a:t>
            </a:r>
            <a:r>
              <a:rPr lang="cs-CZ" b="1" dirty="0" smtClean="0"/>
              <a:t>ochranné lhůtě</a:t>
            </a:r>
            <a:r>
              <a:rPr lang="cs-CZ" dirty="0" smtClean="0"/>
              <a:t> - účelem ochranné lhůty je zajistit bývalého zaměstnance po stanovenou dobu po skončení pojištění pro případ vzniku sociální události (dočasné pracovní neschopnosti) dříve, než opět nastoupí další zaměstnání - ochranná lhůta v případě uplatňování nároku na nemocenské činí </a:t>
            </a:r>
            <a:endParaRPr lang="cs-CZ" dirty="0" smtClean="0"/>
          </a:p>
          <a:p>
            <a:pPr lvl="0">
              <a:buNone/>
            </a:pPr>
            <a:r>
              <a:rPr lang="cs-CZ" dirty="0" smtClean="0"/>
              <a:t> </a:t>
            </a:r>
            <a:r>
              <a:rPr lang="cs-CZ" dirty="0" smtClean="0"/>
              <a:t>   </a:t>
            </a:r>
            <a:r>
              <a:rPr lang="cs-CZ" dirty="0" smtClean="0"/>
              <a:t>7 </a:t>
            </a:r>
            <a:r>
              <a:rPr lang="cs-CZ" dirty="0" smtClean="0"/>
              <a:t>kalendářních dnů ode dne skončení zaměstnání, které zakládalo účast na nemocenském pojištění</a:t>
            </a:r>
            <a:endParaRPr lang="cs-CZ"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Kdo nedostane nemocenskou?</a:t>
            </a:r>
            <a:endParaRPr lang="cs-CZ" dirty="0"/>
          </a:p>
        </p:txBody>
      </p:sp>
      <p:sp>
        <p:nvSpPr>
          <p:cNvPr id="3" name="Zástupný symbol pro obsah 2"/>
          <p:cNvSpPr>
            <a:spLocks noGrp="1"/>
          </p:cNvSpPr>
          <p:nvPr>
            <p:ph sz="quarter" idx="1"/>
          </p:nvPr>
        </p:nvSpPr>
        <p:spPr/>
        <p:txBody>
          <a:bodyPr/>
          <a:lstStyle/>
          <a:p>
            <a:endParaRPr lang="cs-CZ" dirty="0" smtClean="0"/>
          </a:p>
          <a:p>
            <a:endParaRPr lang="cs-CZ" dirty="0" smtClean="0"/>
          </a:p>
          <a:p>
            <a:r>
              <a:rPr lang="cs-CZ" dirty="0" smtClean="0"/>
              <a:t>zaměstnanci, kteří si pracovní neschopnost způsobí úmyslně</a:t>
            </a:r>
          </a:p>
          <a:p>
            <a:r>
              <a:rPr lang="cs-CZ" dirty="0" smtClean="0"/>
              <a:t>těm, kdo si ji přivodí pod vlivem alkoholu nebo omamných látek, ve rvačce nebo při páchání úmyslného trestného činu, se sníží dávky nemocenské na polovic</a:t>
            </a:r>
            <a:endParaRPr lang="cs-CZ"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p:txBody>
          <a:bodyPr/>
          <a:lstStyle/>
          <a:p>
            <a:r>
              <a:rPr lang="cs-CZ" dirty="0" smtClean="0"/>
              <a:t>v době, kdy je zaměstnanec uznán práce dočasně neschopným, může být </a:t>
            </a:r>
            <a:r>
              <a:rPr lang="cs-CZ" b="1" dirty="0" smtClean="0"/>
              <a:t>kontrolován</a:t>
            </a:r>
            <a:r>
              <a:rPr lang="cs-CZ" dirty="0" smtClean="0"/>
              <a:t> </a:t>
            </a:r>
            <a:r>
              <a:rPr lang="cs-CZ" b="1" dirty="0" smtClean="0"/>
              <a:t>zaměstnavatelem</a:t>
            </a:r>
            <a:r>
              <a:rPr lang="cs-CZ" dirty="0" smtClean="0"/>
              <a:t> (prvních 14 dní), pak </a:t>
            </a:r>
            <a:r>
              <a:rPr lang="cs-CZ" b="1" dirty="0" smtClean="0"/>
              <a:t>kontrolou ze správy sociálního zabezpečení</a:t>
            </a:r>
            <a:r>
              <a:rPr lang="cs-CZ" dirty="0" smtClean="0"/>
              <a:t> – zaměstnanec má totiž povinnost dodržovat léčebný režim a umožnit jeho kontrolu – je nutné dodržovat určitá pravidla:</a:t>
            </a:r>
          </a:p>
          <a:p>
            <a:r>
              <a:rPr lang="cs-CZ" dirty="0" smtClean="0"/>
              <a:t>adresu, na které budete v době nemoci pobývat, jste povinni sdělit svému ošetřujícímu lékaři, </a:t>
            </a:r>
          </a:p>
          <a:p>
            <a:r>
              <a:rPr lang="cs-CZ" dirty="0" smtClean="0"/>
              <a:t>byt a zvonek musíte označit jmenovkou, </a:t>
            </a:r>
            <a:endParaRPr lang="cs-CZ"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p:txBody>
          <a:bodyPr>
            <a:normAutofit/>
          </a:bodyPr>
          <a:lstStyle/>
          <a:p>
            <a:r>
              <a:rPr lang="cs-CZ" dirty="0" smtClean="0"/>
              <a:t>rozsah vycházek stanoví lékař (nesmí však trvat víc než šest hodin denně v době mezi sedmou hodinou ranní a sedmou večerní - pouze ve výjimečných případech může lékař se souhlasem sociálky dobu vycházek ještě rozšířit)</a:t>
            </a:r>
          </a:p>
          <a:p>
            <a:r>
              <a:rPr lang="cs-CZ" dirty="0" smtClean="0"/>
              <a:t>za porušení léčebného režimu hrozí postih – vedle ztráty nemocenské, můžete dostat až dvacetitisícovou pokutu nebo dokonce výpověď</a:t>
            </a:r>
          </a:p>
          <a:p>
            <a:pPr lvl="0"/>
            <a:r>
              <a:rPr lang="cs-CZ" dirty="0" smtClean="0"/>
              <a:t>zvláštním případem je , pokud bude zaměstnanci </a:t>
            </a:r>
            <a:r>
              <a:rPr lang="cs-CZ" b="1" dirty="0" smtClean="0"/>
              <a:t>nařízena karanténa</a:t>
            </a:r>
            <a:r>
              <a:rPr lang="cs-CZ" dirty="0" smtClean="0"/>
              <a:t> – tj. nemůže vykonávat dosavadní činnost pro nařízenou karanténu a splňuje i ostatní stanovené podmínky</a:t>
            </a:r>
            <a:endParaRPr lang="cs-CZ"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karanténou</a:t>
            </a:r>
            <a:r>
              <a:rPr lang="cs-CZ" dirty="0" smtClean="0"/>
              <a:t> se rozumí:</a:t>
            </a:r>
            <a:endParaRPr lang="cs-CZ" dirty="0"/>
          </a:p>
        </p:txBody>
      </p:sp>
      <p:sp>
        <p:nvSpPr>
          <p:cNvPr id="3" name="Zástupný symbol pro obsah 2"/>
          <p:cNvSpPr>
            <a:spLocks noGrp="1"/>
          </p:cNvSpPr>
          <p:nvPr>
            <p:ph sz="quarter" idx="1"/>
          </p:nvPr>
        </p:nvSpPr>
        <p:spPr/>
        <p:txBody>
          <a:bodyPr/>
          <a:lstStyle/>
          <a:p>
            <a:pPr lvl="0"/>
            <a:r>
              <a:rPr lang="cs-CZ" dirty="0" smtClean="0"/>
              <a:t>izolace,</a:t>
            </a:r>
          </a:p>
          <a:p>
            <a:pPr lvl="0"/>
            <a:r>
              <a:rPr lang="cs-CZ" dirty="0" smtClean="0"/>
              <a:t>karanténní opatření formou zvýšeného zdravotnického dozoru,</a:t>
            </a:r>
          </a:p>
          <a:p>
            <a:pPr lvl="0"/>
            <a:r>
              <a:rPr lang="cs-CZ" dirty="0" smtClean="0"/>
              <a:t>zákaz činnosti, který brání ve výkonu práce</a:t>
            </a:r>
          </a:p>
          <a:p>
            <a:pPr lvl="0"/>
            <a:r>
              <a:rPr lang="cs-CZ" dirty="0" smtClean="0"/>
              <a:t>mimořádná opatření při epidemii a nebezpečí jejího vzniku,</a:t>
            </a:r>
          </a:p>
          <a:p>
            <a:pPr lvl="0"/>
            <a:r>
              <a:rPr lang="cs-CZ" dirty="0" smtClean="0"/>
              <a:t>zákaz nebo omezení styku skupin fyzických osob podezřelých z nákazy s ostatními fyzickými osobami </a:t>
            </a:r>
          </a:p>
          <a:p>
            <a:pPr lvl="0"/>
            <a:r>
              <a:rPr lang="cs-CZ" dirty="0" smtClean="0"/>
              <a:t>zákaz nebo nařízení další určité činnosti k likvidaci epidemie nebo nebezpečí jejího vzniku</a:t>
            </a:r>
            <a:endParaRPr lang="cs-CZ"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p:txBody>
          <a:bodyPr/>
          <a:lstStyle/>
          <a:p>
            <a:r>
              <a:rPr lang="cs-CZ" dirty="0" smtClean="0"/>
              <a:t>v případě karantény platí </a:t>
            </a:r>
            <a:r>
              <a:rPr lang="cs-CZ" b="1" dirty="0" smtClean="0"/>
              <a:t>odlišný postup</a:t>
            </a:r>
            <a:r>
              <a:rPr lang="cs-CZ" dirty="0" smtClean="0"/>
              <a:t> </a:t>
            </a:r>
            <a:endParaRPr lang="cs-CZ" dirty="0" smtClean="0"/>
          </a:p>
          <a:p>
            <a:pPr>
              <a:buNone/>
            </a:pPr>
            <a:r>
              <a:rPr lang="cs-CZ" dirty="0" smtClean="0"/>
              <a:t> </a:t>
            </a:r>
            <a:r>
              <a:rPr lang="cs-CZ" dirty="0" smtClean="0"/>
              <a:t>  </a:t>
            </a:r>
            <a:r>
              <a:rPr lang="cs-CZ" dirty="0" smtClean="0"/>
              <a:t>při </a:t>
            </a:r>
            <a:r>
              <a:rPr lang="cs-CZ" dirty="0" smtClean="0"/>
              <a:t>výplatě dávek: </a:t>
            </a:r>
            <a:r>
              <a:rPr lang="cs-CZ" b="1" dirty="0" smtClean="0"/>
              <a:t>náhrada mzdy</a:t>
            </a:r>
            <a:r>
              <a:rPr lang="cs-CZ" dirty="0" smtClean="0"/>
              <a:t> je vyplácena od </a:t>
            </a:r>
            <a:r>
              <a:rPr lang="cs-CZ" b="1" dirty="0" smtClean="0"/>
              <a:t>prvního dne</a:t>
            </a:r>
            <a:r>
              <a:rPr lang="cs-CZ" dirty="0" smtClean="0"/>
              <a:t> dočasné pracovní neschopnosti, tj. 1.  - 14. kalendářní den  náleží náhrada mzdy ve výši </a:t>
            </a:r>
            <a:r>
              <a:rPr lang="cs-CZ" b="1" dirty="0" smtClean="0"/>
              <a:t>60 %</a:t>
            </a:r>
            <a:r>
              <a:rPr lang="cs-CZ" dirty="0" smtClean="0"/>
              <a:t> redukovaného průměrného výdělku, vyplácí zaměstnavatel, </a:t>
            </a:r>
          </a:p>
          <a:p>
            <a:endParaRPr lang="cs-CZ" dirty="0" smtClean="0"/>
          </a:p>
          <a:p>
            <a:r>
              <a:rPr lang="cs-CZ" dirty="0" smtClean="0"/>
              <a:t>od </a:t>
            </a:r>
            <a:r>
              <a:rPr lang="cs-CZ" b="1" dirty="0" smtClean="0"/>
              <a:t>15. kalendářního</a:t>
            </a:r>
            <a:r>
              <a:rPr lang="cs-CZ" dirty="0" smtClean="0"/>
              <a:t> dne náleží </a:t>
            </a:r>
            <a:r>
              <a:rPr lang="cs-CZ" b="1" dirty="0" smtClean="0"/>
              <a:t>nemocenské</a:t>
            </a:r>
            <a:r>
              <a:rPr lang="cs-CZ" dirty="0" smtClean="0"/>
              <a:t> ve výši 60 % denního vyměřovacího základu, vyplácí okresní správa sociálního zabezpečení</a:t>
            </a:r>
            <a:endParaRPr lang="cs-CZ"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p:txBody>
          <a:bodyPr/>
          <a:lstStyle/>
          <a:p>
            <a:r>
              <a:rPr lang="cs-CZ" b="1" dirty="0" smtClean="0"/>
              <a:t>U dočasné pracovní neschopnosti nárok na dávku</a:t>
            </a:r>
            <a:r>
              <a:rPr lang="cs-CZ" dirty="0" smtClean="0"/>
              <a:t> zaměstnanec uplatní tiskopisem "Rozhodnutí o dočasné pracovní neschopnosti", který vystaví ošetřující lékař – zaměstnanec předá svému zaměstnavateli neprodleně díl III. (tj. hlášení zaměstnavateli o vzniku dočasné pracovní neschopnosti) tohoto rozhodnutí a tím uplatní nárok na náhradu mzdy za prvních </a:t>
            </a:r>
            <a:endParaRPr lang="cs-CZ" dirty="0" smtClean="0"/>
          </a:p>
          <a:p>
            <a:pPr>
              <a:buNone/>
            </a:pPr>
            <a:r>
              <a:rPr lang="cs-CZ" dirty="0" smtClean="0"/>
              <a:t> </a:t>
            </a:r>
            <a:r>
              <a:rPr lang="cs-CZ" dirty="0" smtClean="0"/>
              <a:t>  </a:t>
            </a:r>
            <a:r>
              <a:rPr lang="cs-CZ" dirty="0" smtClean="0"/>
              <a:t>14 </a:t>
            </a:r>
            <a:r>
              <a:rPr lang="cs-CZ" dirty="0" smtClean="0"/>
              <a:t>dnů dočasné pracovní neschopnosti</a:t>
            </a:r>
            <a:endParaRPr lang="cs-CZ"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p:txBody>
          <a:bodyPr>
            <a:normAutofit fontScale="85000" lnSpcReduction="10000"/>
          </a:bodyPr>
          <a:lstStyle/>
          <a:p>
            <a:r>
              <a:rPr lang="cs-CZ" dirty="0" smtClean="0"/>
              <a:t>v případě, že dočasná pracovní neschopnost je delší </a:t>
            </a:r>
            <a:endParaRPr lang="cs-CZ" dirty="0" smtClean="0"/>
          </a:p>
          <a:p>
            <a:pPr>
              <a:buNone/>
            </a:pPr>
            <a:r>
              <a:rPr lang="cs-CZ" dirty="0" smtClean="0"/>
              <a:t> </a:t>
            </a:r>
            <a:r>
              <a:rPr lang="cs-CZ" dirty="0" smtClean="0"/>
              <a:t>   </a:t>
            </a:r>
            <a:r>
              <a:rPr lang="cs-CZ" dirty="0" smtClean="0"/>
              <a:t>14 </a:t>
            </a:r>
            <a:r>
              <a:rPr lang="cs-CZ" dirty="0" smtClean="0"/>
              <a:t>dnů, předá zaměstnanec svému zaměstnavateli ještě díl IV. (tj. žádost o nemocenské) výše zmíněného tiskopisu; zaměstnavatel pak tento díl předá příslušné OSSZ a tím zaměstnanec uplatní nárok na nemocenské od 15. dne dočasné pracovní neschopnosti</a:t>
            </a:r>
          </a:p>
          <a:p>
            <a:endParaRPr lang="cs-CZ" dirty="0" smtClean="0"/>
          </a:p>
          <a:p>
            <a:r>
              <a:rPr lang="cs-CZ" dirty="0" smtClean="0"/>
              <a:t>vyplacení nemocenského za určité období je možné pouze, pokud zaměstnanec odevzdá svému zaměstnavateli (a ten následně příslušné OSSZ) tiskopis "Potvrzení o trvání dočasné pracovní neschopnosti nebo karantény", nebo pokud již dočasnou pracovní neschopnost ukončuje, předá svému zaměstnavateli neprodleně díl V. (tj. rozhodnutí o ukončení dočasné pracovní neschopnosti) tiskopisu "Rozhodnutí o dočasné pracovní neschopnosti“</a:t>
            </a:r>
            <a:endParaRPr lang="cs-CZ"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p:txBody>
          <a:bodyPr>
            <a:normAutofit fontScale="92500" lnSpcReduction="20000"/>
          </a:bodyPr>
          <a:lstStyle/>
          <a:p>
            <a:r>
              <a:rPr lang="cs-CZ" b="1" dirty="0" smtClean="0"/>
              <a:t>U nařízené karantény</a:t>
            </a:r>
            <a:r>
              <a:rPr lang="cs-CZ" dirty="0" smtClean="0"/>
              <a:t> </a:t>
            </a:r>
            <a:r>
              <a:rPr lang="cs-CZ" b="1" dirty="0" smtClean="0"/>
              <a:t>uplatní zaměstnanec nárok</a:t>
            </a:r>
            <a:r>
              <a:rPr lang="cs-CZ" dirty="0" smtClean="0"/>
              <a:t> na nemocenské tiskopisem "Potvrzení o nařízení karantény", který vystaví ošetřující lékař nebo hygienik, a to tak, že svému zaměstnavateli předloží díl I. (tj. oznámení o nařízení karantény) - tímto potvrzením současně uplatní u zaměstnavatele nárok na náhradu mzdy od 1. do 14. dne trvání karantény</a:t>
            </a:r>
          </a:p>
          <a:p>
            <a:endParaRPr lang="cs-CZ" dirty="0" smtClean="0"/>
          </a:p>
          <a:p>
            <a:r>
              <a:rPr lang="cs-CZ" dirty="0" smtClean="0"/>
              <a:t>pokud je karanténa delší 14 kalendářních dnů, předá zaměstnanec zaměstnavateli díl III</a:t>
            </a:r>
          </a:p>
          <a:p>
            <a:endParaRPr lang="cs-CZ" dirty="0" smtClean="0"/>
          </a:p>
          <a:p>
            <a:r>
              <a:rPr lang="cs-CZ" dirty="0" smtClean="0"/>
              <a:t>(tj. potvrzení o nařízení karantény pro uplatnění nároku na nemocenské) tiskopisu "Potvrzení o nařízení karantény"a zaměstnavatel postoupí doklad následně příslušné OSSZ. </a:t>
            </a:r>
            <a:endParaRPr lang="cs-CZ"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p:txBody>
          <a:bodyPr/>
          <a:lstStyle/>
          <a:p>
            <a:r>
              <a:rPr lang="cs-CZ" dirty="0" smtClean="0"/>
              <a:t>nemocenské z důvodu karantény po uplynutí 14 dnů se zaměstnanci vyplatí na základě doložení tiskopisu "Potvrzení o trvání dočasné pracovní neschopnosti nebo karantény" zaměstnavateli, který jej předá příslušné OSSZ</a:t>
            </a:r>
          </a:p>
          <a:p>
            <a:r>
              <a:rPr lang="cs-CZ" dirty="0" smtClean="0"/>
              <a:t>pokud zaměstnanec karanténu již ukončuje, předá bezodkladně svému zaměstnavateli díl IV. (tj. oznámení o ukončení karantény) tiskopisu "Potvrzení o nařízení karantény" - v případě, že ukončuje tímto karanténu delší 14 dnů, zaměstnavatel doklad postoupí OSSZ, která nemocenské za karanténu doplatí </a:t>
            </a:r>
            <a:endParaRPr lang="cs-CZ"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Vystavování tiskopisů</a:t>
            </a:r>
            <a:endParaRPr lang="cs-CZ" dirty="0"/>
          </a:p>
        </p:txBody>
      </p:sp>
      <p:sp>
        <p:nvSpPr>
          <p:cNvPr id="3" name="Zástupný symbol pro obsah 2"/>
          <p:cNvSpPr>
            <a:spLocks noGrp="1"/>
          </p:cNvSpPr>
          <p:nvPr>
            <p:ph sz="quarter" idx="1"/>
          </p:nvPr>
        </p:nvSpPr>
        <p:spPr/>
        <p:txBody>
          <a:bodyPr/>
          <a:lstStyle/>
          <a:p>
            <a:r>
              <a:rPr lang="cs-CZ" dirty="0" smtClean="0"/>
              <a:t>Tiskopis "Rozhodnutí o dočasné pracovní neschopnosti" vystavuje ošetřující lékař. </a:t>
            </a:r>
          </a:p>
          <a:p>
            <a:r>
              <a:rPr lang="cs-CZ" dirty="0" smtClean="0"/>
              <a:t> Tiskopis "Potvrzení o trvání dočasné pracovní neschopnosti nebo karantény" vystavuje ošetřující lékař, popř. orgán ochrany veřejného zdraví. </a:t>
            </a:r>
          </a:p>
          <a:p>
            <a:r>
              <a:rPr lang="cs-CZ" dirty="0" smtClean="0"/>
              <a:t>Tiskopis "Potvrzení o nařízení karantény" vystavuje orgán ochrany veřejného zdraví, ošetřující lékař. </a:t>
            </a:r>
          </a:p>
          <a:p>
            <a:r>
              <a:rPr lang="cs-CZ" dirty="0" smtClean="0"/>
              <a:t>Hlášení o vzniku dočasné pracovní neschopnosti a jejím ukončení jste povinni podat zaměstnavateli bez zbytečného odkladu. </a:t>
            </a:r>
            <a:endParaRPr lang="cs-CZ"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Tiskopis má pět propisovacích dílů</a:t>
            </a:r>
            <a:endParaRPr lang="cs-CZ" dirty="0"/>
          </a:p>
        </p:txBody>
      </p:sp>
      <p:sp>
        <p:nvSpPr>
          <p:cNvPr id="3" name="Zástupný symbol pro obsah 2"/>
          <p:cNvSpPr>
            <a:spLocks noGrp="1"/>
          </p:cNvSpPr>
          <p:nvPr>
            <p:ph sz="quarter" idx="1"/>
          </p:nvPr>
        </p:nvSpPr>
        <p:spPr/>
        <p:txBody>
          <a:bodyPr/>
          <a:lstStyle/>
          <a:p>
            <a:endParaRPr lang="cs-CZ" dirty="0" smtClean="0"/>
          </a:p>
          <a:p>
            <a:endParaRPr lang="cs-CZ" dirty="0" smtClean="0"/>
          </a:p>
          <a:p>
            <a:r>
              <a:rPr lang="cs-CZ" dirty="0" smtClean="0"/>
              <a:t>I. díl Hlášení OSSZ o vzniku dočasné pracovní neschopnosti je povinen ošetřující lékař odeslat příslušné OSSZ (u příslušníků bezpečnostních sborů příslušnému orgánu sociálního zabezpečení) nejpozději v třetí pracovní den následující po dni, kdy bylo vydáno rozhodnutí o vzniku dočasné pracovní neschopnosti.</a:t>
            </a:r>
            <a:endParaRPr lang="cs-CZ"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Tiskopis má pět propisovacích dílů</a:t>
            </a:r>
            <a:endParaRPr lang="cs-CZ" dirty="0"/>
          </a:p>
        </p:txBody>
      </p:sp>
      <p:sp>
        <p:nvSpPr>
          <p:cNvPr id="3" name="Zástupný symbol pro obsah 2"/>
          <p:cNvSpPr>
            <a:spLocks noGrp="1"/>
          </p:cNvSpPr>
          <p:nvPr>
            <p:ph sz="quarter" idx="1"/>
          </p:nvPr>
        </p:nvSpPr>
        <p:spPr/>
        <p:txBody>
          <a:bodyPr>
            <a:normAutofit fontScale="92500" lnSpcReduction="10000"/>
          </a:bodyPr>
          <a:lstStyle/>
          <a:p>
            <a:r>
              <a:rPr lang="cs-CZ" dirty="0" smtClean="0"/>
              <a:t>II. díl Průkaz práce neschopného pojištěnce a hlášení OSSZ o ukončení dočasné pracovní neschopnosti (tj. díl se žlutým pruhem). Tento díl rozhodnutí předává ošetřující lékař při vzniku dočasné pracovní neschopnosti práceneschopnému pojištěnci. Pojištěnec jej má po celou dobu trvání pracovní neschopnosti u sebe. Prokazuje se jím při dalším ošetření či kontrole trvání dočasné pracovní neschopnosti u ošetřujícího lékaře nebo lékaři orgánu nemocenského pojištění a při kontrole dodržování režimu dočasně práceneschopného pojištěnce pracovníku orgánu nemocenského pojištění.Při skončení pracovní neschopnosti ošetřující lékař doplní údaje o ukončení dočasné pracovní neschopnosti a založí jej do zdravotnické dokumentace pojištěnce.</a:t>
            </a:r>
          </a:p>
          <a:p>
            <a:endParaRPr lang="cs-CZ"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Tiskopis má pět propisovacích dílů</a:t>
            </a:r>
            <a:endParaRPr lang="cs-CZ" dirty="0"/>
          </a:p>
        </p:txBody>
      </p:sp>
      <p:sp>
        <p:nvSpPr>
          <p:cNvPr id="3" name="Zástupný symbol pro obsah 2"/>
          <p:cNvSpPr>
            <a:spLocks noGrp="1"/>
          </p:cNvSpPr>
          <p:nvPr>
            <p:ph sz="quarter" idx="1"/>
          </p:nvPr>
        </p:nvSpPr>
        <p:spPr/>
        <p:txBody>
          <a:bodyPr/>
          <a:lstStyle/>
          <a:p>
            <a:endParaRPr lang="cs-CZ" dirty="0" smtClean="0"/>
          </a:p>
          <a:p>
            <a:endParaRPr lang="cs-CZ" dirty="0" smtClean="0"/>
          </a:p>
          <a:p>
            <a:r>
              <a:rPr lang="cs-CZ" dirty="0" smtClean="0"/>
              <a:t>III. díl Hlášení zaměstnavateli o vzniku dočasné pracovní neschopnosti (díl s modrým pruhem) odevzdává zaměstnanec svému zaměstnavateli. Tento díl slouží k uplatnění nároku na náhradu mzdy (sníženého platu nebo odměny) za prvních 14 kalendářních dnů dočasné pracovní neschopnosti.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Tiskopis má pět propisovacích dílů</a:t>
            </a:r>
            <a:endParaRPr lang="cs-CZ" dirty="0"/>
          </a:p>
        </p:txBody>
      </p:sp>
      <p:sp>
        <p:nvSpPr>
          <p:cNvPr id="3" name="Zástupný symbol pro obsah 2"/>
          <p:cNvSpPr>
            <a:spLocks noGrp="1"/>
          </p:cNvSpPr>
          <p:nvPr>
            <p:ph sz="quarter" idx="1"/>
          </p:nvPr>
        </p:nvSpPr>
        <p:spPr/>
        <p:txBody>
          <a:bodyPr>
            <a:normAutofit lnSpcReduction="10000"/>
          </a:bodyPr>
          <a:lstStyle/>
          <a:p>
            <a:r>
              <a:rPr lang="cs-CZ" dirty="0" smtClean="0"/>
              <a:t>IV. díl Žádost o nemocenské (díl s růžovým pruhem) slouží k uplatnění nároku na nemocenské, pokud dočasná pracovní neschopnost je delší než 14 kalendářních dnů. Zaměstnanec tento díl vždy předává svému zaměstnavateli nejpozději s Potvrzením o trvání dočasné pracovní neschopnosti, které ošetřující lékař vystavil ke 14. dni trvání této neschopnosti. OSVČ a zahraniční zaměstnanec dobrovolně účastný nemocenského pojištění předává tento díl příslušné OSSZ, avšak pouze pokud uplatňuje nárok na nemocenské (tzn. dočasná pracovní neschopnost trvala déle než 14 kalendářních dnů).</a:t>
            </a:r>
            <a:endParaRPr lang="cs-CZ"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Tiskopis má pět propisovacích dílů</a:t>
            </a:r>
            <a:endParaRPr lang="cs-CZ" dirty="0"/>
          </a:p>
        </p:txBody>
      </p:sp>
      <p:sp>
        <p:nvSpPr>
          <p:cNvPr id="3" name="Zástupný symbol pro obsah 2"/>
          <p:cNvSpPr>
            <a:spLocks noGrp="1"/>
          </p:cNvSpPr>
          <p:nvPr>
            <p:ph sz="quarter" idx="1"/>
          </p:nvPr>
        </p:nvSpPr>
        <p:spPr/>
        <p:txBody>
          <a:bodyPr/>
          <a:lstStyle/>
          <a:p>
            <a:endParaRPr lang="cs-CZ" dirty="0" smtClean="0"/>
          </a:p>
          <a:p>
            <a:r>
              <a:rPr lang="cs-CZ" dirty="0" smtClean="0"/>
              <a:t>V. díl Rozhodnutí o ukončení dočasné pracovní neschopnosti – hlášení zaměstnavateli (díl s růžovým pruhem) odevzdávají zaměstnanci vždy svému zaměstnavateli, který je předává po doplnění údajů příslušné OSSZ. OSVČ a zahraniční zaměstnanec předávají tento díl OSSZ, jestliže dočasná pracovní neschopnost byla delší než 14 kalendářních dnů.</a:t>
            </a:r>
          </a:p>
          <a:p>
            <a:pPr>
              <a:buNone/>
            </a:pPr>
            <a:endParaRPr lang="cs-CZ" dirty="0" smtClean="0"/>
          </a:p>
          <a:p>
            <a:r>
              <a:rPr lang="cs-CZ" i="1" u="sng" dirty="0" smtClean="0">
                <a:hlinkClick r:id="rId2"/>
              </a:rPr>
              <a:t>http://www.ucto2000.cz/LEGISLAT/neschopenka.</a:t>
            </a:r>
            <a:r>
              <a:rPr lang="cs-CZ" i="1" u="sng" dirty="0" err="1" smtClean="0">
                <a:hlinkClick r:id="rId2"/>
              </a:rPr>
              <a:t>htm</a:t>
            </a:r>
            <a:endParaRPr lang="cs-CZ" dirty="0" smtClean="0"/>
          </a:p>
          <a:p>
            <a:endParaRPr lang="cs-CZ"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Použité zdroje</a:t>
            </a:r>
            <a:endParaRPr lang="cs-CZ" dirty="0"/>
          </a:p>
        </p:txBody>
      </p:sp>
      <p:sp>
        <p:nvSpPr>
          <p:cNvPr id="3" name="Zástupný symbol pro obsah 2"/>
          <p:cNvSpPr>
            <a:spLocks noGrp="1"/>
          </p:cNvSpPr>
          <p:nvPr>
            <p:ph sz="quarter" idx="1"/>
          </p:nvPr>
        </p:nvSpPr>
        <p:spPr/>
        <p:txBody>
          <a:bodyPr>
            <a:normAutofit fontScale="92500" lnSpcReduction="10000"/>
          </a:bodyPr>
          <a:lstStyle/>
          <a:p>
            <a:pPr lvl="0"/>
            <a:r>
              <a:rPr lang="cs-CZ" dirty="0" smtClean="0"/>
              <a:t>vlastní poznámky z odborné stáže u zaměstnavatele</a:t>
            </a:r>
          </a:p>
          <a:p>
            <a:pPr lvl="0"/>
            <a:r>
              <a:rPr lang="cs-CZ" i="1" u="sng" dirty="0" smtClean="0">
                <a:hlinkClick r:id="rId2"/>
              </a:rPr>
              <a:t>http://www.</a:t>
            </a:r>
            <a:r>
              <a:rPr lang="cs-CZ" i="1" u="sng" dirty="0" err="1" smtClean="0">
                <a:hlinkClick r:id="rId2"/>
              </a:rPr>
              <a:t>vypocet.cz</a:t>
            </a:r>
            <a:r>
              <a:rPr lang="cs-CZ" i="1" u="sng" dirty="0" smtClean="0">
                <a:hlinkClick r:id="rId2"/>
              </a:rPr>
              <a:t>/popis-</a:t>
            </a:r>
            <a:r>
              <a:rPr lang="cs-CZ" i="1" u="sng" dirty="0" err="1" smtClean="0">
                <a:hlinkClick r:id="rId2"/>
              </a:rPr>
              <a:t>vypoctu</a:t>
            </a:r>
            <a:r>
              <a:rPr lang="cs-CZ" i="1" u="sng" dirty="0" smtClean="0">
                <a:hlinkClick r:id="rId2"/>
              </a:rPr>
              <a:t>-</a:t>
            </a:r>
            <a:r>
              <a:rPr lang="cs-CZ" i="1" u="sng" dirty="0" err="1" smtClean="0">
                <a:hlinkClick r:id="rId2"/>
              </a:rPr>
              <a:t>nemocenske</a:t>
            </a:r>
            <a:r>
              <a:rPr lang="cs-CZ" i="1" u="sng" dirty="0" smtClean="0">
                <a:hlinkClick r:id="rId2"/>
              </a:rPr>
              <a:t>/</a:t>
            </a:r>
            <a:endParaRPr lang="cs-CZ" dirty="0" smtClean="0"/>
          </a:p>
          <a:p>
            <a:pPr lvl="0"/>
            <a:r>
              <a:rPr lang="cs-CZ" i="1" u="sng" dirty="0" smtClean="0">
                <a:hlinkClick r:id="rId3"/>
              </a:rPr>
              <a:t>http://www.</a:t>
            </a:r>
            <a:r>
              <a:rPr lang="cs-CZ" i="1" u="sng" dirty="0" err="1" smtClean="0">
                <a:hlinkClick r:id="rId3"/>
              </a:rPr>
              <a:t>penize.cz</a:t>
            </a:r>
            <a:r>
              <a:rPr lang="cs-CZ" i="1" u="sng" dirty="0" smtClean="0">
                <a:hlinkClick r:id="rId3"/>
              </a:rPr>
              <a:t>/</a:t>
            </a:r>
            <a:r>
              <a:rPr lang="cs-CZ" i="1" u="sng" dirty="0" err="1" smtClean="0">
                <a:hlinkClick r:id="rId3"/>
              </a:rPr>
              <a:t>nemocenska</a:t>
            </a:r>
            <a:r>
              <a:rPr lang="cs-CZ" i="1" u="sng" dirty="0" smtClean="0">
                <a:hlinkClick r:id="rId3"/>
              </a:rPr>
              <a:t>/278090-nove-</a:t>
            </a:r>
            <a:r>
              <a:rPr lang="cs-CZ" i="1" u="sng" dirty="0" err="1" smtClean="0">
                <a:hlinkClick r:id="rId3"/>
              </a:rPr>
              <a:t>kalkulacky</a:t>
            </a:r>
            <a:r>
              <a:rPr lang="cs-CZ" i="1" u="sng" dirty="0" smtClean="0">
                <a:hlinkClick r:id="rId3"/>
              </a:rPr>
              <a:t>-</a:t>
            </a:r>
            <a:r>
              <a:rPr lang="cs-CZ" i="1" u="sng" dirty="0" err="1" smtClean="0">
                <a:hlinkClick r:id="rId3"/>
              </a:rPr>
              <a:t>nahrada</a:t>
            </a:r>
            <a:r>
              <a:rPr lang="cs-CZ" i="1" u="sng" dirty="0" smtClean="0">
                <a:hlinkClick r:id="rId3"/>
              </a:rPr>
              <a:t>-mzdy-a-</a:t>
            </a:r>
            <a:r>
              <a:rPr lang="cs-CZ" i="1" u="sng" dirty="0" err="1" smtClean="0">
                <a:hlinkClick r:id="rId3"/>
              </a:rPr>
              <a:t>nemocenska</a:t>
            </a:r>
            <a:r>
              <a:rPr lang="cs-CZ" i="1" u="sng" dirty="0" smtClean="0">
                <a:hlinkClick r:id="rId3"/>
              </a:rPr>
              <a:t>-i-pro-</a:t>
            </a:r>
            <a:r>
              <a:rPr lang="cs-CZ" i="1" u="sng" dirty="0" err="1" smtClean="0">
                <a:hlinkClick r:id="rId3"/>
              </a:rPr>
              <a:t>osvc</a:t>
            </a:r>
            <a:endParaRPr lang="cs-CZ" dirty="0" smtClean="0"/>
          </a:p>
          <a:p>
            <a:pPr lvl="0"/>
            <a:r>
              <a:rPr lang="cs-CZ" i="1" u="sng" dirty="0" smtClean="0">
                <a:hlinkClick r:id="rId4"/>
              </a:rPr>
              <a:t>http://www.</a:t>
            </a:r>
            <a:r>
              <a:rPr lang="cs-CZ" i="1" u="sng" dirty="0" err="1" smtClean="0">
                <a:hlinkClick r:id="rId4"/>
              </a:rPr>
              <a:t>mpsv.cz</a:t>
            </a:r>
            <a:r>
              <a:rPr lang="cs-CZ" i="1" u="sng" dirty="0" smtClean="0">
                <a:hlinkClick r:id="rId4"/>
              </a:rPr>
              <a:t>/</a:t>
            </a:r>
            <a:r>
              <a:rPr lang="cs-CZ" i="1" u="sng" dirty="0" err="1" smtClean="0">
                <a:hlinkClick r:id="rId4"/>
              </a:rPr>
              <a:t>cs</a:t>
            </a:r>
            <a:r>
              <a:rPr lang="cs-CZ" i="1" u="sng" dirty="0" smtClean="0">
                <a:hlinkClick r:id="rId4"/>
              </a:rPr>
              <a:t>/7</a:t>
            </a:r>
            <a:endParaRPr lang="cs-CZ" dirty="0" smtClean="0"/>
          </a:p>
          <a:p>
            <a:pPr lvl="0"/>
            <a:r>
              <a:rPr lang="cs-CZ" i="1" u="sng" dirty="0" smtClean="0">
                <a:hlinkClick r:id="rId5"/>
              </a:rPr>
              <a:t>http://portal.gov.cz/portal/obcan/situace/209/219/6058.html</a:t>
            </a:r>
            <a:endParaRPr lang="cs-CZ" dirty="0" smtClean="0"/>
          </a:p>
          <a:p>
            <a:pPr lvl="0"/>
            <a:r>
              <a:rPr lang="cs-CZ" i="1" u="sng" dirty="0" smtClean="0">
                <a:hlinkClick r:id="rId6"/>
              </a:rPr>
              <a:t>http://www.ucto2000.cz/LEGISLAT/neschopenka.</a:t>
            </a:r>
            <a:r>
              <a:rPr lang="cs-CZ" i="1" u="sng" dirty="0" err="1" smtClean="0">
                <a:hlinkClick r:id="rId6"/>
              </a:rPr>
              <a:t>htm</a:t>
            </a:r>
            <a:endParaRPr lang="cs-CZ" dirty="0" smtClean="0"/>
          </a:p>
          <a:p>
            <a:pPr lvl="0"/>
            <a:r>
              <a:rPr lang="cs-CZ" dirty="0" smtClean="0"/>
              <a:t>KODROVÁ, Jaroslava, SCHMIED Zdeněk, Mgr.: Náhrada mzdy a nemocenská zaměstnance při dočasné pracovní neschopnosti, 4. aktualizované vydání, Nakladatelství ANAG Olomouc, 2012, </a:t>
            </a:r>
          </a:p>
          <a:p>
            <a:pPr lvl="0">
              <a:buNone/>
            </a:pPr>
            <a:r>
              <a:rPr lang="cs-CZ" dirty="0" smtClean="0"/>
              <a:t>    ISBN </a:t>
            </a:r>
            <a:r>
              <a:rPr lang="cs-CZ" dirty="0" smtClean="0"/>
              <a:t>978-80-7263-719-5</a:t>
            </a:r>
            <a:endParaRPr lang="cs-CZ"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kýř">
  <a:themeElements>
    <a:clrScheme name="Arkýř">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Arkýř">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rkýř">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106</TotalTime>
  <Words>2499</Words>
  <Application>Microsoft Office PowerPoint</Application>
  <PresentationFormat>Předvádění na obrazovce (4:3)</PresentationFormat>
  <Paragraphs>185</Paragraphs>
  <Slides>35</Slides>
  <Notes>0</Notes>
  <HiddenSlides>0</HiddenSlides>
  <MMClips>0</MMClips>
  <ScaleCrop>false</ScaleCrop>
  <HeadingPairs>
    <vt:vector size="4" baseType="variant">
      <vt:variant>
        <vt:lpstr>Motiv</vt:lpstr>
      </vt:variant>
      <vt:variant>
        <vt:i4>1</vt:i4>
      </vt:variant>
      <vt:variant>
        <vt:lpstr>Nadpisy snímků</vt:lpstr>
      </vt:variant>
      <vt:variant>
        <vt:i4>35</vt:i4>
      </vt:variant>
    </vt:vector>
  </HeadingPairs>
  <TitlesOfParts>
    <vt:vector size="36" baseType="lpstr">
      <vt:lpstr>Arkýř</vt:lpstr>
      <vt:lpstr>Snímek 1</vt:lpstr>
      <vt:lpstr>13. Dávky nemocenského pojištění po dobu pracovní neschopnosti a karantény</vt:lpstr>
      <vt:lpstr>anotace</vt:lpstr>
      <vt:lpstr>Snímek 4</vt:lpstr>
      <vt:lpstr>Snímek 5</vt:lpstr>
      <vt:lpstr>Snímek 6</vt:lpstr>
      <vt:lpstr>Snímek 7</vt:lpstr>
      <vt:lpstr>Snímek 8</vt:lpstr>
      <vt:lpstr> Nemocenské  (dávky nemocenského pojištění)</vt:lpstr>
      <vt:lpstr>  Stanovení náhrady mzdy</vt:lpstr>
      <vt:lpstr>  Stanovení náhrady mzdy</vt:lpstr>
      <vt:lpstr>Rok 2013: redukční hranice pro výpočet náhrady mzdy </vt:lpstr>
      <vt:lpstr> Rok 2014: redukční hranice pro výpočet náhrady mzdy (přepočteno na hodinu)</vt:lpstr>
      <vt:lpstr>Výpočet nemocenské</vt:lpstr>
      <vt:lpstr>Denní vyměřovací základ je nutné následně upravit redukčními hranicemi </vt:lpstr>
      <vt:lpstr>Příklad</vt:lpstr>
      <vt:lpstr>Snímek 17</vt:lpstr>
      <vt:lpstr>postup</vt:lpstr>
      <vt:lpstr>Snímek 19</vt:lpstr>
      <vt:lpstr>Kdo nedostane nemocenskou?</vt:lpstr>
      <vt:lpstr>Snímek 21</vt:lpstr>
      <vt:lpstr>Snímek 22</vt:lpstr>
      <vt:lpstr>karanténou se rozumí:</vt:lpstr>
      <vt:lpstr>Snímek 24</vt:lpstr>
      <vt:lpstr>Snímek 25</vt:lpstr>
      <vt:lpstr>Snímek 26</vt:lpstr>
      <vt:lpstr>Snímek 27</vt:lpstr>
      <vt:lpstr>Snímek 28</vt:lpstr>
      <vt:lpstr>Vystavování tiskopisů</vt:lpstr>
      <vt:lpstr>Tiskopis má pět propisovacích dílů</vt:lpstr>
      <vt:lpstr>Tiskopis má pět propisovacích dílů</vt:lpstr>
      <vt:lpstr>Tiskopis má pět propisovacích dílů</vt:lpstr>
      <vt:lpstr>Tiskopis má pět propisovacích dílů</vt:lpstr>
      <vt:lpstr>Tiskopis má pět propisovacích dílů</vt:lpstr>
      <vt:lpstr>Použité zdroje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11. Výpočty mzdy – procvičování, písemná práce </dc:title>
  <dc:creator>Rachota</dc:creator>
  <cp:lastModifiedBy>Rachota</cp:lastModifiedBy>
  <cp:revision>22</cp:revision>
  <dcterms:created xsi:type="dcterms:W3CDTF">2014-03-23T17:09:54Z</dcterms:created>
  <dcterms:modified xsi:type="dcterms:W3CDTF">2014-05-20T05:09:27Z</dcterms:modified>
</cp:coreProperties>
</file>