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868" autoAdjust="0"/>
    <p:restoredTop sz="94721" autoAdjust="0"/>
  </p:normalViewPr>
  <p:slideViewPr>
    <p:cSldViewPr>
      <p:cViewPr varScale="1">
        <p:scale>
          <a:sx n="88" d="100"/>
          <a:sy n="88" d="100"/>
        </p:scale>
        <p:origin x="-25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23952E-BE73-4160-A06E-79B64E83A3D4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ypocet.cz/popis-vypoctu-nemocenske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kalkulacky.idnes.cz/cr_vypocet-podpory-pri-osetrovani-clena-rodiny-2014.php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ypocet.cz/popis-vypoctu-nemocenske/" TargetMode="External"/><Relationship Id="rId2" Type="http://schemas.openxmlformats.org/officeDocument/2006/relationships/hyperlink" Target="http://www.cssz.cz/cz/nemocenske-pojisteni/davk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kalkulacky.idnes.cz/cr_vypocet-podpory-pri-osetrovani-clena-rodiny-2014.php" TargetMode="External"/><Relationship Id="rId4" Type="http://schemas.openxmlformats.org/officeDocument/2006/relationships/hyperlink" Target="http://www.podnikatel.cz/zakony/zakon-c-187-2006-sb-o-nemocenskem-pojisteni/f303382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78890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VY_62_INOVACE_01.02.14 – Peněžitá pomoc v mateřství, vyrovnávací příspěvek v těhotenství a mateřství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ošetřovné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429000"/>
            <a:ext cx="6172200" cy="2286016"/>
          </a:xfrm>
        </p:spPr>
        <p:txBody>
          <a:bodyPr>
            <a:normAutofit/>
          </a:bodyPr>
          <a:lstStyle/>
          <a:p>
            <a:r>
              <a:rPr lang="cs-CZ" dirty="0" smtClean="0"/>
              <a:t>14. Peněžitá pomoc v mateřství, vyrovnávací příspěvek v těhotenství a mateřství, ošetřovné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pokračováním dávek sociálního  pojištění – vysvětluje podstatu dávek a </a:t>
            </a:r>
            <a:r>
              <a:rPr lang="cs-CZ" smtClean="0"/>
              <a:t>způsob výpočtu.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A.</a:t>
            </a:r>
            <a:r>
              <a:rPr lang="cs-CZ" dirty="0" smtClean="0"/>
              <a:t> </a:t>
            </a:r>
            <a:r>
              <a:rPr lang="cs-CZ" b="1" dirty="0" smtClean="0"/>
              <a:t>Peněžitá </a:t>
            </a:r>
            <a:r>
              <a:rPr lang="cs-CZ" b="1" dirty="0" smtClean="0"/>
              <a:t>pomoc v mateřství</a:t>
            </a:r>
            <a:r>
              <a:rPr lang="cs-CZ" dirty="0" smtClean="0"/>
              <a:t> (mateřská)</a:t>
            </a:r>
          </a:p>
          <a:p>
            <a:r>
              <a:rPr lang="cs-CZ" dirty="0" smtClean="0"/>
              <a:t>kromě </a:t>
            </a:r>
            <a:r>
              <a:rPr lang="cs-CZ" dirty="0" smtClean="0"/>
              <a:t>samotného nemocenského je další důležitou dávkou nemocenského pojištění  mateřská</a:t>
            </a:r>
          </a:p>
          <a:p>
            <a:r>
              <a:rPr lang="cs-CZ" b="1" dirty="0" smtClean="0"/>
              <a:t>podmínkou </a:t>
            </a:r>
            <a:r>
              <a:rPr lang="cs-CZ" b="1" dirty="0" smtClean="0"/>
              <a:t>vzniku nároku</a:t>
            </a:r>
            <a:r>
              <a:rPr lang="cs-CZ" dirty="0" smtClean="0"/>
              <a:t> na peněžitou pomoc v mateřství je účast na nemocenském pojištění → v případě zaměstnanců i OSVČ je to nejméně 270 kalendářních dnů v posledních dvou letech přede dnem nástupu na mateřskou -  pro OSVČ navíc platí, že účast na nemocenském pojištění musí zároveň trvat minimálně 180 dnů v období jednoho roku přede dnem nástupu na mateřskou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Výpočet mateřské</a:t>
            </a:r>
            <a:endParaRPr lang="cs-CZ" dirty="0" smtClean="0"/>
          </a:p>
          <a:p>
            <a:pPr lvl="0"/>
            <a:r>
              <a:rPr lang="cs-CZ" dirty="0" smtClean="0"/>
              <a:t>postup výpočtu peněžité pomoci v mateřství je podobný jako u nemocenské(kap.13) - rozdíl je pouze v tom, že </a:t>
            </a:r>
            <a:r>
              <a:rPr lang="cs-CZ" b="1" dirty="0" smtClean="0"/>
              <a:t>při redukování</a:t>
            </a:r>
            <a:r>
              <a:rPr lang="cs-CZ" dirty="0" smtClean="0"/>
              <a:t> vyměřovacího základu se započítává </a:t>
            </a:r>
            <a:r>
              <a:rPr lang="cs-CZ" b="1" dirty="0" smtClean="0"/>
              <a:t>celá první redukční hranice</a:t>
            </a:r>
            <a:r>
              <a:rPr lang="cs-CZ" dirty="0" smtClean="0"/>
              <a:t> a mateřská pak činí </a:t>
            </a:r>
            <a:r>
              <a:rPr lang="cs-CZ" b="1" dirty="0" smtClean="0"/>
              <a:t>70 %</a:t>
            </a:r>
            <a:r>
              <a:rPr lang="cs-CZ" dirty="0" smtClean="0"/>
              <a:t> redukovaného denního vyměřovacího základu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denní vyměřovací základ, který získáme z hrubých příjmů za posledních 12 měsíců a vydělíme je počtem dní rozhodného </a:t>
            </a:r>
            <a:r>
              <a:rPr lang="cs-CZ" dirty="0" smtClean="0"/>
              <a:t>období</a:t>
            </a:r>
          </a:p>
          <a:p>
            <a:pPr lvl="0">
              <a:buNone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(365 resp. 366 dní) tedy následně upravujeme redukčními hranicemi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7467600" cy="547384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Pro rok 2014 platí, že: </a:t>
            </a:r>
            <a:endParaRPr lang="cs-CZ" dirty="0" smtClean="0"/>
          </a:p>
          <a:p>
            <a:r>
              <a:rPr lang="cs-CZ" b="1" dirty="0" smtClean="0"/>
              <a:t> z částky do </a:t>
            </a:r>
            <a:r>
              <a:rPr lang="cs-CZ" b="1" dirty="0" smtClean="0"/>
              <a:t>865,-Kč </a:t>
            </a:r>
            <a:r>
              <a:rPr lang="cs-CZ" b="1" dirty="0" smtClean="0"/>
              <a:t>se započítá 100 %, </a:t>
            </a:r>
            <a:endParaRPr lang="cs-CZ" dirty="0" smtClean="0"/>
          </a:p>
          <a:p>
            <a:r>
              <a:rPr lang="cs-CZ" b="1" dirty="0" smtClean="0"/>
              <a:t> z částky od </a:t>
            </a:r>
            <a:r>
              <a:rPr lang="cs-CZ" b="1" dirty="0" smtClean="0"/>
              <a:t>865,- do 1298,-Kč </a:t>
            </a:r>
            <a:r>
              <a:rPr lang="cs-CZ" b="1" dirty="0" smtClean="0"/>
              <a:t>se </a:t>
            </a:r>
            <a:r>
              <a:rPr lang="cs-CZ" b="1" dirty="0" smtClean="0"/>
              <a:t>započítá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</a:t>
            </a:r>
            <a:r>
              <a:rPr lang="cs-CZ" b="1" dirty="0" smtClean="0"/>
              <a:t> </a:t>
            </a:r>
            <a:r>
              <a:rPr lang="cs-CZ" b="1" dirty="0" smtClean="0"/>
              <a:t>60 %, </a:t>
            </a:r>
            <a:endParaRPr lang="cs-CZ" dirty="0" smtClean="0"/>
          </a:p>
          <a:p>
            <a:r>
              <a:rPr lang="cs-CZ" b="1" dirty="0" smtClean="0"/>
              <a:t> z částky od </a:t>
            </a:r>
            <a:r>
              <a:rPr lang="cs-CZ" b="1" dirty="0" smtClean="0"/>
              <a:t>1298,-do 2595,-Kč </a:t>
            </a:r>
            <a:r>
              <a:rPr lang="cs-CZ" b="1" dirty="0" smtClean="0"/>
              <a:t>se započítá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</a:t>
            </a:r>
            <a:r>
              <a:rPr lang="cs-CZ" b="1" dirty="0" smtClean="0"/>
              <a:t>30 </a:t>
            </a:r>
            <a:r>
              <a:rPr lang="cs-CZ" b="1" dirty="0" smtClean="0"/>
              <a:t>%,</a:t>
            </a:r>
            <a:endParaRPr lang="cs-CZ" dirty="0" smtClean="0"/>
          </a:p>
          <a:p>
            <a:r>
              <a:rPr lang="cs-CZ" b="1" dirty="0" smtClean="0"/>
              <a:t> z částky nad </a:t>
            </a:r>
            <a:r>
              <a:rPr lang="cs-CZ" b="1" dirty="0" smtClean="0"/>
              <a:t>2595,-Kč </a:t>
            </a:r>
            <a:r>
              <a:rPr lang="cs-CZ" b="1" dirty="0" smtClean="0"/>
              <a:t>se nezapočte nic.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Denní výši mateřské pak vypočítáme jako </a:t>
            </a:r>
            <a:r>
              <a:rPr lang="cs-CZ" b="1" dirty="0" smtClean="0"/>
              <a:t>70 </a:t>
            </a:r>
            <a:r>
              <a:rPr lang="cs-CZ" b="1" dirty="0" smtClean="0"/>
              <a:t>%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z redukovaného denního vyměřovacího základu.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/>
              <a:t>Příklad</a:t>
            </a:r>
            <a:endParaRPr lang="cs-CZ" dirty="0" smtClean="0"/>
          </a:p>
          <a:p>
            <a:r>
              <a:rPr lang="cs-CZ" dirty="0" smtClean="0"/>
              <a:t>Paní Nováková pobírá měsíční hrubou </a:t>
            </a:r>
            <a:r>
              <a:rPr lang="cs-CZ" dirty="0" smtClean="0"/>
              <a:t>mzdu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30.000</a:t>
            </a:r>
            <a:r>
              <a:rPr lang="cs-CZ" dirty="0" smtClean="0"/>
              <a:t>,-Kč</a:t>
            </a:r>
            <a:r>
              <a:rPr lang="cs-CZ" dirty="0" smtClean="0"/>
              <a:t>. Protože je těhotná, bude během 6 až 8 týdnů před porodem nastupovat na mateřskou.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S </a:t>
            </a:r>
            <a:r>
              <a:rPr lang="cs-CZ" dirty="0" smtClean="0"/>
              <a:t>jakou částkou může nastávající maminka počítat?</a:t>
            </a:r>
          </a:p>
          <a:p>
            <a:r>
              <a:rPr lang="cs-CZ" dirty="0" smtClean="0"/>
              <a:t>Vyměřovací základ: 12 x 30.000 Kč = 360.000,-Kč</a:t>
            </a:r>
          </a:p>
          <a:p>
            <a:r>
              <a:rPr lang="cs-CZ" dirty="0" smtClean="0"/>
              <a:t> Denní vyměřovací základ: 360.000,- / 365 = 986,30Kč</a:t>
            </a:r>
          </a:p>
          <a:p>
            <a:r>
              <a:rPr lang="cs-CZ" dirty="0" smtClean="0"/>
              <a:t> Redukce vyměřovacího základu:</a:t>
            </a:r>
          </a:p>
          <a:p>
            <a:pPr>
              <a:buNone/>
            </a:pPr>
            <a:r>
              <a:rPr lang="cs-CZ" dirty="0" smtClean="0"/>
              <a:t>z 1. redukční hranice započteme 865,-Kč</a:t>
            </a:r>
          </a:p>
          <a:p>
            <a:pPr>
              <a:buNone/>
            </a:pPr>
            <a:r>
              <a:rPr lang="cs-CZ" dirty="0" smtClean="0"/>
              <a:t>ze 2. redukční hranice započteme 986,3 – 865,- =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121,3 </a:t>
            </a:r>
            <a:r>
              <a:rPr lang="cs-CZ" dirty="0" smtClean="0"/>
              <a:t>* 60 % = 72,78 Kč</a:t>
            </a:r>
          </a:p>
          <a:p>
            <a:r>
              <a:rPr lang="cs-CZ" dirty="0" smtClean="0"/>
              <a:t>Redukovaný vyměřovací základ: 865,- + 72,78 = 937,78 Kč = 938,- Kč po zaokrouhlení</a:t>
            </a:r>
          </a:p>
          <a:p>
            <a:r>
              <a:rPr lang="cs-CZ" dirty="0" smtClean="0"/>
              <a:t> Denní dávka mateřské: 938,- * 70 % = 656,6 Kč = 657,- Kč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Paní Nováková získá za každý kalendářní den mateřské </a:t>
            </a:r>
            <a:r>
              <a:rPr lang="cs-CZ" dirty="0" smtClean="0"/>
              <a:t>657,-Kč</a:t>
            </a:r>
            <a:r>
              <a:rPr lang="cs-CZ" dirty="0" smtClean="0"/>
              <a:t>. Výše peněžité </a:t>
            </a:r>
            <a:r>
              <a:rPr lang="cs-CZ" dirty="0" smtClean="0"/>
              <a:t>pomoci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v mateřství za 196 dnů (období, po které se mateřská ze zákona </a:t>
            </a:r>
            <a:r>
              <a:rPr lang="cs-CZ" dirty="0" smtClean="0"/>
              <a:t>vyplácí,tj. </a:t>
            </a:r>
            <a:r>
              <a:rPr lang="cs-CZ" dirty="0" smtClean="0"/>
              <a:t>28 týdnů x 7 dní) bude tedy činit 128.772,-Kč.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vypocet.cz</a:t>
            </a:r>
            <a:r>
              <a:rPr lang="cs-CZ" u="sng" dirty="0" smtClean="0">
                <a:hlinkClick r:id="rId2"/>
              </a:rPr>
              <a:t>/popis-</a:t>
            </a:r>
            <a:r>
              <a:rPr lang="cs-CZ" u="sng" dirty="0" err="1" smtClean="0">
                <a:hlinkClick r:id="rId2"/>
              </a:rPr>
              <a:t>vypoctu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nemocenske</a:t>
            </a:r>
            <a:r>
              <a:rPr lang="cs-CZ" u="sng" dirty="0" smtClean="0">
                <a:hlinkClick r:id="rId2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/>
          <a:lstStyle/>
          <a:p>
            <a:r>
              <a:rPr lang="cs-CZ" dirty="0" smtClean="0"/>
              <a:t>nástup </a:t>
            </a:r>
            <a:r>
              <a:rPr lang="cs-CZ" dirty="0" smtClean="0"/>
              <a:t>na peněžitou pomoc v mateřství nastává dnem, který žena určí v období od počátku 8. do počátku 6. týdne před očekávaným dnem porodu a tzv. </a:t>
            </a:r>
            <a:r>
              <a:rPr lang="cs-CZ" b="1" dirty="0" smtClean="0"/>
              <a:t>podpůrčí doba</a:t>
            </a:r>
            <a:r>
              <a:rPr lang="cs-CZ" dirty="0" smtClean="0"/>
              <a:t> činí </a:t>
            </a:r>
            <a:r>
              <a:rPr lang="cs-CZ" b="1" dirty="0" smtClean="0"/>
              <a:t>28 týdnů</a:t>
            </a:r>
            <a:r>
              <a:rPr lang="cs-CZ" dirty="0" smtClean="0"/>
              <a:t> (u ženy, která porodila zároveň dvě nebo více dětí činí podpůrčí doba 37 týdnů)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 </a:t>
            </a:r>
            <a:r>
              <a:rPr lang="cs-CZ" dirty="0" smtClean="0"/>
              <a:t>pojištěnce, pokud </a:t>
            </a:r>
            <a:r>
              <a:rPr lang="cs-CZ" b="1" dirty="0" smtClean="0"/>
              <a:t>převzal dítě do péče</a:t>
            </a:r>
            <a:r>
              <a:rPr lang="cs-CZ" dirty="0" smtClean="0"/>
              <a:t> (na základě rozhodnutí příslušného orgánu, z důvodu úmrtí matky, z důvodu dlouhodobého závažného onemocnění matky nebo na základě dohody podle tohoto zákona) činí </a:t>
            </a:r>
            <a:r>
              <a:rPr lang="cs-CZ" b="1" dirty="0" smtClean="0"/>
              <a:t>podpůrčí doba 22 týdnů</a:t>
            </a:r>
            <a:r>
              <a:rPr lang="cs-CZ" dirty="0" smtClean="0"/>
              <a:t> (31 týdnů při převzetí dvou a více dětí zároveň).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zákon umožňuje </a:t>
            </a:r>
            <a:r>
              <a:rPr lang="cs-CZ" b="1" dirty="0" smtClean="0"/>
              <a:t>střídání matky dítěte s jejím manželem či otcem dítěte v péči o dítě</a:t>
            </a:r>
            <a:r>
              <a:rPr lang="cs-CZ" dirty="0" smtClean="0"/>
              <a:t>, a to na základě písemné dohody, přičemž každý z nich má při této péči o dítě nárok na výplatu peněžité pomoci v mateřství po dobu a za podmínek stanovených zákonem o nemocenském pojištění - střídání se umožňuje od počátku 7. týdne ode dne porodu a četnost střídání omezena není (v případě střídání v péči o dítě se zastaví výplata peněžité pomoci v mateřství matce a začne se vyplácet tato dávka muži z jeho nemocenského pojištění, pokud splňuje podmínky nároku na její výplatu, a naopak,u muže se přitom od 1. 1. 2012 zavádí další podmínka, a to že bude pečovat o dítě nejméně 7 kalendářních dnů po sobě jdoucích)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B. Vyrovnávací příspěvek v těhotenství a mateřství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>vyrovnávací příspěvek v těhotenství a mateřství </a:t>
            </a:r>
            <a:r>
              <a:rPr lang="cs-CZ" b="1" dirty="0" smtClean="0"/>
              <a:t>náleží zaměstnankyni</a:t>
            </a:r>
            <a:r>
              <a:rPr lang="cs-CZ" dirty="0" smtClean="0"/>
              <a:t>, která byla z důvodu těhotenství, mateřství nebo kojení </a:t>
            </a:r>
            <a:r>
              <a:rPr lang="cs-CZ" b="1" dirty="0" smtClean="0"/>
              <a:t>převedena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</a:t>
            </a:r>
            <a:r>
              <a:rPr lang="cs-CZ" b="1" dirty="0" smtClean="0"/>
              <a:t> </a:t>
            </a:r>
            <a:r>
              <a:rPr lang="cs-CZ" b="1" dirty="0" smtClean="0"/>
              <a:t>na jinou práci</a:t>
            </a:r>
            <a:r>
              <a:rPr lang="cs-CZ" dirty="0" smtClean="0"/>
              <a:t> a z tohoto důvodu </a:t>
            </a:r>
            <a:r>
              <a:rPr lang="cs-CZ" b="1" dirty="0" smtClean="0"/>
              <a:t>dosahuje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bez </a:t>
            </a:r>
            <a:r>
              <a:rPr lang="cs-CZ" dirty="0" smtClean="0"/>
              <a:t>svého zavinění </a:t>
            </a:r>
            <a:r>
              <a:rPr lang="cs-CZ" b="1" dirty="0" smtClean="0"/>
              <a:t>nižšího příjmu</a:t>
            </a:r>
            <a:r>
              <a:rPr lang="cs-CZ" dirty="0" smtClean="0"/>
              <a:t> než před převedením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vyrovnávací příspěvek v těhotenství a mateřství se vyplácí těhotným zaměstnankyním za </a:t>
            </a:r>
            <a:r>
              <a:rPr lang="cs-CZ" b="1" dirty="0" smtClean="0"/>
              <a:t>kalendářní dny</a:t>
            </a:r>
            <a:r>
              <a:rPr lang="cs-CZ" dirty="0" smtClean="0"/>
              <a:t>, v nichž trvalo převedení na jinou práci, nejdéle do počátku 6. týdne před očekávaným dnem porodu; ve stanovených případech se vyplácí též matkám po porodu při převedení na jinou práci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/>
          <a:lstStyle/>
          <a:p>
            <a:r>
              <a:rPr lang="cs-CZ" dirty="0" smtClean="0"/>
              <a:t>vyrovnávací příspěvek v těhotenství a mateřství se stanoví jako </a:t>
            </a:r>
            <a:r>
              <a:rPr lang="cs-CZ" b="1" dirty="0" smtClean="0"/>
              <a:t>rozdíl mezi denním vyměřovacím základem zjištěným ke dni převedení zaměstnankyně na jinou práci a průměrem jejích započitatelných příjmů připadajícím na jeden kalendářní den v jednotlivých kalendářních měsících po tomto převedení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vyrovnávací příspěvek v těhotenství a mateřství se vyplácí </a:t>
            </a:r>
            <a:r>
              <a:rPr lang="cs-CZ" b="1" dirty="0" smtClean="0"/>
              <a:t>od data převedení</a:t>
            </a:r>
            <a:r>
              <a:rPr lang="cs-CZ" dirty="0" smtClean="0"/>
              <a:t> na jinou práci do doby nástupu na peněžitou pomoc v mateřství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pro výpočet denního vyměřovacího základu platí: </a:t>
            </a:r>
          </a:p>
          <a:p>
            <a:pPr>
              <a:buFontTx/>
              <a:buChar char="-"/>
            </a:pPr>
            <a:endParaRPr lang="cs-CZ" dirty="0" smtClean="0"/>
          </a:p>
          <a:p>
            <a:r>
              <a:rPr lang="cs-CZ" dirty="0" smtClean="0"/>
              <a:t>započitatelný příjem zúčtovaný zaměstnanci v rozhodném období (zpravidla období 12 kalendářních měsíců před kalendářním měsícem, ve kterém vznikla sociální událost) se dělí počtem „započitatelných“ kalendářních dnů připadajících na toto rozhodné období - takto stanovený </a:t>
            </a:r>
            <a:r>
              <a:rPr lang="cs-CZ" b="1" dirty="0" smtClean="0"/>
              <a:t>průměrný denní příjem se upravuje (redukuje)</a:t>
            </a:r>
            <a:r>
              <a:rPr lang="cs-CZ" dirty="0" smtClean="0"/>
              <a:t> pomocí tří redukčních hranic na </a:t>
            </a:r>
            <a:r>
              <a:rPr lang="cs-CZ" b="1" dirty="0" smtClean="0"/>
              <a:t>denní vyměřovací základ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Pro rok 2014 platí, že: 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 z částky do </a:t>
            </a:r>
            <a:r>
              <a:rPr lang="cs-CZ" b="1" dirty="0" smtClean="0"/>
              <a:t>865,-Kč </a:t>
            </a:r>
            <a:r>
              <a:rPr lang="cs-CZ" b="1" dirty="0" smtClean="0"/>
              <a:t>se započítá 100 %, </a:t>
            </a:r>
            <a:endParaRPr lang="cs-CZ" dirty="0" smtClean="0"/>
          </a:p>
          <a:p>
            <a:r>
              <a:rPr lang="cs-CZ" b="1" dirty="0" smtClean="0"/>
              <a:t> z částky od </a:t>
            </a:r>
            <a:r>
              <a:rPr lang="cs-CZ" b="1" dirty="0" smtClean="0"/>
              <a:t>865,- do 1298,- </a:t>
            </a:r>
            <a:r>
              <a:rPr lang="cs-CZ" b="1" dirty="0" smtClean="0"/>
              <a:t>Kč se započítá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</a:t>
            </a:r>
            <a:r>
              <a:rPr lang="cs-CZ" b="1" dirty="0" smtClean="0"/>
              <a:t>60 </a:t>
            </a:r>
            <a:r>
              <a:rPr lang="cs-CZ" b="1" dirty="0" smtClean="0"/>
              <a:t>%, </a:t>
            </a:r>
            <a:endParaRPr lang="cs-CZ" dirty="0" smtClean="0"/>
          </a:p>
          <a:p>
            <a:r>
              <a:rPr lang="cs-CZ" b="1" dirty="0" smtClean="0"/>
              <a:t> z částky od </a:t>
            </a:r>
            <a:r>
              <a:rPr lang="cs-CZ" b="1" dirty="0" smtClean="0"/>
              <a:t>1298,- do 2595,-Kč </a:t>
            </a:r>
            <a:r>
              <a:rPr lang="cs-CZ" b="1" dirty="0" smtClean="0"/>
              <a:t>se započítá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</a:t>
            </a:r>
            <a:r>
              <a:rPr lang="cs-CZ" b="1" dirty="0" smtClean="0"/>
              <a:t>30 </a:t>
            </a:r>
            <a:r>
              <a:rPr lang="cs-CZ" b="1" dirty="0" smtClean="0"/>
              <a:t>%,</a:t>
            </a:r>
            <a:endParaRPr lang="cs-CZ" dirty="0" smtClean="0"/>
          </a:p>
          <a:p>
            <a:r>
              <a:rPr lang="cs-CZ" b="1" dirty="0" smtClean="0"/>
              <a:t> z částky nad </a:t>
            </a:r>
            <a:r>
              <a:rPr lang="cs-CZ" b="1" dirty="0" smtClean="0"/>
              <a:t>2595,- </a:t>
            </a:r>
            <a:r>
              <a:rPr lang="cs-CZ" b="1" dirty="0" smtClean="0"/>
              <a:t>Kč se nezapočte nic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C. Ošetřovné</a:t>
            </a:r>
            <a:endParaRPr lang="cs-CZ" dirty="0" smtClean="0"/>
          </a:p>
          <a:p>
            <a:r>
              <a:rPr lang="cs-CZ" dirty="0" smtClean="0"/>
              <a:t>na ošetřovné má </a:t>
            </a:r>
            <a:r>
              <a:rPr lang="cs-CZ" b="1" dirty="0" smtClean="0"/>
              <a:t>nárok zaměstnanec, který nemůže pracovat </a:t>
            </a:r>
            <a:r>
              <a:rPr lang="cs-CZ" dirty="0" smtClean="0"/>
              <a:t>z důvodu, že musí: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</a:t>
            </a:r>
            <a:r>
              <a:rPr lang="cs-CZ" b="1" dirty="0" smtClean="0"/>
              <a:t>. ošetřovat nemocného člena domácnosti</a:t>
            </a:r>
            <a:r>
              <a:rPr lang="cs-CZ" dirty="0" smtClean="0"/>
              <a:t> (podmínkou zde je, že nemocná osoba žije se zaměstnancem v domácnosti, přičemž toto neplatí pro ošetřování nebo péči o dítě mladší 10 let rodičem – v případě rozvodu manželství a svěření dítěte soudem do společné nebo do střídavé péče obou rodičů se za domácnost považuje domácnost každého z rodičů)</a:t>
            </a:r>
          </a:p>
          <a:p>
            <a:pPr>
              <a:buNone/>
            </a:pPr>
            <a:r>
              <a:rPr lang="cs-CZ" dirty="0" smtClean="0"/>
              <a:t>2. </a:t>
            </a:r>
            <a:r>
              <a:rPr lang="cs-CZ" b="1" dirty="0" smtClean="0"/>
              <a:t>pečovat o zdravé dítě mladší 10 let</a:t>
            </a:r>
            <a:r>
              <a:rPr lang="cs-CZ" dirty="0" smtClean="0"/>
              <a:t>, protože školské nebo dětské zařízení bylo uzavřeno </a:t>
            </a:r>
          </a:p>
          <a:p>
            <a:pPr>
              <a:buNone/>
            </a:pPr>
            <a:r>
              <a:rPr lang="cs-CZ" dirty="0" smtClean="0"/>
              <a:t>   (z důvodu havárie, epidemie, jiné nepředvídané události), dítěti byla nařízena karanténa, nebo osoba, která jinak o dítě pečuje, sama onemocněla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/>
          </a:bodyPr>
          <a:lstStyle/>
          <a:p>
            <a:r>
              <a:rPr lang="cs-CZ" dirty="0" smtClean="0"/>
              <a:t>zaměstnanec </a:t>
            </a:r>
            <a:r>
              <a:rPr lang="cs-CZ" b="1" dirty="0" smtClean="0"/>
              <a:t>nemůže uplatnit nárok</a:t>
            </a:r>
            <a:r>
              <a:rPr lang="cs-CZ" dirty="0" smtClean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na </a:t>
            </a:r>
            <a:r>
              <a:rPr lang="cs-CZ" dirty="0" smtClean="0"/>
              <a:t>ošetřovné na dítě, na které již (zpravidla) druhý z rodičů uplatnil nárok na peněžitou pomoc v mateřství nebo rodičovský příspěvek; to neplatí, pokud tato jiná osoba onemocněla, utrpěla úraz, nastaly u ní situace zákonem stanovené, porodila nebo jí byla nařízena karanténa, a proto nemůže o dítě pečovat</a:t>
            </a:r>
          </a:p>
          <a:p>
            <a:r>
              <a:rPr lang="cs-CZ" dirty="0" smtClean="0"/>
              <a:t>v  případě ošetřování (péče) náleží ošetřovné jen jednou a jen jednomu z oprávněných nebo postupně dvěma oprávněným, jestliže se v témže případě ošetřování (péče) vystřídají - změna druhu onemocnění (diagnózy) se nepovažuje za nový případ ošetřování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některé skupiny pojištěnců nemají vzhledem k charakteru vykonávané činnosti na ošetřovné nárok (např. zaměstnanci, jejichž zaměstnání je zaměstnáním malého rozsahu, členové kolektivních orgánů právnické osoby, zaměstnanci činní na základě dohody o provedení práce, OSVČ)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podpůrčí </a:t>
            </a:r>
            <a:r>
              <a:rPr lang="cs-CZ" b="1" dirty="0" smtClean="0"/>
              <a:t>doba</a:t>
            </a:r>
            <a:r>
              <a:rPr lang="cs-CZ" dirty="0" smtClean="0"/>
              <a:t> u ošetřovného činí nejdéle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</a:t>
            </a:r>
            <a:r>
              <a:rPr lang="cs-CZ" b="1" dirty="0" smtClean="0"/>
              <a:t>9 </a:t>
            </a:r>
            <a:r>
              <a:rPr lang="cs-CZ" b="1" dirty="0" smtClean="0"/>
              <a:t>kalendářních dnů, </a:t>
            </a:r>
            <a:r>
              <a:rPr lang="cs-CZ" dirty="0" smtClean="0"/>
              <a:t>u osamělého zaměstnance, který má v trvalé péči aspoň jedno dítě ve věku do 16 let, které neukončilo povinnou školní docházku, činí podpůrčí doba nejdéle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</a:t>
            </a:r>
            <a:r>
              <a:rPr lang="cs-CZ" b="1" dirty="0" smtClean="0"/>
              <a:t>16 </a:t>
            </a:r>
            <a:r>
              <a:rPr lang="cs-CZ" b="1" dirty="0" smtClean="0"/>
              <a:t>kalendářních dnů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Postup při výpočtu ošetřovného: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1. výpočet denního vyměřovacího základu:</a:t>
            </a:r>
            <a:endParaRPr lang="cs-CZ" dirty="0" smtClean="0"/>
          </a:p>
          <a:p>
            <a:r>
              <a:rPr lang="cs-CZ" dirty="0" smtClean="0"/>
              <a:t>započitatelný příjem zúčtovaný </a:t>
            </a:r>
            <a:r>
              <a:rPr lang="cs-CZ" dirty="0" smtClean="0"/>
              <a:t>zaměstnanci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v </a:t>
            </a:r>
            <a:r>
              <a:rPr lang="cs-CZ" dirty="0" smtClean="0"/>
              <a:t>rozhodném období (zpravidla období 12 kalendářních měsíců před kalendářním měsícem, ve kterém vznikla sociální událost) se dělí počtem „započitatelných“ kalendářních dnů připadajících na toto rozhodné období - takto stanovený </a:t>
            </a:r>
            <a:r>
              <a:rPr lang="cs-CZ" b="1" dirty="0" smtClean="0"/>
              <a:t>průměrný denní příjem se upravuje (redukuje)</a:t>
            </a:r>
            <a:r>
              <a:rPr lang="cs-CZ" dirty="0" smtClean="0"/>
              <a:t> pomocí tří redukčních hranic na </a:t>
            </a:r>
            <a:r>
              <a:rPr lang="cs-CZ" b="1" dirty="0" smtClean="0"/>
              <a:t>denní  vyměřovací základ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28670"/>
            <a:ext cx="7467600" cy="554528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Pro rok 2014 platí, že: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 z částky do </a:t>
            </a:r>
            <a:r>
              <a:rPr lang="cs-CZ" b="1" dirty="0" smtClean="0"/>
              <a:t>865,-Kč </a:t>
            </a:r>
            <a:r>
              <a:rPr lang="cs-CZ" b="1" dirty="0" smtClean="0"/>
              <a:t>se započítá 90%, </a:t>
            </a:r>
            <a:endParaRPr lang="cs-CZ" dirty="0" smtClean="0"/>
          </a:p>
          <a:p>
            <a:r>
              <a:rPr lang="cs-CZ" b="1" dirty="0" smtClean="0"/>
              <a:t> z částky od </a:t>
            </a:r>
            <a:r>
              <a:rPr lang="cs-CZ" b="1" dirty="0" smtClean="0"/>
              <a:t>865,- </a:t>
            </a:r>
            <a:r>
              <a:rPr lang="cs-CZ" b="1" dirty="0" smtClean="0"/>
              <a:t>do </a:t>
            </a:r>
            <a:r>
              <a:rPr lang="cs-CZ" b="1" dirty="0" smtClean="0"/>
              <a:t>1298,- </a:t>
            </a:r>
            <a:r>
              <a:rPr lang="cs-CZ" b="1" dirty="0" smtClean="0"/>
              <a:t>Kč se započítá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</a:t>
            </a:r>
            <a:r>
              <a:rPr lang="cs-CZ" b="1" dirty="0" smtClean="0"/>
              <a:t>60 </a:t>
            </a:r>
            <a:r>
              <a:rPr lang="cs-CZ" b="1" dirty="0" smtClean="0"/>
              <a:t>%, </a:t>
            </a:r>
            <a:endParaRPr lang="cs-CZ" dirty="0" smtClean="0"/>
          </a:p>
          <a:p>
            <a:r>
              <a:rPr lang="cs-CZ" b="1" dirty="0" smtClean="0"/>
              <a:t> z částky od </a:t>
            </a:r>
            <a:r>
              <a:rPr lang="cs-CZ" b="1" dirty="0" smtClean="0"/>
              <a:t>1298,- </a:t>
            </a:r>
            <a:r>
              <a:rPr lang="cs-CZ" b="1" dirty="0" smtClean="0"/>
              <a:t>do </a:t>
            </a:r>
            <a:r>
              <a:rPr lang="cs-CZ" b="1" dirty="0" smtClean="0"/>
              <a:t>2595,- </a:t>
            </a:r>
            <a:r>
              <a:rPr lang="cs-CZ" b="1" dirty="0" smtClean="0"/>
              <a:t>Kč se započítá 30 %,</a:t>
            </a:r>
            <a:endParaRPr lang="cs-CZ" dirty="0" smtClean="0"/>
          </a:p>
          <a:p>
            <a:r>
              <a:rPr lang="cs-CZ" b="1" dirty="0" smtClean="0"/>
              <a:t> z částky nad </a:t>
            </a:r>
            <a:r>
              <a:rPr lang="cs-CZ" b="1" dirty="0" smtClean="0"/>
              <a:t>2595,- </a:t>
            </a:r>
            <a:r>
              <a:rPr lang="cs-CZ" b="1" dirty="0" smtClean="0"/>
              <a:t>Kč se nezapočte nic.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2. Výše ošetřovného činí 60 % denního vyměřovacího základu.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Příklad 1:</a:t>
            </a:r>
            <a:endParaRPr lang="cs-CZ" dirty="0" smtClean="0"/>
          </a:p>
          <a:p>
            <a:r>
              <a:rPr lang="cs-CZ" dirty="0" smtClean="0"/>
              <a:t> Honzovi, který </a:t>
            </a:r>
            <a:r>
              <a:rPr lang="cs-CZ" b="1" dirty="0" smtClean="0"/>
              <a:t>je samoživitelem</a:t>
            </a:r>
            <a:r>
              <a:rPr lang="cs-CZ" dirty="0" smtClean="0"/>
              <a:t>, onemocněla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v </a:t>
            </a:r>
            <a:r>
              <a:rPr lang="cs-CZ" dirty="0" smtClean="0"/>
              <a:t>březnu 2014 osmiletá dcera. Honza se rozhodl, že se o ní bude starat. Honzův plat je 50.000,00Kč. Dcera se vyléčila po 10-ti dnech. Honza by si rád spočítal, kolik peněz dostane od správy sociálního pojištění jako podporu při ošetřování člena rodiny. </a:t>
            </a:r>
          </a:p>
          <a:p>
            <a:r>
              <a:rPr lang="cs-CZ" dirty="0" smtClean="0"/>
              <a:t>Vyměřovací základ bude 12 * Honzův plat, to jest 600.000,00Kč.</a:t>
            </a:r>
          </a:p>
          <a:p>
            <a:r>
              <a:rPr lang="cs-CZ" dirty="0" smtClean="0"/>
              <a:t>Denní vyměřovací základ bude vyměřovací základ vydělený počtem dní 365, takže 1.643,84Kč.</a:t>
            </a:r>
          </a:p>
          <a:p>
            <a:r>
              <a:rPr lang="cs-CZ" dirty="0" smtClean="0"/>
              <a:t>Denní vyměřovací základ redukujeme. Výsledek bude 865 * 90 % + (1 298 - 865) * 60 % + (1 643,84 - 1 295) * 30 % = 1.143,00Kč.</a:t>
            </a:r>
          </a:p>
          <a:p>
            <a:r>
              <a:rPr lang="cs-CZ" dirty="0" smtClean="0"/>
              <a:t> Honza samoživitel dostane podporu ve výši 1.143,00Kč * 10 dní * 60 % = 6.860,00Kč.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Příklad 2:</a:t>
            </a:r>
            <a:endParaRPr lang="cs-CZ" dirty="0" smtClean="0"/>
          </a:p>
          <a:p>
            <a:r>
              <a:rPr lang="cs-CZ" dirty="0" smtClean="0"/>
              <a:t> Pepovi, který </a:t>
            </a:r>
            <a:r>
              <a:rPr lang="cs-CZ" b="1" dirty="0" smtClean="0"/>
              <a:t>není samoživitelem</a:t>
            </a:r>
            <a:r>
              <a:rPr lang="cs-CZ" dirty="0" smtClean="0"/>
              <a:t>, onemocněla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v </a:t>
            </a:r>
            <a:r>
              <a:rPr lang="cs-CZ" dirty="0" smtClean="0"/>
              <a:t>březnu 2014 osmiletá dcera. Pepa se rozhodl, že </a:t>
            </a:r>
            <a:r>
              <a:rPr lang="cs-CZ" dirty="0" smtClean="0"/>
              <a:t>se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 </a:t>
            </a:r>
            <a:r>
              <a:rPr lang="cs-CZ" dirty="0" smtClean="0"/>
              <a:t>o ní bude starat. Pepův plat je 50.000,00Kč. Dcera se vyléčila po 10-ti dnech. Pepa by si rád spočítal, kolik peněz dostane od správy sociálního pojištění jako podporu při ošetřování člena rodiny. </a:t>
            </a:r>
          </a:p>
          <a:p>
            <a:r>
              <a:rPr lang="cs-CZ" dirty="0" smtClean="0"/>
              <a:t>Vyměřovací základ bude 12 * Pepův plat, to jest 600.000,00Kč.</a:t>
            </a:r>
          </a:p>
          <a:p>
            <a:r>
              <a:rPr lang="cs-CZ" dirty="0" smtClean="0"/>
              <a:t>Denní vyměřovací základ bude vyměřovací základ vydělený počtem dní 365, takže 1.643,84Kč.</a:t>
            </a:r>
          </a:p>
          <a:p>
            <a:r>
              <a:rPr lang="cs-CZ" dirty="0" smtClean="0"/>
              <a:t>Denní vyměřovací základ redukujeme. Výsledek bude 865 * 90 % + (1 298 - 865) * 60 % + (1 643,84 - 1 295) * 30 % = 1.143,00Kč.</a:t>
            </a:r>
          </a:p>
          <a:p>
            <a:r>
              <a:rPr lang="cs-CZ" dirty="0" smtClean="0"/>
              <a:t> Pepa dostane podporu ve výši 1.143,00Kč * 9 dní * 60 % = 6.174,00Kč. 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>
                <a:hlinkClick r:id="rId2"/>
              </a:rPr>
              <a:t>http://kalkulacky.idnes.cz/cr_vypocet-podpory-pri-osetrovani-clena-rodiny-2014.php</a:t>
            </a:r>
            <a:endParaRPr lang="cs-CZ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Společná ustanovení k dávkám nemocenského pojištění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zaměstnanec předá žádost o dávku, kterou zpravidla vystavuje lékař, svému zaměstnavateli, který ji spolu s podklady pro stanovení nároku na dávku a její výplatu zašle příslušné okresní správě sociálního zabezpečení, která provádí nemocenské pojištění zaměstnanců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k žádosti zaměstnance o dávku nemocenského pojištění je zaměstnavatel povinen vyplnit zákonem předepsaný tiskopis, jehož vydávání zajišťuje Česká správa sociálního zabezpečení - jedná se o přílohu k žádosti o dávku nemocenského pojištění (na tiskopisu zaměstnavatel uvede především započitatelné příjmy zaměstnance v rozhodném období a počet tzv. „nezapočitatelných dnů“ v tomto rozhodném období, aby okresní správa sociálního zabezpečení mohla vypočítat denní výši dávky)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tiskopisy k uplatnění nároku na jednotlivé dávky nemocenského pojištění obdrží pojištěnci u svého ošetřujícího lékaře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571480"/>
            <a:ext cx="7467600" cy="487375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Způsob výplaty dávek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Okresní správa sociálního zabezpečení </a:t>
            </a:r>
            <a:r>
              <a:rPr lang="cs-CZ" b="1" dirty="0" smtClean="0"/>
              <a:t>nárok na dávku posoudí</a:t>
            </a:r>
            <a:r>
              <a:rPr lang="cs-CZ" dirty="0" smtClean="0"/>
              <a:t> a v případě </a:t>
            </a:r>
            <a:r>
              <a:rPr lang="cs-CZ" b="1" dirty="0" smtClean="0"/>
              <a:t>splnění</a:t>
            </a:r>
            <a:r>
              <a:rPr lang="cs-CZ" dirty="0" smtClean="0"/>
              <a:t> všech podmínek dávku </a:t>
            </a:r>
            <a:r>
              <a:rPr lang="cs-CZ" b="1" dirty="0" smtClean="0"/>
              <a:t>přizná a následně vyplatí</a:t>
            </a:r>
            <a:r>
              <a:rPr lang="cs-CZ" dirty="0" smtClean="0"/>
              <a:t>; v opačném případě vydá rozhodnutí o zamítnutí dávky z důvodu nesplnění podmínek.</a:t>
            </a:r>
          </a:p>
          <a:p>
            <a:r>
              <a:rPr lang="cs-CZ" dirty="0" smtClean="0"/>
              <a:t> Okresní správa sociálního zabezpečení vyplatí dávku 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</a:t>
            </a:r>
            <a:r>
              <a:rPr lang="cs-CZ" b="1" dirty="0" smtClean="0"/>
              <a:t>ve </a:t>
            </a:r>
            <a:r>
              <a:rPr lang="cs-CZ" b="1" dirty="0" smtClean="0"/>
              <a:t>lhůtě jednoho měsíce</a:t>
            </a:r>
            <a:r>
              <a:rPr lang="cs-CZ" dirty="0" smtClean="0"/>
              <a:t> následujícího po dni, v němž byla žádost této správě doručena. </a:t>
            </a:r>
          </a:p>
          <a:p>
            <a:r>
              <a:rPr lang="cs-CZ" dirty="0" smtClean="0"/>
              <a:t>Nemocenské a ošetřovné se vyplácí do jednoho měsíce ode dne, v němž bylo doručeno osvědčení o trvání nároku na jejich výplatu. </a:t>
            </a:r>
          </a:p>
          <a:p>
            <a:r>
              <a:rPr lang="cs-CZ" dirty="0" smtClean="0"/>
              <a:t>Peněžitá pomoc v mateřství se v dalších měsících po podání žádosti o tuto dávku vyplácí za příslušný kalendářní měsíc do konce následujícího kalendářního měsíce.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r>
              <a:rPr lang="cs-CZ" dirty="0" smtClean="0"/>
              <a:t>Zaměstnanec je povinen v žádosti o výplatu dávky uvést, kterým z uvedených způsobů má být dávka vyplacena. Upřednostní-li výplatu </a:t>
            </a:r>
            <a:r>
              <a:rPr lang="cs-CZ" b="1" dirty="0" smtClean="0"/>
              <a:t>na svůj účet</a:t>
            </a:r>
            <a:r>
              <a:rPr lang="cs-CZ" dirty="0" smtClean="0"/>
              <a:t> vedený u peněžního ústavu v České republice, uvede v žádosti o dávku číslo tohoto účtu. Druhou možností je výplata </a:t>
            </a:r>
            <a:r>
              <a:rPr lang="cs-CZ" b="1" dirty="0" smtClean="0"/>
              <a:t>v hotovosti</a:t>
            </a:r>
            <a:r>
              <a:rPr lang="cs-CZ" dirty="0" smtClean="0"/>
              <a:t> (poštovní poukázkou); v takovém případě hradí náklady za doručení.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 druhu vyplacené dávky, denní výši dávky, výši denního vyměřovacího základu a době, za kterou byla dávka vyplacena, vydá okresní správa sociálního zabezpečení zaměstnanci písemné oznámení.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1000108"/>
            <a:ext cx="7467600" cy="48737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cssz.cz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nemocenske</a:t>
            </a:r>
            <a:r>
              <a:rPr lang="cs-CZ" u="sng" dirty="0" smtClean="0">
                <a:hlinkClick r:id="rId2"/>
              </a:rPr>
              <a:t>-</a:t>
            </a:r>
            <a:r>
              <a:rPr lang="cs-CZ" u="sng" dirty="0" err="1" smtClean="0">
                <a:hlinkClick r:id="rId2"/>
              </a:rPr>
              <a:t>pojisteni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davky</a:t>
            </a:r>
            <a:r>
              <a:rPr lang="cs-CZ" u="sng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vypocet.cz</a:t>
            </a:r>
            <a:r>
              <a:rPr lang="cs-CZ" u="sng" dirty="0" smtClean="0">
                <a:hlinkClick r:id="rId3"/>
              </a:rPr>
              <a:t>/popis-</a:t>
            </a:r>
            <a:r>
              <a:rPr lang="cs-CZ" u="sng" dirty="0" err="1" smtClean="0">
                <a:hlinkClick r:id="rId3"/>
              </a:rPr>
              <a:t>vypoctu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nemocenske</a:t>
            </a:r>
            <a:r>
              <a:rPr lang="cs-CZ" u="sng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http://www.podnikatel.</a:t>
            </a:r>
            <a:r>
              <a:rPr lang="cs-CZ" u="sng" dirty="0" err="1" smtClean="0">
                <a:hlinkClick r:id="rId4"/>
              </a:rPr>
              <a:t>cz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zakony</a:t>
            </a:r>
            <a:r>
              <a:rPr lang="cs-CZ" u="sng" dirty="0" smtClean="0">
                <a:hlinkClick r:id="rId4"/>
              </a:rPr>
              <a:t>/</a:t>
            </a:r>
            <a:r>
              <a:rPr lang="cs-CZ" u="sng" dirty="0" err="1" smtClean="0">
                <a:hlinkClick r:id="rId4"/>
              </a:rPr>
              <a:t>zakon</a:t>
            </a:r>
            <a:r>
              <a:rPr lang="cs-CZ" u="sng" dirty="0" smtClean="0">
                <a:hlinkClick r:id="rId4"/>
              </a:rPr>
              <a:t>-c-187-2006-</a:t>
            </a:r>
            <a:r>
              <a:rPr lang="cs-CZ" u="sng" dirty="0" err="1" smtClean="0">
                <a:hlinkClick r:id="rId4"/>
              </a:rPr>
              <a:t>sb</a:t>
            </a:r>
            <a:r>
              <a:rPr lang="cs-CZ" u="sng" dirty="0" smtClean="0">
                <a:hlinkClick r:id="rId4"/>
              </a:rPr>
              <a:t>-o-</a:t>
            </a:r>
            <a:r>
              <a:rPr lang="cs-CZ" u="sng" dirty="0" err="1" smtClean="0">
                <a:hlinkClick r:id="rId4"/>
              </a:rPr>
              <a:t>nemocenskem</a:t>
            </a:r>
            <a:r>
              <a:rPr lang="cs-CZ" u="sng" dirty="0" smtClean="0">
                <a:hlinkClick r:id="rId4"/>
              </a:rPr>
              <a:t>-</a:t>
            </a:r>
            <a:r>
              <a:rPr lang="cs-CZ" u="sng" dirty="0" err="1" smtClean="0">
                <a:hlinkClick r:id="rId4"/>
              </a:rPr>
              <a:t>pojisteni</a:t>
            </a:r>
            <a:r>
              <a:rPr lang="cs-CZ" u="sng" dirty="0" smtClean="0">
                <a:hlinkClick r:id="rId4"/>
              </a:rPr>
              <a:t>/f3033820/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http://kalkulacky.idnes.cz/cr_vypocet-podpory-pri-osetrovani-clena-rodiny-2014.php</a:t>
            </a:r>
            <a:endParaRPr lang="cs-CZ" dirty="0" smtClean="0"/>
          </a:p>
          <a:p>
            <a:r>
              <a:rPr lang="cs-CZ" dirty="0" err="1" smtClean="0"/>
              <a:t>cvlk.cz</a:t>
            </a:r>
            <a:r>
              <a:rPr lang="cs-CZ" dirty="0" smtClean="0"/>
              <a:t>/</a:t>
            </a:r>
            <a:r>
              <a:rPr lang="cs-CZ" dirty="0" err="1" smtClean="0"/>
              <a:t>filemanager</a:t>
            </a:r>
            <a:r>
              <a:rPr lang="cs-CZ" dirty="0" smtClean="0"/>
              <a:t>/</a:t>
            </a:r>
            <a:r>
              <a:rPr lang="cs-CZ" dirty="0" err="1" smtClean="0"/>
              <a:t>files</a:t>
            </a:r>
            <a:r>
              <a:rPr lang="cs-CZ" dirty="0" smtClean="0"/>
              <a:t>/</a:t>
            </a:r>
            <a:r>
              <a:rPr lang="cs-CZ" dirty="0" err="1" smtClean="0"/>
              <a:t>file.php</a:t>
            </a:r>
            <a:r>
              <a:rPr lang="cs-CZ" dirty="0" smtClean="0"/>
              <a:t>?</a:t>
            </a:r>
            <a:r>
              <a:rPr lang="cs-CZ" dirty="0" err="1" smtClean="0"/>
              <a:t>file</a:t>
            </a:r>
            <a:r>
              <a:rPr lang="cs-CZ" dirty="0" smtClean="0"/>
              <a:t>=208</a:t>
            </a:r>
          </a:p>
          <a:p>
            <a:pPr>
              <a:buNone/>
            </a:pPr>
            <a:r>
              <a:rPr lang="cs-CZ" dirty="0" smtClean="0"/>
              <a:t>   (prezentace s ukázkami tiskopisů)</a:t>
            </a:r>
          </a:p>
          <a:p>
            <a:r>
              <a:rPr lang="cs-CZ" dirty="0" smtClean="0"/>
              <a:t>vlastní poznámky z odborné stáže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u </a:t>
            </a:r>
            <a:r>
              <a:rPr lang="cs-CZ" dirty="0" smtClean="0"/>
              <a:t>zaměstnavatele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131</TotalTime>
  <Words>1728</Words>
  <Application>Microsoft Office PowerPoint</Application>
  <PresentationFormat>Předvádění na obrazovce (4:3)</PresentationFormat>
  <Paragraphs>155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Arkýř</vt:lpstr>
      <vt:lpstr>Snímek 1</vt:lpstr>
      <vt:lpstr>14. Peněžitá pomoc v mateřství, vyrovnávací příspěvek v těhotenství a mateřství, ošetřovné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Výpočty mzdy – procvičování, písemná práce </dc:title>
  <dc:creator>Rachota</dc:creator>
  <cp:lastModifiedBy>Rachota</cp:lastModifiedBy>
  <cp:revision>24</cp:revision>
  <dcterms:created xsi:type="dcterms:W3CDTF">2014-03-23T17:09:54Z</dcterms:created>
  <dcterms:modified xsi:type="dcterms:W3CDTF">2014-05-20T05:19:15Z</dcterms:modified>
</cp:coreProperties>
</file>