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7" r:id="rId2"/>
    <p:sldId id="256" r:id="rId3"/>
    <p:sldId id="288" r:id="rId4"/>
    <p:sldId id="289" r:id="rId5"/>
    <p:sldId id="290" r:id="rId6"/>
    <p:sldId id="291" r:id="rId7"/>
    <p:sldId id="292" r:id="rId8"/>
    <p:sldId id="293" r:id="rId9"/>
    <p:sldId id="294" r:id="rId10"/>
    <p:sldId id="295" r:id="rId11"/>
    <p:sldId id="296" r:id="rId12"/>
    <p:sldId id="297" r:id="rId13"/>
    <p:sldId id="298" r:id="rId14"/>
    <p:sldId id="299" r:id="rId15"/>
    <p:sldId id="300" r:id="rId16"/>
    <p:sldId id="301" r:id="rId17"/>
    <p:sldId id="302" r:id="rId18"/>
    <p:sldId id="303" r:id="rId19"/>
    <p:sldId id="304" r:id="rId20"/>
    <p:sldId id="305" r:id="rId21"/>
    <p:sldId id="306" r:id="rId22"/>
    <p:sldId id="307" r:id="rId23"/>
    <p:sldId id="308" r:id="rId24"/>
    <p:sldId id="309" r:id="rId25"/>
    <p:sldId id="310" r:id="rId26"/>
    <p:sldId id="311" r:id="rId27"/>
    <p:sldId id="312" r:id="rId28"/>
    <p:sldId id="313" r:id="rId29"/>
    <p:sldId id="314" r:id="rId30"/>
    <p:sldId id="315" r:id="rId31"/>
    <p:sldId id="317" r:id="rId32"/>
    <p:sldId id="318" r:id="rId33"/>
    <p:sldId id="319" r:id="rId34"/>
    <p:sldId id="320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7868" autoAdjust="0"/>
    <p:restoredTop sz="94721" autoAdjust="0"/>
  </p:normalViewPr>
  <p:slideViewPr>
    <p:cSldViewPr>
      <p:cViewPr varScale="1">
        <p:scale>
          <a:sx n="88" d="100"/>
          <a:sy n="88" d="100"/>
        </p:scale>
        <p:origin x="-25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523952E-BE73-4160-A06E-79B64E83A3D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23952E-BE73-4160-A06E-79B64E83A3D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523952E-BE73-4160-A06E-79B64E83A3D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3952E-BE73-4160-A06E-79B64E83A3D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3952E-BE73-4160-A06E-79B64E83A3D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23952E-BE73-4160-A06E-79B64E83A3D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3952E-BE73-4160-A06E-79B64E83A3D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23952E-BE73-4160-A06E-79B64E83A3D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23952E-BE73-4160-A06E-79B64E83A3D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3952E-BE73-4160-A06E-79B64E83A3D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3952E-BE73-4160-A06E-79B64E83A3D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523952E-BE73-4160-A06E-79B64E83A3D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akonyprolidi.cz/cs/1995-290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://business.center.cz/business/pravo/zakony/zpoz/cast1.aspx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://business.center.cz/business/pravo/zakony/zpoz/priloha2.aspx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odnikatel.cz/zakony/zakon-c-262-2006-sb-zakonik-prace/zneni-20140101/uplne/" TargetMode="Externa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zakonyprolidi.cz/cs/1995-290" TargetMode="External"/><Relationship Id="rId3" Type="http://schemas.openxmlformats.org/officeDocument/2006/relationships/hyperlink" Target="http://www.odskodneni-pracovniho-urazu.eu/nemoc-z-povolani" TargetMode="External"/><Relationship Id="rId7" Type="http://schemas.openxmlformats.org/officeDocument/2006/relationships/hyperlink" Target="http://www.odskodneni-pracovniho-urazu.cz/pracovni-uraz/" TargetMode="External"/><Relationship Id="rId12" Type="http://schemas.openxmlformats.org/officeDocument/2006/relationships/hyperlink" Target="http://business.center.cz/business/pravo/zakony/zpoz/cast1.aspx" TargetMode="External"/><Relationship Id="rId2" Type="http://schemas.openxmlformats.org/officeDocument/2006/relationships/hyperlink" Target="http://www.podnikatel.cz/zakony/zakon-c-262-2006-sb-zakonik-prace/zneni-20140101/upln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ahradaskody.cz/pracovni-uraz/postup-pri-urazu/" TargetMode="External"/><Relationship Id="rId11" Type="http://schemas.openxmlformats.org/officeDocument/2006/relationships/hyperlink" Target="http://business.center.cz/business/pravo/zakony/zpoz/priloha2.aspx" TargetMode="External"/><Relationship Id="rId5" Type="http://schemas.openxmlformats.org/officeDocument/2006/relationships/hyperlink" Target="http://www.odskodneni-pracovniho-urazu.eu/" TargetMode="External"/><Relationship Id="rId10" Type="http://schemas.openxmlformats.org/officeDocument/2006/relationships/hyperlink" Target="http://www.pamprofi.cz/?uniqueid=gOkE4NvrWuPVy2eNz784nztYT-ZQViH1DDulZX7UDBY&amp;coolurl=1&amp;sekce=33&amp;reltype=2" TargetMode="External"/><Relationship Id="rId4" Type="http://schemas.openxmlformats.org/officeDocument/2006/relationships/hyperlink" Target="http://www.odskodneni-pracovniho-urazu.eu/nahrada-mzdy" TargetMode="External"/><Relationship Id="rId9" Type="http://schemas.openxmlformats.org/officeDocument/2006/relationships/hyperlink" Target="http://www.pamprofi.cz/33/pojisteni-odpovednosti-za-vznik-pracovniho-urazu-a-nemoci-z-povolani-uniqueidmRRWSbk196FNf8-jVUh4Eh1TWk0JA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6064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483768" y="1916832"/>
          <a:ext cx="6337622" cy="4575540"/>
        </p:xfrm>
        <a:graphic>
          <a:graphicData uri="http://schemas.openxmlformats.org/drawingml/2006/table">
            <a:tbl>
              <a:tblPr/>
              <a:tblGrid>
                <a:gridCol w="2329853"/>
                <a:gridCol w="4007769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VY_62_INOVACE_01.02.16 – Pracovní úrazy a nemoci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 povolání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Eva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Rachotová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Pracovní poměr, mzda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Listopad 2013 – duben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 výuku tematického celku  mzda a pracovní poměr včetně výpočtů jednotlivých složek mzdy.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5984" y="4786322"/>
            <a:ext cx="6172200" cy="2857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16. PRACOVNÍ ÚRAZY</a:t>
            </a:r>
            <a:br>
              <a:rPr lang="cs-CZ" dirty="0" smtClean="0"/>
            </a:br>
            <a:r>
              <a:rPr lang="cs-CZ" dirty="0" smtClean="0"/>
              <a:t>A NEMOCI Z POVOLÁNÍ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Tento materiál shrnuje problematiku pracovních úrazů a nemocí z povolání, vysvětluje náhrady pro tyto situace.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14356"/>
            <a:ext cx="7467600" cy="5759596"/>
          </a:xfrm>
        </p:spPr>
        <p:txBody>
          <a:bodyPr>
            <a:normAutofit fontScale="92500"/>
          </a:bodyPr>
          <a:lstStyle/>
          <a:p>
            <a:pPr lvl="0">
              <a:buNone/>
            </a:pPr>
            <a:r>
              <a:rPr lang="cs-CZ" b="1" dirty="0" smtClean="0"/>
              <a:t>Pracovní úraz</a:t>
            </a:r>
            <a:endParaRPr lang="cs-CZ" dirty="0" smtClean="0"/>
          </a:p>
          <a:p>
            <a:r>
              <a:rPr lang="cs-CZ" dirty="0" smtClean="0"/>
              <a:t>pracovní úrazy a jejich odškodňování jsou upraveny zákonem č. 262/2006 Sb., Zákoník práce</a:t>
            </a:r>
          </a:p>
          <a:p>
            <a:r>
              <a:rPr lang="cs-CZ" dirty="0" smtClean="0"/>
              <a:t>odpovědnost zaměstnavatele za pracovní úrazy je </a:t>
            </a:r>
            <a:r>
              <a:rPr lang="cs-CZ" b="1" dirty="0" smtClean="0"/>
              <a:t>speciálním druhem odpovědnosti</a:t>
            </a:r>
            <a:r>
              <a:rPr lang="cs-CZ" dirty="0" smtClean="0"/>
              <a:t> zaměstnavatele za škodu → zaměstnavatel za pracovní úraz </a:t>
            </a:r>
            <a:r>
              <a:rPr lang="cs-CZ" b="1" dirty="0" smtClean="0"/>
              <a:t>odpovídá, pokud se udál při plnění pracovních úkolů nebo v přímé souvislosti s nimi  </a:t>
            </a:r>
          </a:p>
          <a:p>
            <a:pPr>
              <a:buNone/>
            </a:pPr>
            <a:r>
              <a:rPr lang="cs-CZ" b="1" dirty="0" smtClean="0"/>
              <a:t>   </a:t>
            </a:r>
            <a:r>
              <a:rPr lang="cs-CZ" dirty="0" smtClean="0"/>
              <a:t>(např. cesta z jedné budovy do druhé v rámci areálu zaměstnavatele, stravování uvnitř prostor náležejících zaměstnavateli, úkony bezprostředně před a po výkonu práce související s výkonem této práce apod., nikoliv však cesta do zaměstnání a</a:t>
            </a:r>
          </a:p>
          <a:p>
            <a:pPr>
              <a:buNone/>
            </a:pPr>
            <a:r>
              <a:rPr lang="cs-CZ" dirty="0" smtClean="0"/>
              <a:t>    ze zaměstnání nebo stravování mimo prostory zaměstnavatele) 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28670"/>
            <a:ext cx="7467600" cy="5545282"/>
          </a:xfrm>
        </p:spPr>
        <p:txBody>
          <a:bodyPr/>
          <a:lstStyle/>
          <a:p>
            <a:r>
              <a:rPr lang="cs-CZ" b="1" dirty="0" smtClean="0"/>
              <a:t>pracovní úraz</a:t>
            </a:r>
            <a:r>
              <a:rPr lang="cs-CZ" dirty="0" smtClean="0"/>
              <a:t> je poškození zdraví nebo smrt zaměstnance, došlo-li k nim nezávisle na jeho vůli krátkodobým, náhlým a násilným působením zevních vlivů při plnění pracovních úkolů nebo</a:t>
            </a:r>
          </a:p>
          <a:p>
            <a:pPr>
              <a:buNone/>
            </a:pPr>
            <a:r>
              <a:rPr lang="cs-CZ" dirty="0" smtClean="0"/>
              <a:t>   v přímé souvislosti s nimi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zaměstnavatel za pracovní úraz odpovídá i pokud dodržel všechny povinnosti, které mu zákon ukládá, protože se jedná o </a:t>
            </a:r>
            <a:r>
              <a:rPr lang="cs-CZ" b="1" dirty="0" smtClean="0"/>
              <a:t>odpovědnost objektivní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42918"/>
            <a:ext cx="7467600" cy="583103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Zákoník práce umožňuje, aby se zaměstnavatel zčásti nebo zcela </a:t>
            </a:r>
            <a:r>
              <a:rPr lang="cs-CZ" b="1" dirty="0" smtClean="0"/>
              <a:t>odpovědnosti</a:t>
            </a:r>
            <a:r>
              <a:rPr lang="cs-CZ" dirty="0" smtClean="0"/>
              <a:t> za pracovní úraz zaměstnance </a:t>
            </a:r>
            <a:r>
              <a:rPr lang="cs-CZ" b="1" dirty="0" smtClean="0"/>
              <a:t>zprostil </a:t>
            </a:r>
            <a:r>
              <a:rPr lang="cs-CZ" dirty="0" smtClean="0"/>
              <a:t>- podle §367 Zákoníku práce např. jestliže zaměstnanec zaviněně poruší právní předpisy či pokyny zaměstnavatele, anebo pokud se zaměstnanec svojí vinou uvedl do stavu opilosti a </a:t>
            </a:r>
          </a:p>
          <a:p>
            <a:pPr>
              <a:buNone/>
            </a:pPr>
            <a:r>
              <a:rPr lang="cs-CZ" dirty="0" smtClean="0"/>
              <a:t>    v tomto stavu došlo k pracovnímu úrazu anebo ke škodě vedlo zneužití návykové látky, zaměstnavatel nemohl škodě zabránit a tyto okolnosti byly jedinou příčinou škody - zčásti se může zprostit také tehdy, pokud zaměstnanec jednal v okamžiku vzniku pracovního úrazu lehkomyslně vzhledem ke své kvalifikaci a zkušenostem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zaměstnavatel se nemůže zprostit odpovědnosti zcela ani zčásti v případě, kdy zaměstnanec utrpěl pracovní úraz při odvracení škody hrozící zaměstnavateli nebo nebezpečí přímo hrozící životu nebo zdraví, pokud zaměstnanec tento stav úmyslně nevyvolal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Jak postupovat v případě pracovního úrazu?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 souvislosti s  pracovním úrazem vznikají povinnosti jak poškozenému zaměstnanci, tak zejména zaměstnavateli, který by měl dbát na to, aby byly objasněny příčiny vzniku pracovního úrazu, aby byl pracovní úraz zapsán v knize úrazů a následně byl vyhotoven záznam o úraze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57232"/>
            <a:ext cx="7467600" cy="5616720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Povinnosti zaměstnance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dle Zákoníku práce je každý zaměstnanec povinen dbát podle svých možností o svou vlastní bezpečnost, o své zdraví i o bezpečnost a zdraví fyzických osob, kterých se bezprostředně dotýká jeho jednání, případně opomenutí při práci - znalost základních povinností vyplývajících z právních a ostatních předpisů a požadavků zaměstnavatele k zajištění bezpečnosti a ochrany zdraví při práci je nedílnou a trvalou součástí kvalifikačních předpokladů zaměstnance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00108"/>
            <a:ext cx="7467600" cy="547384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O jaké povinnosti se jedná?</a:t>
            </a:r>
          </a:p>
          <a:p>
            <a:pPr>
              <a:buNone/>
            </a:pPr>
            <a:endParaRPr lang="cs-CZ" dirty="0" smtClean="0"/>
          </a:p>
          <a:p>
            <a:pPr lvl="0"/>
            <a:r>
              <a:rPr lang="cs-CZ" dirty="0" smtClean="0"/>
              <a:t>bezodkladně oznámit svému nadřízenému vedoucímu zaměstnanci svůj pracovní úraz, pokud mu to zdravotní stav dovolí a spolupracovat při objasňování jeho příčin (zaměstnanec, který si způsobí pracovní úraz, ovšem nemusí být schopen takový postup dodržet, což zákon vlastně předpokládá, když umožňuje, aby úraz nahlásil kolega)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nahlásit pracovní úraz jiného zaměstnance, </a:t>
            </a:r>
          </a:p>
          <a:p>
            <a:pPr lvl="0">
              <a:buNone/>
            </a:pPr>
            <a:r>
              <a:rPr lang="cs-CZ" dirty="0" smtClean="0"/>
              <a:t>    popř. jiné fyzické osoby, jehož byl svědkem, a spolupracovat při objasňování jeho příčin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Povinnosti zaměstnavatele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povinnosti zaměstnavatele v souvislosti se vznikem pracovního úrazu ukládá </a:t>
            </a:r>
          </a:p>
          <a:p>
            <a:pPr>
              <a:buNone/>
            </a:pPr>
            <a:r>
              <a:rPr lang="cs-CZ" dirty="0" smtClean="0"/>
              <a:t>    §105 Zákoníku práce a podrobnosti stanoví nařízení vlády č. 201/2010 Sb., o způsobu evidence úrazů, hlášení a zasílání záznamu </a:t>
            </a:r>
          </a:p>
          <a:p>
            <a:pPr>
              <a:buNone/>
            </a:pPr>
            <a:r>
              <a:rPr lang="cs-CZ" dirty="0" smtClean="0"/>
              <a:t>   o úrazu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00042"/>
            <a:ext cx="7467600" cy="597391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mezi povinnosti zaměstnavatele Zákoník práce řadí:</a:t>
            </a:r>
          </a:p>
          <a:p>
            <a:pPr lvl="0"/>
            <a:r>
              <a:rPr lang="cs-CZ" dirty="0" smtClean="0"/>
              <a:t>objasnění příčin a okolností vzniku úrazu a zachování stavu na místě úrazu do doby objasnění,</a:t>
            </a:r>
          </a:p>
          <a:p>
            <a:pPr lvl="0"/>
            <a:r>
              <a:rPr lang="cs-CZ" dirty="0" smtClean="0"/>
              <a:t>vést evidenci o všech úrazech v knize úrazu, kterou je možno vést v listinné i elektronické podobě,</a:t>
            </a:r>
          </a:p>
          <a:p>
            <a:pPr lvl="0"/>
            <a:r>
              <a:rPr lang="cs-CZ" dirty="0" smtClean="0"/>
              <a:t>vyhotovit záznamy a vést dokumentaci pracovního úrazu pokud došlo ke zranění zaměstnance s pracovní neschopností přesahující 3 kalendářní dny nebo k úmrtí zaměstnance,</a:t>
            </a:r>
          </a:p>
          <a:p>
            <a:pPr lvl="0"/>
            <a:r>
              <a:rPr lang="cs-CZ" dirty="0" smtClean="0"/>
              <a:t>jedno vyhotovení záznamů o pracovním úrazu předat zaměstnanci popř. jeho rodinným příslušníkům,</a:t>
            </a:r>
          </a:p>
          <a:p>
            <a:pPr lvl="0"/>
            <a:r>
              <a:rPr lang="cs-CZ" dirty="0" smtClean="0"/>
              <a:t>přijímat opatření proti opakování pracovních úrazů,</a:t>
            </a:r>
          </a:p>
          <a:p>
            <a:pPr lvl="0"/>
            <a:r>
              <a:rPr lang="cs-CZ" dirty="0" smtClean="0"/>
              <a:t>ohlásit pracovní úraz a zaslat záznam o úrazu stanoveným organizacím a institutům, mezi které patří oblastní inspektorát práce nebo obvodní báňský úřad, zdravotní pojišťovna, odborová organizace či zástupce pro oblast bezpečnosti a ochrany zdraví při práci, popř. policie pokud zjištěné skutečnosti nasvědčují tomu, že mohlo dojít</a:t>
            </a:r>
          </a:p>
          <a:p>
            <a:pPr lvl="0">
              <a:buNone/>
            </a:pPr>
            <a:r>
              <a:rPr lang="cs-CZ" dirty="0" smtClean="0"/>
              <a:t>    ke spáchání trestného činu (vždy pokud došlo k smrtelnému pracovnímu úrazu)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4422"/>
            <a:ext cx="7467600" cy="525953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dirty="0" smtClean="0"/>
              <a:t>dle zákona je zaměstnavatel povinen neprodleně projednat náhradu škody se zaměstnancem i </a:t>
            </a:r>
          </a:p>
          <a:p>
            <a:pPr>
              <a:buNone/>
            </a:pPr>
            <a:r>
              <a:rPr lang="cs-CZ" dirty="0" smtClean="0"/>
              <a:t>   s odborovou organizací, je – li takováto organizace v rámci podniku zaměstnavatele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zaměstnavatel je povinen z titulu odpovědnosti za pracovní úraz zaměstnanci poskytnout: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85794"/>
            <a:ext cx="7467600" cy="5688158"/>
          </a:xfrm>
        </p:spPr>
        <p:txBody>
          <a:bodyPr>
            <a:normAutofit fontScale="85000" lnSpcReduction="10000"/>
          </a:bodyPr>
          <a:lstStyle/>
          <a:p>
            <a:pPr marL="457200" indent="-457200">
              <a:buAutoNum type="alphaLcParenR"/>
            </a:pPr>
            <a:r>
              <a:rPr lang="cs-CZ" dirty="0" smtClean="0"/>
              <a:t>n</a:t>
            </a:r>
            <a:r>
              <a:rPr lang="cs-CZ" b="1" dirty="0" smtClean="0"/>
              <a:t>áhradu za ztrátu na výdělku</a:t>
            </a:r>
            <a:r>
              <a:rPr lang="cs-CZ" dirty="0" smtClean="0"/>
              <a:t> – náhrada</a:t>
            </a:r>
          </a:p>
          <a:p>
            <a:pPr marL="457200" indent="-457200">
              <a:buNone/>
            </a:pPr>
            <a:r>
              <a:rPr lang="cs-CZ" dirty="0" smtClean="0"/>
              <a:t>      za ztrátu na výdělku se poskytuje pravidelně každý měsíc (zaměstnanci plynou pravidelné renty, takové situace jsou zejména v případě, jako je dlouhodobý pracovní úraz - renta je přiznána zaměstnanci nejdéle do konce kalendářního měsíce, v němž dovršil věk 65 let nebo </a:t>
            </a:r>
          </a:p>
          <a:p>
            <a:pPr marL="457200" indent="-457200">
              <a:buNone/>
            </a:pPr>
            <a:r>
              <a:rPr lang="cs-CZ" dirty="0" smtClean="0"/>
              <a:t>       do data přiznání starobního důchodu z důchodového pojištění), po dobu pracovní neschopnosti činí její výše rozdíl mezi průměrným výdělkem dosahovaným </a:t>
            </a:r>
          </a:p>
          <a:p>
            <a:pPr marL="457200" indent="-457200">
              <a:buNone/>
            </a:pPr>
            <a:r>
              <a:rPr lang="cs-CZ" dirty="0" smtClean="0"/>
              <a:t>       před vznikem pracovního úrazu a plnou výší náhrady mzdy nebo platu a plnou výší nemocenského, po skončení pracovní neschopnosti má zaměstnanec nárok </a:t>
            </a:r>
          </a:p>
          <a:p>
            <a:pPr marL="457200" indent="-457200">
              <a:buNone/>
            </a:pPr>
            <a:r>
              <a:rPr lang="cs-CZ" dirty="0" smtClean="0"/>
              <a:t>       na náhradu   za ztrátu na výdělku ve výši rozdílu mezi průměrným výdělkem dosahovaným před vznikem škody a výdělkem po skončení pracovní neschopnosti -</a:t>
            </a:r>
          </a:p>
          <a:p>
            <a:pPr marL="457200" indent="-457200">
              <a:buNone/>
            </a:pPr>
            <a:r>
              <a:rPr lang="cs-CZ" dirty="0" smtClean="0"/>
              <a:t>       - od výsledné částky, která má zaměstnanci připadnout, se eventuelně odečítá i invalidní důchod, který byl zaměstnanci na základě vzniklé škody přiznán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28736"/>
            <a:ext cx="7467600" cy="5045216"/>
          </a:xfrm>
        </p:spPr>
        <p:txBody>
          <a:bodyPr/>
          <a:lstStyle/>
          <a:p>
            <a:pPr marL="457200" indent="-457200">
              <a:buAutoNum type="alphaLcParenR" startAt="2"/>
            </a:pPr>
            <a:r>
              <a:rPr lang="cs-CZ" b="1" dirty="0" smtClean="0"/>
              <a:t>náhradu za bolest a ztížení společenského uplatnění</a:t>
            </a:r>
            <a:r>
              <a:rPr lang="cs-CZ" dirty="0" smtClean="0"/>
              <a:t> - bolestné a ztížení společenského uplatnění se odškodňuje jednorázově, a to na podkladě posudku o bolestném (o ztížení společenského uplatnění) vypracovaného ošetřujícím lékařem zaměstnance podle vyhlášky ministerstva zdravotnictví </a:t>
            </a:r>
          </a:p>
          <a:p>
            <a:pPr marL="457200" indent="-457200">
              <a:buNone/>
            </a:pPr>
            <a:r>
              <a:rPr lang="cs-CZ" dirty="0" smtClean="0"/>
              <a:t>      č. 440/2001 Sb.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57298"/>
            <a:ext cx="7467600" cy="5116654"/>
          </a:xfrm>
        </p:spPr>
        <p:txBody>
          <a:bodyPr/>
          <a:lstStyle/>
          <a:p>
            <a:pPr marL="457200" indent="-457200">
              <a:buAutoNum type="alphaLcParenR" startAt="3"/>
            </a:pPr>
            <a:r>
              <a:rPr lang="cs-CZ" b="1" dirty="0" smtClean="0"/>
              <a:t>náhradu účelně vynaložených nákladů spojených s léčením</a:t>
            </a:r>
            <a:r>
              <a:rPr lang="cs-CZ" dirty="0" smtClean="0"/>
              <a:t> - náklady spojené </a:t>
            </a:r>
          </a:p>
          <a:p>
            <a:pPr marL="457200" indent="-457200">
              <a:buNone/>
            </a:pPr>
            <a:r>
              <a:rPr lang="cs-CZ" dirty="0" smtClean="0"/>
              <a:t>      s léčením tvoří například náklady vynaložené na zakoupení léků a zdravotnických pomůcek, náklady spojené s rehabilitační léčbou, zaplacené regulační poplatky ve zdravotnictví, náklady spojené s léčením musí být vynaloženy účelně a hradí se tomu, kdo je vynaložil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1071546"/>
            <a:ext cx="7467600" cy="4873752"/>
          </a:xfrm>
        </p:spPr>
        <p:txBody>
          <a:bodyPr>
            <a:normAutofit lnSpcReduction="10000"/>
          </a:bodyPr>
          <a:lstStyle/>
          <a:p>
            <a:pPr marL="457200" indent="-457200">
              <a:buAutoNum type="alphaLcParenR" startAt="4"/>
            </a:pPr>
            <a:r>
              <a:rPr lang="cs-CZ" b="1" dirty="0" smtClean="0"/>
              <a:t>náhradu za věcnou škodu</a:t>
            </a:r>
            <a:r>
              <a:rPr lang="cs-CZ" dirty="0" smtClean="0"/>
              <a:t> - náhrada </a:t>
            </a:r>
          </a:p>
          <a:p>
            <a:pPr marL="457200" indent="-457200">
              <a:buNone/>
            </a:pPr>
            <a:r>
              <a:rPr lang="cs-CZ" dirty="0" smtClean="0"/>
              <a:t>      za věcnou škodu náleží například za poškozený oděv či hodinky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i="1" dirty="0" smtClean="0"/>
              <a:t>Poznámka: Při nároku na odškodnění pracovního úrazu nehraje roli to, zda jej zaměstnanec utrpěl </a:t>
            </a:r>
          </a:p>
          <a:p>
            <a:pPr>
              <a:buNone/>
            </a:pPr>
            <a:r>
              <a:rPr lang="cs-CZ" i="1" dirty="0" smtClean="0"/>
              <a:t>   v rámci pracovního poměru či pracovněprávního vztahu založeného dohodami o pracích konaných mimo pracovní poměr.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4422"/>
            <a:ext cx="7467600" cy="5259530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Evidence úrazů</a:t>
            </a:r>
          </a:p>
          <a:p>
            <a:pPr>
              <a:buNone/>
            </a:pPr>
            <a:endParaRPr lang="cs-CZ" dirty="0" smtClean="0"/>
          </a:p>
          <a:p>
            <a:pPr lvl="0"/>
            <a:r>
              <a:rPr lang="cs-CZ" dirty="0" smtClean="0"/>
              <a:t>zaměstnavatel vede evidenci úrazů v </a:t>
            </a:r>
            <a:r>
              <a:rPr lang="cs-CZ" b="1" dirty="0" smtClean="0"/>
              <a:t>knize úrazů</a:t>
            </a:r>
            <a:r>
              <a:rPr lang="cs-CZ" dirty="0" smtClean="0"/>
              <a:t> - v ní zaznamenává údaje o všech pracovních úrazech, bez ohledu na to, jak dlouhou pracovní neschopnost způsobily, kniha by měla sloužit jako spolehlivý doklad pro případ pozdějšího sepsání záznamu o úrazu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00042"/>
            <a:ext cx="7467600" cy="597391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Obsahuje tyto údaje: </a:t>
            </a:r>
          </a:p>
          <a:p>
            <a:pPr lvl="0"/>
            <a:r>
              <a:rPr lang="cs-CZ" dirty="0" smtClean="0"/>
              <a:t>jméno, popřípadě jména, a příjmení (dále jen „jméno“) úrazem postiženého zaměstnance</a:t>
            </a:r>
          </a:p>
          <a:p>
            <a:pPr lvl="0"/>
            <a:r>
              <a:rPr lang="cs-CZ" dirty="0" smtClean="0"/>
              <a:t>datum a hodinu úrazu,</a:t>
            </a:r>
          </a:p>
          <a:p>
            <a:pPr lvl="0"/>
            <a:r>
              <a:rPr lang="cs-CZ" dirty="0" smtClean="0"/>
              <a:t>místo, kde k úrazu došlo,</a:t>
            </a:r>
          </a:p>
          <a:p>
            <a:pPr lvl="0"/>
            <a:r>
              <a:rPr lang="cs-CZ" dirty="0" smtClean="0"/>
              <a:t>činnost, při níž k úrazu došlo,</a:t>
            </a:r>
          </a:p>
          <a:p>
            <a:pPr lvl="0"/>
            <a:r>
              <a:rPr lang="cs-CZ" dirty="0" smtClean="0"/>
              <a:t>počet hodin odpracovaných bezprostředně</a:t>
            </a:r>
          </a:p>
          <a:p>
            <a:pPr lvl="0">
              <a:buNone/>
            </a:pPr>
            <a:r>
              <a:rPr lang="cs-CZ" dirty="0" smtClean="0"/>
              <a:t>    před vznikem úrazu,</a:t>
            </a:r>
          </a:p>
          <a:p>
            <a:pPr lvl="0"/>
            <a:r>
              <a:rPr lang="cs-CZ" dirty="0" smtClean="0"/>
              <a:t>celkový počet zraněných osob,  </a:t>
            </a:r>
          </a:p>
          <a:p>
            <a:pPr lvl="0"/>
            <a:r>
              <a:rPr lang="cs-CZ" dirty="0" smtClean="0"/>
              <a:t>druh zranění a zraněná část těla,</a:t>
            </a:r>
          </a:p>
          <a:p>
            <a:pPr lvl="0"/>
            <a:r>
              <a:rPr lang="cs-CZ" dirty="0" smtClean="0"/>
              <a:t>druh úrazu</a:t>
            </a:r>
          </a:p>
          <a:p>
            <a:pPr lvl="0"/>
            <a:r>
              <a:rPr lang="cs-CZ" dirty="0" smtClean="0"/>
              <a:t>zdroj úrazu,</a:t>
            </a:r>
          </a:p>
          <a:p>
            <a:pPr lvl="0"/>
            <a:r>
              <a:rPr lang="cs-CZ" dirty="0" smtClean="0"/>
              <a:t>příčiny úrazu,</a:t>
            </a:r>
          </a:p>
          <a:p>
            <a:pPr lvl="0"/>
            <a:r>
              <a:rPr lang="cs-CZ" dirty="0" smtClean="0"/>
              <a:t>jména svědků úrazu,</a:t>
            </a:r>
          </a:p>
          <a:p>
            <a:pPr lvl="0"/>
            <a:r>
              <a:rPr lang="cs-CZ" dirty="0" smtClean="0"/>
              <a:t>jméno a pracovní zařazení toho, kdo údaje zaznamenal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00108"/>
            <a:ext cx="7467600" cy="5473844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Záznam o úrazu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Záznam o úrazu vyhotovuje zaměstnavatel neprodleně, nejpozději však do 5 pracovních dnů ode dne, kdy se o úrazu dozvěděl, záznam o úrazu předá zaměstnavatel bez zbytečného odkladu oprávněným osobám (formulář záznamu o úrazu je přílohou nařízení vlády č. 201/2010 Sb., </a:t>
            </a:r>
          </a:p>
          <a:p>
            <a:pPr>
              <a:buNone/>
            </a:pPr>
            <a:r>
              <a:rPr lang="cs-CZ" dirty="0" smtClean="0"/>
              <a:t>   o způsobu evidence, hlášení a zasílání záznamu </a:t>
            </a:r>
          </a:p>
          <a:p>
            <a:pPr>
              <a:buNone/>
            </a:pPr>
            <a:r>
              <a:rPr lang="cs-CZ" dirty="0" smtClean="0"/>
              <a:t>   o úrazu)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71480"/>
            <a:ext cx="7467600" cy="59024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Co musí záznam o úrazu obsahovat?</a:t>
            </a:r>
          </a:p>
          <a:p>
            <a:pPr lvl="0"/>
            <a:r>
              <a:rPr lang="cs-CZ" dirty="0" smtClean="0"/>
              <a:t>evidenční číslo záznamu</a:t>
            </a:r>
          </a:p>
          <a:p>
            <a:pPr lvl="0"/>
            <a:r>
              <a:rPr lang="cs-CZ" dirty="0" smtClean="0"/>
              <a:t>evidenční číslo zaměstnavatele – rubrika má význam pro samotného zaměstnavatele,</a:t>
            </a:r>
          </a:p>
          <a:p>
            <a:pPr lvl="0">
              <a:buNone/>
            </a:pPr>
            <a:r>
              <a:rPr lang="cs-CZ" dirty="0" smtClean="0"/>
              <a:t>   který si zvolí číslování</a:t>
            </a:r>
          </a:p>
          <a:p>
            <a:pPr lvl="0"/>
            <a:r>
              <a:rPr lang="cs-CZ" dirty="0" smtClean="0"/>
              <a:t>název zaměstnavatele a jeho sídlo – uvést shodně podle živnostenského nebo obchodního rejstříku, doplnit IČO (možno použít čitelné razítko)</a:t>
            </a:r>
          </a:p>
          <a:p>
            <a:pPr lvl="0"/>
            <a:r>
              <a:rPr lang="cs-CZ" dirty="0" smtClean="0"/>
              <a:t>předmět podnikání (uvést slovně – podle obchodního rejstříku) – vybrat ten předmět podnikání, při kterém k úrazu došlo</a:t>
            </a:r>
          </a:p>
          <a:p>
            <a:pPr lvl="0"/>
            <a:r>
              <a:rPr lang="cs-CZ" dirty="0" smtClean="0"/>
              <a:t>v údajích o postiženém jako druh práce uvést profesi, pracovní zařazení – např. zámečník, vrátný, učitel…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57232"/>
            <a:ext cx="7467600" cy="5616720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Ohlašovací povinnost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dojde-li ke smrtelnému úrazu zaměstnance (smrtelným pracovním úrazem se rozumí takové poškození zdraví, na jehož následky úrazem postižený zaměstnanec nejpozději do 1 roku zemřel) nebo vyžaduje-li poškození zdraví hospitalizaci zaměstnance delší než 5 dní ohlásí zaměstnavatel pracovní úraz bez zbytečného odkladu: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71480"/>
            <a:ext cx="7467600" cy="5902472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cs-CZ" dirty="0" smtClean="0"/>
              <a:t>územně příslušnému útvaru Policie České republiky; u úrazu s hospitalizací delší než 5 dní nasvědčují-li zjištěné skutečnosti tomu, že v souvislosti </a:t>
            </a:r>
          </a:p>
          <a:p>
            <a:pPr lvl="0">
              <a:buNone/>
            </a:pPr>
            <a:r>
              <a:rPr lang="cs-CZ" dirty="0" smtClean="0"/>
              <a:t>    s pracovním úrazem byl spáchán trestný čin,</a:t>
            </a:r>
          </a:p>
          <a:p>
            <a:pPr lvl="0"/>
            <a:r>
              <a:rPr lang="cs-CZ" dirty="0" smtClean="0"/>
              <a:t>odborové organizaci a zástupci pro oblast bezpečnosti a ochrany zdraví při práci,</a:t>
            </a:r>
          </a:p>
          <a:p>
            <a:pPr lvl="0"/>
            <a:r>
              <a:rPr lang="cs-CZ" dirty="0" smtClean="0"/>
              <a:t>příslušnému oblastnímu inspektorátu práce, došlo-li </a:t>
            </a:r>
          </a:p>
          <a:p>
            <a:pPr lvl="0">
              <a:buNone/>
            </a:pPr>
            <a:r>
              <a:rPr lang="cs-CZ" dirty="0" smtClean="0"/>
              <a:t>    k úrazu u fyzické nebo právnické osoby, která podle jiného právního předpisu podléhá jeho kontrolní působnosti, nebo</a:t>
            </a:r>
          </a:p>
          <a:p>
            <a:pPr lvl="0"/>
            <a:r>
              <a:rPr lang="cs-CZ" dirty="0" smtClean="0"/>
              <a:t>příslušnému obvodnímu báňskému úřadu, podléhá-li činnost, pracoviště nebo technické zařízení vrchnímu dozoru podle jiného právního předpisu</a:t>
            </a:r>
          </a:p>
          <a:p>
            <a:pPr lvl="0"/>
            <a:r>
              <a:rPr lang="cs-CZ" dirty="0" smtClean="0"/>
              <a:t>zaměstnavateli, který zaměstnance k práci u něho vyslal nebo dočasně přidělil</a:t>
            </a:r>
          </a:p>
          <a:p>
            <a:pPr lvl="0"/>
            <a:r>
              <a:rPr lang="cs-CZ" dirty="0" smtClean="0"/>
              <a:t>zdravotní pojišťovně, u které je pracovním úrazem postižený zaměstnanec pojištěn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42918"/>
            <a:ext cx="7467600" cy="5831034"/>
          </a:xfrm>
        </p:spPr>
        <p:txBody>
          <a:bodyPr>
            <a:normAutofit fontScale="92500"/>
          </a:bodyPr>
          <a:lstStyle/>
          <a:p>
            <a:pPr lvl="0">
              <a:buNone/>
            </a:pPr>
            <a:r>
              <a:rPr lang="cs-CZ" b="1" dirty="0" smtClean="0"/>
              <a:t>B. Nemoc z povolání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nemoci z povolání jsou nemoci vznikající nepříznivým působením chemických, fyzikálních, biologických nebo jiných škodlivých vlivů, rozumí se jí též akutní otrava vznikající nepříznivým působením chemických látek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nemoci z povolání jsou uvedeny </a:t>
            </a:r>
            <a:r>
              <a:rPr lang="cs-CZ" b="1" dirty="0" smtClean="0"/>
              <a:t>v příloze nařízení vlády č. 290/1995 Sb.,</a:t>
            </a:r>
            <a:r>
              <a:rPr lang="cs-CZ" dirty="0" smtClean="0"/>
              <a:t> kterým se stanoví </a:t>
            </a:r>
            <a:r>
              <a:rPr lang="cs-CZ" b="1" dirty="0" smtClean="0"/>
              <a:t>seznam nemocí z povolání</a:t>
            </a:r>
            <a:r>
              <a:rPr lang="cs-CZ" dirty="0" smtClean="0"/>
              <a:t> (v této příloze jsou nemoci z povolání rozděleny dle toho, jakými vlivy byly způsobeny)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zakonyprolidi.cz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cs</a:t>
            </a:r>
            <a:r>
              <a:rPr lang="cs-CZ" u="sng" dirty="0" smtClean="0">
                <a:hlinkClick r:id="rId2"/>
              </a:rPr>
              <a:t>/1995-290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785794"/>
            <a:ext cx="7467600" cy="487375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 případě nemoci z povolání má zaměstnanec </a:t>
            </a:r>
            <a:r>
              <a:rPr lang="cs-CZ" b="1" dirty="0" smtClean="0"/>
              <a:t>nároky na náhradu škody stejně jako při pracovním úrazu:</a:t>
            </a:r>
          </a:p>
          <a:p>
            <a:endParaRPr lang="cs-CZ" b="1" dirty="0" smtClean="0"/>
          </a:p>
          <a:p>
            <a:pPr>
              <a:buNone/>
            </a:pPr>
            <a:endParaRPr lang="cs-CZ" dirty="0" smtClean="0"/>
          </a:p>
          <a:p>
            <a:pPr lvl="0"/>
            <a:r>
              <a:rPr lang="cs-CZ" dirty="0" smtClean="0"/>
              <a:t>bolestné a ztížení společenského uplatnění,</a:t>
            </a:r>
          </a:p>
          <a:p>
            <a:pPr lvl="0"/>
            <a:r>
              <a:rPr lang="cs-CZ" dirty="0" smtClean="0"/>
              <a:t>náhrada ušlého výdělku během i po skončení pracovní neschopnosti, </a:t>
            </a:r>
          </a:p>
          <a:p>
            <a:pPr lvl="0"/>
            <a:r>
              <a:rPr lang="cs-CZ" dirty="0" smtClean="0"/>
              <a:t>účelné náklady na léčbu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85794"/>
            <a:ext cx="7467600" cy="568815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v  případě, že následkem nemoci z povolání </a:t>
            </a:r>
            <a:r>
              <a:rPr lang="cs-CZ" b="1" dirty="0" smtClean="0"/>
              <a:t>dojde k úmrtí</a:t>
            </a:r>
            <a:r>
              <a:rPr lang="cs-CZ" dirty="0" smtClean="0"/>
              <a:t> zaměstnance, mají pozůstalí </a:t>
            </a:r>
            <a:r>
              <a:rPr lang="cs-CZ" b="1" dirty="0" smtClean="0"/>
              <a:t>nárok</a:t>
            </a:r>
          </a:p>
          <a:p>
            <a:pPr>
              <a:buNone/>
            </a:pPr>
            <a:r>
              <a:rPr lang="cs-CZ" b="1" dirty="0" smtClean="0"/>
              <a:t>   na celou řadu náhrad,</a:t>
            </a:r>
            <a:r>
              <a:rPr lang="cs-CZ" dirty="0" smtClean="0"/>
              <a:t> jmenovitě na:</a:t>
            </a:r>
          </a:p>
          <a:p>
            <a:pPr>
              <a:buNone/>
            </a:pPr>
            <a:endParaRPr lang="cs-CZ" dirty="0" smtClean="0"/>
          </a:p>
          <a:p>
            <a:pPr lvl="0"/>
            <a:r>
              <a:rPr lang="cs-CZ" dirty="0" smtClean="0"/>
              <a:t>náhradu věcné škody</a:t>
            </a:r>
          </a:p>
          <a:p>
            <a:pPr lvl="0"/>
            <a:r>
              <a:rPr lang="cs-CZ" dirty="0" smtClean="0"/>
              <a:t>náhradu přiměřených nákladů na výživu pozůstalých</a:t>
            </a:r>
          </a:p>
          <a:p>
            <a:pPr lvl="0"/>
            <a:r>
              <a:rPr lang="cs-CZ" dirty="0" smtClean="0"/>
              <a:t>náhradu účelně vynaložených nákladů spojených s jeho léčením</a:t>
            </a:r>
          </a:p>
          <a:p>
            <a:pPr lvl="0"/>
            <a:r>
              <a:rPr lang="cs-CZ" dirty="0" smtClean="0"/>
              <a:t>náhradu přiměřených nákladů spojených</a:t>
            </a:r>
          </a:p>
          <a:p>
            <a:pPr lvl="0">
              <a:buNone/>
            </a:pPr>
            <a:r>
              <a:rPr lang="cs-CZ" dirty="0" smtClean="0"/>
              <a:t>    s pohřbem</a:t>
            </a:r>
          </a:p>
          <a:p>
            <a:pPr lvl="0"/>
            <a:r>
              <a:rPr lang="cs-CZ" dirty="0" smtClean="0"/>
              <a:t>jednorázové odškodné pozůstalých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výměra těchto náhrad se určuje dle zvláštních předpisů - na rozdíl od pracovního úrazu, trvalých následků a jiných škod způsobených zaměstnanci je v případě nemocí z povolání odpovědnost zaměstnavatele absolutní, </a:t>
            </a:r>
          </a:p>
          <a:p>
            <a:pPr>
              <a:buNone/>
            </a:pPr>
            <a:r>
              <a:rPr lang="cs-CZ" dirty="0" smtClean="0"/>
              <a:t>   bez liberačních důvodů → není tedy možno se z této odpovědnosti vyvinit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57232"/>
            <a:ext cx="7467600" cy="561672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Pojištění zaměstnavatele 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 lvl="0"/>
            <a:r>
              <a:rPr lang="cs-CZ" dirty="0" smtClean="0"/>
              <a:t>zaměstnavatel je ze zákona </a:t>
            </a:r>
            <a:r>
              <a:rPr lang="cs-CZ" b="1" dirty="0" smtClean="0"/>
              <a:t>pro případ odpovědnosti za škodu způsobenou</a:t>
            </a:r>
            <a:r>
              <a:rPr lang="cs-CZ" dirty="0" smtClean="0"/>
              <a:t> </a:t>
            </a:r>
            <a:r>
              <a:rPr lang="cs-CZ" b="1" dirty="0" smtClean="0"/>
              <a:t>pracovním úrazem či nemocí z povolání pojištěn</a:t>
            </a:r>
            <a:r>
              <a:rPr lang="cs-CZ" dirty="0" smtClean="0"/>
              <a:t> (účinnost zákona č. 266/2006 Sb., </a:t>
            </a:r>
          </a:p>
          <a:p>
            <a:pPr lvl="0">
              <a:buNone/>
            </a:pPr>
            <a:r>
              <a:rPr lang="cs-CZ" dirty="0" smtClean="0"/>
              <a:t>   o úrazovém pojištění zaměstnanců byla posunuta na 1. leden 2015, proto i nadále zaměstnavatel postupuje podle vyhlášky č. 125/1993 Sb., kterou se stanoví podmínky a sazby zákonného pojištění odpovědnosti zaměstnavatele za škodu </a:t>
            </a:r>
          </a:p>
          <a:p>
            <a:pPr lvl="0">
              <a:buNone/>
            </a:pPr>
            <a:r>
              <a:rPr lang="cs-CZ" dirty="0" smtClean="0"/>
              <a:t>   při pracovním úrazu a nemoci z povolání, ve znění pozdějších předpisů)</a:t>
            </a:r>
          </a:p>
          <a:p>
            <a:pPr>
              <a:buNone/>
            </a:pPr>
            <a:r>
              <a:rPr lang="cs-CZ" u="sng" dirty="0" smtClean="0">
                <a:hlinkClick r:id="rId2"/>
              </a:rPr>
              <a:t>http://business.center.</a:t>
            </a:r>
            <a:r>
              <a:rPr lang="cs-CZ" u="sng" dirty="0" err="1" smtClean="0">
                <a:hlinkClick r:id="rId2"/>
              </a:rPr>
              <a:t>cz</a:t>
            </a:r>
            <a:r>
              <a:rPr lang="cs-CZ" u="sng" dirty="0" smtClean="0">
                <a:hlinkClick r:id="rId2"/>
              </a:rPr>
              <a:t>/business/</a:t>
            </a:r>
            <a:r>
              <a:rPr lang="cs-CZ" u="sng" dirty="0" err="1" smtClean="0">
                <a:hlinkClick r:id="rId2"/>
              </a:rPr>
              <a:t>pravo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zakony</a:t>
            </a:r>
            <a:r>
              <a:rPr lang="cs-CZ" u="sng" dirty="0" smtClean="0">
                <a:hlinkClick r:id="rId2"/>
              </a:rPr>
              <a:t>/</a:t>
            </a:r>
          </a:p>
          <a:p>
            <a:pPr>
              <a:buNone/>
            </a:pPr>
            <a:r>
              <a:rPr lang="cs-CZ" u="sng" dirty="0" err="1" smtClean="0">
                <a:hlinkClick r:id="rId2"/>
              </a:rPr>
              <a:t>zpoz</a:t>
            </a:r>
            <a:r>
              <a:rPr lang="cs-CZ" u="sng" dirty="0" smtClean="0">
                <a:hlinkClick r:id="rId2"/>
              </a:rPr>
              <a:t>/cast1.aspx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57232"/>
            <a:ext cx="7467600" cy="5616720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zákonné pojištění vzniká dnem vzniku prvního pracovněprávního vztahu u zaměstnavatele a trvá po dobu existence zaměstnavatele - znamená to, že i když zaměstnavatel sjedná s jediným zaměstnancem dohodu o provedení práce a jiné zaměstnance nezaměstnává, je povinen se přihlásit k zákonnému pojištění → zaměstnavatel je povinen se bez zbytečného odkladu </a:t>
            </a:r>
            <a:r>
              <a:rPr lang="cs-CZ" b="1" dirty="0" smtClean="0"/>
              <a:t>písemně přihlásit k zákonnému</a:t>
            </a:r>
            <a:r>
              <a:rPr lang="cs-CZ" dirty="0" smtClean="0"/>
              <a:t> </a:t>
            </a:r>
            <a:r>
              <a:rPr lang="cs-CZ" b="1" dirty="0" smtClean="0"/>
              <a:t>pojištění organizační jednotce pojišťovny</a:t>
            </a:r>
            <a:r>
              <a:rPr lang="cs-CZ" dirty="0" smtClean="0"/>
              <a:t>, </a:t>
            </a:r>
          </a:p>
          <a:p>
            <a:pPr lvl="0">
              <a:buNone/>
            </a:pPr>
            <a:r>
              <a:rPr lang="cs-CZ" dirty="0" smtClean="0"/>
              <a:t>   v jejímž obvodu má zaměstnavatel sídlo (trvalé bydliště) a uvést své identifikační číslo 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71546"/>
            <a:ext cx="7467600" cy="5402406"/>
          </a:xfrm>
        </p:spPr>
        <p:txBody>
          <a:bodyPr/>
          <a:lstStyle/>
          <a:p>
            <a:pPr lvl="0"/>
            <a:r>
              <a:rPr lang="cs-CZ" dirty="0" smtClean="0"/>
              <a:t>zaměstnavatelé, jejichž vznik se váže k datu po 31.12.1992, se pojišťují u </a:t>
            </a:r>
            <a:r>
              <a:rPr lang="cs-CZ" b="1" dirty="0" smtClean="0"/>
              <a:t>Kooperativy</a:t>
            </a:r>
            <a:r>
              <a:rPr lang="cs-CZ" dirty="0" smtClean="0"/>
              <a:t>, pojišťovny, a. s., pokud zaměstnavatelé měli sjednáno zákonné pojištění u </a:t>
            </a:r>
            <a:r>
              <a:rPr lang="cs-CZ" b="1" dirty="0" smtClean="0"/>
              <a:t>České pojišťovny</a:t>
            </a:r>
            <a:r>
              <a:rPr lang="cs-CZ" dirty="0" smtClean="0"/>
              <a:t>, a. s. (pojištění měli sjednáno k 31. 12. 1992), plní tuto povinnost vůči České pojišťovně, a. s.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42918"/>
            <a:ext cx="7467600" cy="5831034"/>
          </a:xfrm>
        </p:spPr>
        <p:txBody>
          <a:bodyPr>
            <a:normAutofit lnSpcReduction="10000"/>
          </a:bodyPr>
          <a:lstStyle/>
          <a:p>
            <a:pPr lvl="0"/>
            <a:r>
              <a:rPr lang="cs-CZ" dirty="0" smtClean="0"/>
              <a:t>pojistné si vypočítává zaměstnavatel ze základu stanoveného shodně s postupem pro určení vyměřovacího základu pojistného na sociální zabezpečení a příspěvku na státní politiku zaměstnanosti - </a:t>
            </a:r>
            <a:r>
              <a:rPr lang="cs-CZ" b="1" dirty="0" smtClean="0"/>
              <a:t>základem pro výpočet pojistného je souhrn vyměřovacích</a:t>
            </a:r>
            <a:r>
              <a:rPr lang="cs-CZ" dirty="0" smtClean="0"/>
              <a:t> </a:t>
            </a:r>
            <a:r>
              <a:rPr lang="cs-CZ" b="1" dirty="0" smtClean="0"/>
              <a:t>základů za uplynulé kalendářní čtvrtletí</a:t>
            </a:r>
            <a:r>
              <a:rPr lang="cs-CZ" dirty="0" smtClean="0"/>
              <a:t> všech zaměstnanců, které v tomto období zaměstnavatel zaměstnával -  k výpočtu použije </a:t>
            </a:r>
            <a:r>
              <a:rPr lang="cs-CZ" b="1" dirty="0" smtClean="0"/>
              <a:t>sazbu (v ‰) uvedenou v příloze</a:t>
            </a:r>
            <a:r>
              <a:rPr lang="cs-CZ" dirty="0" smtClean="0"/>
              <a:t> této vyhlášky pro příslušnou kategorii určenou podle převažující základní činnosti tvořící předmět podnikání zaměstnavatele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>
                <a:hlinkClick r:id="rId2"/>
              </a:rPr>
              <a:t>http://business.center.</a:t>
            </a:r>
            <a:r>
              <a:rPr lang="cs-CZ" u="sng" dirty="0" err="1" smtClean="0">
                <a:hlinkClick r:id="rId2"/>
              </a:rPr>
              <a:t>cz</a:t>
            </a:r>
            <a:r>
              <a:rPr lang="cs-CZ" u="sng" dirty="0" smtClean="0">
                <a:hlinkClick r:id="rId2"/>
              </a:rPr>
              <a:t>/business/</a:t>
            </a:r>
            <a:r>
              <a:rPr lang="cs-CZ" u="sng" dirty="0" err="1" smtClean="0">
                <a:hlinkClick r:id="rId2"/>
              </a:rPr>
              <a:t>pravo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zakony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zpoz</a:t>
            </a:r>
            <a:r>
              <a:rPr lang="cs-CZ" u="sng" dirty="0" smtClean="0">
                <a:hlinkClick r:id="rId2"/>
              </a:rPr>
              <a:t>/priloha2.aspx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00042"/>
            <a:ext cx="7467600" cy="597391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smtClean="0"/>
              <a:t>Příloha:</a:t>
            </a:r>
            <a:r>
              <a:rPr lang="cs-CZ" dirty="0" smtClean="0"/>
              <a:t>§ 105 Zákoníku práce - povinnosti zaměstnavatele při pracovních úrazech a nemocech</a:t>
            </a:r>
          </a:p>
          <a:p>
            <a:pPr>
              <a:buNone/>
            </a:pPr>
            <a:r>
              <a:rPr lang="cs-CZ" dirty="0" smtClean="0"/>
              <a:t>    z povolání</a:t>
            </a:r>
          </a:p>
          <a:p>
            <a:r>
              <a:rPr lang="cs-CZ" dirty="0" smtClean="0"/>
              <a:t>(1) Zaměstnavatel, u něhož k pracovnímu úrazu došlo, je povinen objasnit příčiny a okolnosti vzniku tohoto úrazu za účasti zaměstnance, pokud to zdravotní stav zaměstnance dovoluje, svědků a za účasti odborové organizace a zástupce pro oblast bezpečnosti a ochrany zdraví při práci a bez vážných důvodů neměnit stav na místě úrazu do doby objasnění příčin a okolností vzniku pracovního úrazu. O pracovním úrazu zaměstnance jiného zaměstnavatele je zaměstnavatel podle věty první povinen bez zbytečného odkladu uvědomit zaměstnavatele úrazem postiženého zaměstnance, umožnit mu účast na objasnění příčin a okolností vzniku pracovního úrazu a seznámit ho s výsledky tohoto objasnění.</a:t>
            </a:r>
          </a:p>
          <a:p>
            <a:r>
              <a:rPr lang="cs-CZ" dirty="0" smtClean="0"/>
              <a:t>(2) Zaměstnavatel je povinen vést v knize úrazů evidenci o všech úrazech, i když jimi nebyla způsobena pracovní neschopnost nebo byla způsobena pracovní neschopnost nepřesahující 3 kalendářní dny.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71480"/>
            <a:ext cx="7467600" cy="590247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(3) Zaměstnavatel je povinen vyhotovovat záznamy a vést dokumentaci o všech pracovních úrazech, jejichž následkem došlo</a:t>
            </a:r>
          </a:p>
          <a:p>
            <a:pPr>
              <a:buNone/>
            </a:pPr>
            <a:r>
              <a:rPr lang="cs-CZ" dirty="0" smtClean="0"/>
              <a:t>a) ke zranění zaměstnance s pracovní neschopností delší než 3 kalendářní dny, nebo</a:t>
            </a:r>
          </a:p>
          <a:p>
            <a:pPr>
              <a:buNone/>
            </a:pPr>
            <a:r>
              <a:rPr lang="cs-CZ" dirty="0" smtClean="0"/>
              <a:t>b) k úmrtí zaměstnance.</a:t>
            </a:r>
          </a:p>
          <a:p>
            <a:pPr>
              <a:buNone/>
            </a:pPr>
            <a:r>
              <a:rPr lang="cs-CZ" dirty="0" smtClean="0"/>
              <a:t>   Jedno vyhotovení záznamu o úrazu je povinen zaměstnavatel předat postiženému zaměstnanci a v případě smrtelného pracovního úrazu jeho rodinným příslušníkům.</a:t>
            </a:r>
          </a:p>
          <a:p>
            <a:r>
              <a:rPr lang="cs-CZ" dirty="0" smtClean="0"/>
              <a:t>(4) Zaměstnavatel je povinen ohlásit pracovní úraz a zaslat záznam o úrazu stanoveným orgánům a institucím.</a:t>
            </a:r>
          </a:p>
          <a:p>
            <a:r>
              <a:rPr lang="cs-CZ" dirty="0" smtClean="0"/>
              <a:t>(5) Zaměstnavatel je povinen přijímat opatření proti opakování pracovních úrazů.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00042"/>
            <a:ext cx="7467600" cy="597391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(6) Zaměstnavatel je povinen vést evidenci zaměstnanců, </a:t>
            </a:r>
          </a:p>
          <a:p>
            <a:pPr>
              <a:buNone/>
            </a:pPr>
            <a:r>
              <a:rPr lang="cs-CZ" dirty="0" smtClean="0"/>
              <a:t>    u nichž byla uznána nemoc z povolání, která vznikla</a:t>
            </a:r>
          </a:p>
          <a:p>
            <a:pPr>
              <a:buNone/>
            </a:pPr>
            <a:r>
              <a:rPr lang="cs-CZ" dirty="0" smtClean="0"/>
              <a:t>    na jeho pracovištích, a uplatní taková opatření, aby odstranil nebo minimalizoval rizikové faktory, které vyvolávají ohrožení nemocí z povolání nebo nemoc </a:t>
            </a:r>
          </a:p>
          <a:p>
            <a:pPr>
              <a:buNone/>
            </a:pPr>
            <a:r>
              <a:rPr lang="cs-CZ" dirty="0" smtClean="0"/>
              <a:t>    z povolání.</a:t>
            </a:r>
          </a:p>
          <a:p>
            <a:r>
              <a:rPr lang="cs-CZ" dirty="0" smtClean="0"/>
              <a:t>(7) Vláda stanoví nařízením</a:t>
            </a:r>
          </a:p>
          <a:p>
            <a:pPr>
              <a:buNone/>
            </a:pPr>
            <a:r>
              <a:rPr lang="cs-CZ" dirty="0" smtClean="0"/>
              <a:t>a) způsob vedení evidence úrazů v knize úrazů,</a:t>
            </a:r>
          </a:p>
          <a:p>
            <a:pPr>
              <a:buNone/>
            </a:pPr>
            <a:r>
              <a:rPr lang="cs-CZ" dirty="0" smtClean="0"/>
              <a:t>b) ohlašování úrazů,</a:t>
            </a:r>
          </a:p>
          <a:p>
            <a:pPr>
              <a:buNone/>
            </a:pPr>
            <a:r>
              <a:rPr lang="cs-CZ" dirty="0" smtClean="0"/>
              <a:t>c) vyhotovování a zasílání záznamu o úrazu a záznamu o úrazu - hlášení změn,</a:t>
            </a:r>
          </a:p>
          <a:p>
            <a:pPr>
              <a:buNone/>
            </a:pPr>
            <a:r>
              <a:rPr lang="cs-CZ" dirty="0" smtClean="0"/>
              <a:t>d) okruh orgánů a institucí, kterým se ohlašuje pracovní úraz, zasílá záznam o úrazu a záznam o úrazu - hlášení změn,</a:t>
            </a:r>
          </a:p>
          <a:p>
            <a:pPr>
              <a:buNone/>
            </a:pPr>
            <a:r>
              <a:rPr lang="cs-CZ" dirty="0" smtClean="0"/>
              <a:t>e) co se rozumí smrtelným pracovním úrazem pro statistické účely,</a:t>
            </a:r>
          </a:p>
          <a:p>
            <a:pPr>
              <a:buNone/>
            </a:pPr>
            <a:r>
              <a:rPr lang="cs-CZ" dirty="0" smtClean="0"/>
              <a:t>f) vzor záznamu o úrazu a vzor záznamu o úrazu - hlášení změn.</a:t>
            </a:r>
          </a:p>
          <a:p>
            <a:pPr>
              <a:buNone/>
            </a:pPr>
            <a:r>
              <a:rPr lang="cs-CZ" u="sng" dirty="0" smtClean="0">
                <a:hlinkClick r:id="rId2"/>
              </a:rPr>
              <a:t>http://www.podnikatel.</a:t>
            </a:r>
            <a:r>
              <a:rPr lang="cs-CZ" u="sng" dirty="0" err="1" smtClean="0">
                <a:hlinkClick r:id="rId2"/>
              </a:rPr>
              <a:t>cz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zakony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zakon</a:t>
            </a:r>
            <a:r>
              <a:rPr lang="cs-CZ" u="sng" dirty="0" smtClean="0">
                <a:hlinkClick r:id="rId2"/>
              </a:rPr>
              <a:t>-c-262-2006-</a:t>
            </a:r>
            <a:r>
              <a:rPr lang="cs-CZ" u="sng" dirty="0" err="1" smtClean="0">
                <a:hlinkClick r:id="rId2"/>
              </a:rPr>
              <a:t>sb</a:t>
            </a:r>
            <a:r>
              <a:rPr lang="cs-CZ" u="sng" dirty="0" smtClean="0">
                <a:hlinkClick r:id="rId2"/>
              </a:rPr>
              <a:t>-</a:t>
            </a:r>
            <a:r>
              <a:rPr lang="cs-CZ" u="sng" dirty="0" err="1" smtClean="0">
                <a:hlinkClick r:id="rId2"/>
              </a:rPr>
              <a:t>zakonik</a:t>
            </a:r>
            <a:r>
              <a:rPr lang="cs-CZ" u="sng" dirty="0" smtClean="0">
                <a:hlinkClick r:id="rId2"/>
              </a:rPr>
              <a:t>-</a:t>
            </a:r>
            <a:r>
              <a:rPr lang="cs-CZ" u="sng" dirty="0" err="1" smtClean="0">
                <a:hlinkClick r:id="rId2"/>
              </a:rPr>
              <a:t>prace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zneni</a:t>
            </a:r>
            <a:r>
              <a:rPr lang="cs-CZ" u="sng" dirty="0" smtClean="0">
                <a:hlinkClick r:id="rId2"/>
              </a:rPr>
              <a:t>-20140101/</a:t>
            </a:r>
            <a:r>
              <a:rPr lang="cs-CZ" u="sng" dirty="0" err="1" smtClean="0">
                <a:hlinkClick r:id="rId2"/>
              </a:rPr>
              <a:t>uplne</a:t>
            </a:r>
            <a:r>
              <a:rPr lang="cs-CZ" u="sng" dirty="0" smtClean="0">
                <a:hlinkClick r:id="rId2"/>
              </a:rPr>
              <a:t>/#cast5</a:t>
            </a:r>
            <a:endParaRPr lang="cs-CZ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28604"/>
            <a:ext cx="7467600" cy="6045348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b="1" dirty="0" smtClean="0"/>
              <a:t>Použité zdroje:</a:t>
            </a:r>
          </a:p>
          <a:p>
            <a:pPr>
              <a:buNone/>
            </a:pPr>
            <a:endParaRPr lang="cs-CZ" dirty="0" smtClean="0"/>
          </a:p>
          <a:p>
            <a:r>
              <a:rPr lang="cs-CZ" u="sng" dirty="0" smtClean="0">
                <a:hlinkClick r:id="rId2"/>
              </a:rPr>
              <a:t>http://www.podnikatel.</a:t>
            </a:r>
            <a:r>
              <a:rPr lang="cs-CZ" u="sng" dirty="0" err="1" smtClean="0">
                <a:hlinkClick r:id="rId2"/>
              </a:rPr>
              <a:t>cz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zakony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zakon</a:t>
            </a:r>
            <a:r>
              <a:rPr lang="cs-CZ" u="sng" dirty="0" smtClean="0">
                <a:hlinkClick r:id="rId2"/>
              </a:rPr>
              <a:t>-c-262-2006-</a:t>
            </a:r>
            <a:r>
              <a:rPr lang="cs-CZ" u="sng" dirty="0" err="1" smtClean="0">
                <a:hlinkClick r:id="rId2"/>
              </a:rPr>
              <a:t>sb</a:t>
            </a:r>
            <a:r>
              <a:rPr lang="cs-CZ" u="sng" dirty="0" smtClean="0">
                <a:hlinkClick r:id="rId2"/>
              </a:rPr>
              <a:t>-</a:t>
            </a:r>
            <a:r>
              <a:rPr lang="cs-CZ" u="sng" dirty="0" err="1" smtClean="0">
                <a:hlinkClick r:id="rId2"/>
              </a:rPr>
              <a:t>zakonik</a:t>
            </a:r>
            <a:r>
              <a:rPr lang="cs-CZ" u="sng" dirty="0" smtClean="0">
                <a:hlinkClick r:id="rId2"/>
              </a:rPr>
              <a:t>-</a:t>
            </a:r>
            <a:r>
              <a:rPr lang="cs-CZ" u="sng" dirty="0" err="1" smtClean="0">
                <a:hlinkClick r:id="rId2"/>
              </a:rPr>
              <a:t>prace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zneni</a:t>
            </a:r>
            <a:r>
              <a:rPr lang="cs-CZ" u="sng" dirty="0" smtClean="0">
                <a:hlinkClick r:id="rId2"/>
              </a:rPr>
              <a:t>-20140101/</a:t>
            </a:r>
            <a:r>
              <a:rPr lang="cs-CZ" u="sng" dirty="0" err="1" smtClean="0">
                <a:hlinkClick r:id="rId2"/>
              </a:rPr>
              <a:t>uplne</a:t>
            </a:r>
            <a:r>
              <a:rPr lang="cs-CZ" u="sng" dirty="0" smtClean="0">
                <a:hlinkClick r:id="rId2"/>
              </a:rPr>
              <a:t>/#cast5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www.</a:t>
            </a:r>
            <a:r>
              <a:rPr lang="cs-CZ" u="sng" dirty="0" err="1" smtClean="0">
                <a:hlinkClick r:id="rId3"/>
              </a:rPr>
              <a:t>odskodneni</a:t>
            </a:r>
            <a:r>
              <a:rPr lang="cs-CZ" u="sng" dirty="0" smtClean="0">
                <a:hlinkClick r:id="rId3"/>
              </a:rPr>
              <a:t>-</a:t>
            </a:r>
            <a:r>
              <a:rPr lang="cs-CZ" u="sng" dirty="0" err="1" smtClean="0">
                <a:hlinkClick r:id="rId3"/>
              </a:rPr>
              <a:t>pracovniho</a:t>
            </a:r>
            <a:r>
              <a:rPr lang="cs-CZ" u="sng" dirty="0" smtClean="0">
                <a:hlinkClick r:id="rId3"/>
              </a:rPr>
              <a:t>-</a:t>
            </a:r>
            <a:r>
              <a:rPr lang="cs-CZ" u="sng" dirty="0" err="1" smtClean="0">
                <a:hlinkClick r:id="rId3"/>
              </a:rPr>
              <a:t>urazu.eu</a:t>
            </a:r>
            <a:r>
              <a:rPr lang="cs-CZ" u="sng" dirty="0" smtClean="0">
                <a:hlinkClick r:id="rId3"/>
              </a:rPr>
              <a:t>/nemoc-z-</a:t>
            </a:r>
            <a:r>
              <a:rPr lang="cs-CZ" u="sng" dirty="0" err="1" smtClean="0">
                <a:hlinkClick r:id="rId3"/>
              </a:rPr>
              <a:t>povolani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http://www.</a:t>
            </a:r>
            <a:r>
              <a:rPr lang="cs-CZ" u="sng" dirty="0" err="1" smtClean="0">
                <a:hlinkClick r:id="rId4"/>
              </a:rPr>
              <a:t>odskodneni</a:t>
            </a:r>
            <a:r>
              <a:rPr lang="cs-CZ" u="sng" dirty="0" smtClean="0">
                <a:hlinkClick r:id="rId4"/>
              </a:rPr>
              <a:t>-</a:t>
            </a:r>
            <a:r>
              <a:rPr lang="cs-CZ" u="sng" dirty="0" err="1" smtClean="0">
                <a:hlinkClick r:id="rId4"/>
              </a:rPr>
              <a:t>pracovniho</a:t>
            </a:r>
            <a:r>
              <a:rPr lang="cs-CZ" u="sng" dirty="0" smtClean="0">
                <a:hlinkClick r:id="rId4"/>
              </a:rPr>
              <a:t>-</a:t>
            </a:r>
            <a:r>
              <a:rPr lang="cs-CZ" u="sng" dirty="0" err="1" smtClean="0">
                <a:hlinkClick r:id="rId4"/>
              </a:rPr>
              <a:t>urazu.eu</a:t>
            </a:r>
            <a:r>
              <a:rPr lang="cs-CZ" u="sng" dirty="0" smtClean="0">
                <a:hlinkClick r:id="rId4"/>
              </a:rPr>
              <a:t>/</a:t>
            </a:r>
            <a:r>
              <a:rPr lang="cs-CZ" u="sng" dirty="0" err="1" smtClean="0">
                <a:hlinkClick r:id="rId4"/>
              </a:rPr>
              <a:t>nahrada</a:t>
            </a:r>
            <a:r>
              <a:rPr lang="cs-CZ" u="sng" dirty="0" smtClean="0">
                <a:hlinkClick r:id="rId4"/>
              </a:rPr>
              <a:t>-mzdy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www.</a:t>
            </a:r>
            <a:r>
              <a:rPr lang="cs-CZ" u="sng" dirty="0" err="1" smtClean="0">
                <a:hlinkClick r:id="rId5"/>
              </a:rPr>
              <a:t>odskodneni</a:t>
            </a:r>
            <a:r>
              <a:rPr lang="cs-CZ" u="sng" dirty="0" smtClean="0">
                <a:hlinkClick r:id="rId5"/>
              </a:rPr>
              <a:t>-</a:t>
            </a:r>
            <a:r>
              <a:rPr lang="cs-CZ" u="sng" dirty="0" err="1" smtClean="0">
                <a:hlinkClick r:id="rId5"/>
              </a:rPr>
              <a:t>pracovniho</a:t>
            </a:r>
            <a:r>
              <a:rPr lang="cs-CZ" u="sng" dirty="0" smtClean="0">
                <a:hlinkClick r:id="rId5"/>
              </a:rPr>
              <a:t>-</a:t>
            </a:r>
            <a:r>
              <a:rPr lang="cs-CZ" u="sng" dirty="0" err="1" smtClean="0">
                <a:hlinkClick r:id="rId5"/>
              </a:rPr>
              <a:t>urazu.eu</a:t>
            </a:r>
            <a:r>
              <a:rPr lang="cs-CZ" u="sng" dirty="0" smtClean="0">
                <a:hlinkClick r:id="rId5"/>
              </a:rPr>
              <a:t>/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http://www.</a:t>
            </a:r>
            <a:r>
              <a:rPr lang="cs-CZ" u="sng" dirty="0" err="1" smtClean="0">
                <a:hlinkClick r:id="rId6"/>
              </a:rPr>
              <a:t>nahradaskody.cz</a:t>
            </a:r>
            <a:r>
              <a:rPr lang="cs-CZ" u="sng" dirty="0" smtClean="0">
                <a:hlinkClick r:id="rId6"/>
              </a:rPr>
              <a:t>/</a:t>
            </a:r>
            <a:r>
              <a:rPr lang="cs-CZ" u="sng" dirty="0" err="1" smtClean="0">
                <a:hlinkClick r:id="rId6"/>
              </a:rPr>
              <a:t>pracovni</a:t>
            </a:r>
            <a:r>
              <a:rPr lang="cs-CZ" u="sng" dirty="0" smtClean="0">
                <a:hlinkClick r:id="rId6"/>
              </a:rPr>
              <a:t>-uraz/postup-</a:t>
            </a:r>
            <a:r>
              <a:rPr lang="cs-CZ" u="sng" dirty="0" err="1" smtClean="0">
                <a:hlinkClick r:id="rId6"/>
              </a:rPr>
              <a:t>pri</a:t>
            </a:r>
            <a:r>
              <a:rPr lang="cs-CZ" u="sng" dirty="0" smtClean="0">
                <a:hlinkClick r:id="rId6"/>
              </a:rPr>
              <a:t>-</a:t>
            </a:r>
            <a:r>
              <a:rPr lang="cs-CZ" u="sng" dirty="0" err="1" smtClean="0">
                <a:hlinkClick r:id="rId6"/>
              </a:rPr>
              <a:t>urazu</a:t>
            </a:r>
            <a:r>
              <a:rPr lang="cs-CZ" u="sng" dirty="0" smtClean="0">
                <a:hlinkClick r:id="rId6"/>
              </a:rPr>
              <a:t>/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www.</a:t>
            </a:r>
            <a:r>
              <a:rPr lang="cs-CZ" u="sng" dirty="0" err="1" smtClean="0">
                <a:hlinkClick r:id="rId7"/>
              </a:rPr>
              <a:t>odskodneni</a:t>
            </a:r>
            <a:r>
              <a:rPr lang="cs-CZ" u="sng" dirty="0" smtClean="0">
                <a:hlinkClick r:id="rId7"/>
              </a:rPr>
              <a:t>-</a:t>
            </a:r>
            <a:r>
              <a:rPr lang="cs-CZ" u="sng" dirty="0" err="1" smtClean="0">
                <a:hlinkClick r:id="rId7"/>
              </a:rPr>
              <a:t>pracovniho</a:t>
            </a:r>
            <a:r>
              <a:rPr lang="cs-CZ" u="sng" dirty="0" smtClean="0">
                <a:hlinkClick r:id="rId7"/>
              </a:rPr>
              <a:t>-</a:t>
            </a:r>
            <a:r>
              <a:rPr lang="cs-CZ" u="sng" dirty="0" err="1" smtClean="0">
                <a:hlinkClick r:id="rId7"/>
              </a:rPr>
              <a:t>urazu.cz</a:t>
            </a:r>
            <a:r>
              <a:rPr lang="cs-CZ" u="sng" dirty="0" smtClean="0">
                <a:hlinkClick r:id="rId7"/>
              </a:rPr>
              <a:t>/</a:t>
            </a:r>
            <a:r>
              <a:rPr lang="cs-CZ" u="sng" dirty="0" err="1" smtClean="0">
                <a:hlinkClick r:id="rId7"/>
              </a:rPr>
              <a:t>pracovni</a:t>
            </a:r>
            <a:r>
              <a:rPr lang="cs-CZ" u="sng" dirty="0" smtClean="0">
                <a:hlinkClick r:id="rId7"/>
              </a:rPr>
              <a:t>-uraz/</a:t>
            </a:r>
            <a:endParaRPr lang="cs-CZ" dirty="0" smtClean="0"/>
          </a:p>
          <a:p>
            <a:r>
              <a:rPr lang="cs-CZ" u="sng" dirty="0" smtClean="0">
                <a:hlinkClick r:id="rId8"/>
              </a:rPr>
              <a:t>http://www.</a:t>
            </a:r>
            <a:r>
              <a:rPr lang="cs-CZ" u="sng" dirty="0" err="1" smtClean="0">
                <a:hlinkClick r:id="rId8"/>
              </a:rPr>
              <a:t>zakonyprolidi.cz</a:t>
            </a:r>
            <a:r>
              <a:rPr lang="cs-CZ" u="sng" dirty="0" smtClean="0">
                <a:hlinkClick r:id="rId8"/>
              </a:rPr>
              <a:t>/</a:t>
            </a:r>
            <a:r>
              <a:rPr lang="cs-CZ" u="sng" dirty="0" err="1" smtClean="0">
                <a:hlinkClick r:id="rId8"/>
              </a:rPr>
              <a:t>cs</a:t>
            </a:r>
            <a:r>
              <a:rPr lang="cs-CZ" u="sng" dirty="0" smtClean="0">
                <a:hlinkClick r:id="rId8"/>
              </a:rPr>
              <a:t>/1995-290</a:t>
            </a:r>
            <a:endParaRPr lang="cs-CZ" dirty="0" smtClean="0"/>
          </a:p>
          <a:p>
            <a:r>
              <a:rPr lang="cs-CZ" u="sng" dirty="0" smtClean="0">
                <a:hlinkClick r:id="rId9"/>
              </a:rPr>
              <a:t>www.</a:t>
            </a:r>
            <a:r>
              <a:rPr lang="cs-CZ" u="sng" dirty="0" err="1" smtClean="0">
                <a:hlinkClick r:id="rId9"/>
              </a:rPr>
              <a:t>pamprofi.cz</a:t>
            </a:r>
            <a:r>
              <a:rPr lang="cs-CZ" u="sng" dirty="0" smtClean="0">
                <a:hlinkClick r:id="rId9"/>
              </a:rPr>
              <a:t>/33/</a:t>
            </a:r>
            <a:r>
              <a:rPr lang="cs-CZ" u="sng" dirty="0" err="1" smtClean="0">
                <a:hlinkClick r:id="rId9"/>
              </a:rPr>
              <a:t>pojisteni</a:t>
            </a:r>
            <a:r>
              <a:rPr lang="cs-CZ" u="sng" dirty="0" smtClean="0">
                <a:hlinkClick r:id="rId9"/>
              </a:rPr>
              <a:t>-</a:t>
            </a:r>
            <a:r>
              <a:rPr lang="cs-CZ" u="sng" dirty="0" err="1" smtClean="0">
                <a:hlinkClick r:id="rId9"/>
              </a:rPr>
              <a:t>odpovednosti</a:t>
            </a:r>
            <a:r>
              <a:rPr lang="cs-CZ" u="sng" dirty="0" smtClean="0">
                <a:hlinkClick r:id="rId9"/>
              </a:rPr>
              <a:t>-za-vznik-</a:t>
            </a:r>
            <a:r>
              <a:rPr lang="cs-CZ" u="sng" dirty="0" err="1" smtClean="0">
                <a:hlinkClick r:id="rId9"/>
              </a:rPr>
              <a:t>pracovniho</a:t>
            </a:r>
            <a:r>
              <a:rPr lang="cs-CZ" u="sng" dirty="0" smtClean="0">
                <a:hlinkClick r:id="rId9"/>
              </a:rPr>
              <a:t>-</a:t>
            </a:r>
            <a:r>
              <a:rPr lang="cs-CZ" u="sng" dirty="0" err="1" smtClean="0">
                <a:hlinkClick r:id="rId9"/>
              </a:rPr>
              <a:t>urazu</a:t>
            </a:r>
            <a:r>
              <a:rPr lang="cs-CZ" u="sng" dirty="0" smtClean="0">
                <a:hlinkClick r:id="rId9"/>
              </a:rPr>
              <a:t>-a-nemoci-z-</a:t>
            </a:r>
            <a:r>
              <a:rPr lang="cs-CZ" u="sng" dirty="0" err="1" smtClean="0">
                <a:hlinkClick r:id="rId9"/>
              </a:rPr>
              <a:t>povolani</a:t>
            </a:r>
            <a:r>
              <a:rPr lang="cs-CZ" u="sng" dirty="0" smtClean="0">
                <a:hlinkClick r:id="rId9"/>
              </a:rPr>
              <a:t>-uniqueidmRRWSbk196FNf8-jVUh4Eh1TWk0JAa</a:t>
            </a:r>
            <a:endParaRPr lang="cs-CZ" dirty="0" smtClean="0"/>
          </a:p>
          <a:p>
            <a:r>
              <a:rPr lang="cs-CZ" u="sng" dirty="0" smtClean="0">
                <a:hlinkClick r:id="rId10"/>
              </a:rPr>
              <a:t>http://www.</a:t>
            </a:r>
            <a:r>
              <a:rPr lang="cs-CZ" u="sng" dirty="0" err="1" smtClean="0">
                <a:hlinkClick r:id="rId10"/>
              </a:rPr>
              <a:t>pamprofi.cz</a:t>
            </a:r>
            <a:r>
              <a:rPr lang="cs-CZ" u="sng" dirty="0" smtClean="0">
                <a:hlinkClick r:id="rId10"/>
              </a:rPr>
              <a:t>/?</a:t>
            </a:r>
            <a:r>
              <a:rPr lang="cs-CZ" u="sng" dirty="0" err="1" smtClean="0">
                <a:hlinkClick r:id="rId10"/>
              </a:rPr>
              <a:t>uniqueid</a:t>
            </a:r>
            <a:r>
              <a:rPr lang="cs-CZ" u="sng" dirty="0" smtClean="0">
                <a:hlinkClick r:id="rId10"/>
              </a:rPr>
              <a:t>=gOkE4NvrWuPVy2eNz784nztYT-ZQViH1DDulZX7UDBY&amp;</a:t>
            </a:r>
            <a:r>
              <a:rPr lang="cs-CZ" u="sng" dirty="0" err="1" smtClean="0">
                <a:hlinkClick r:id="rId10"/>
              </a:rPr>
              <a:t>coolurl</a:t>
            </a:r>
            <a:r>
              <a:rPr lang="cs-CZ" u="sng" dirty="0" smtClean="0">
                <a:hlinkClick r:id="rId10"/>
              </a:rPr>
              <a:t>=1&amp;sekce=33&amp;</a:t>
            </a:r>
            <a:r>
              <a:rPr lang="cs-CZ" u="sng" dirty="0" err="1" smtClean="0">
                <a:hlinkClick r:id="rId10"/>
              </a:rPr>
              <a:t>reltype</a:t>
            </a:r>
            <a:r>
              <a:rPr lang="cs-CZ" u="sng" dirty="0" smtClean="0">
                <a:hlinkClick r:id="rId10"/>
              </a:rPr>
              <a:t>=2</a:t>
            </a:r>
            <a:endParaRPr lang="cs-CZ" dirty="0" smtClean="0"/>
          </a:p>
          <a:p>
            <a:r>
              <a:rPr lang="cs-CZ" u="sng" dirty="0" smtClean="0">
                <a:hlinkClick r:id="rId11"/>
              </a:rPr>
              <a:t>http://business.center.</a:t>
            </a:r>
            <a:r>
              <a:rPr lang="cs-CZ" u="sng" dirty="0" err="1" smtClean="0">
                <a:hlinkClick r:id="rId11"/>
              </a:rPr>
              <a:t>cz</a:t>
            </a:r>
            <a:r>
              <a:rPr lang="cs-CZ" u="sng" dirty="0" smtClean="0">
                <a:hlinkClick r:id="rId11"/>
              </a:rPr>
              <a:t>/business/</a:t>
            </a:r>
            <a:r>
              <a:rPr lang="cs-CZ" u="sng" dirty="0" err="1" smtClean="0">
                <a:hlinkClick r:id="rId11"/>
              </a:rPr>
              <a:t>pravo</a:t>
            </a:r>
            <a:r>
              <a:rPr lang="cs-CZ" u="sng" dirty="0" smtClean="0">
                <a:hlinkClick r:id="rId11"/>
              </a:rPr>
              <a:t>/</a:t>
            </a:r>
            <a:r>
              <a:rPr lang="cs-CZ" u="sng" dirty="0" err="1" smtClean="0">
                <a:hlinkClick r:id="rId11"/>
              </a:rPr>
              <a:t>zakony</a:t>
            </a:r>
            <a:r>
              <a:rPr lang="cs-CZ" u="sng" dirty="0" smtClean="0">
                <a:hlinkClick r:id="rId11"/>
              </a:rPr>
              <a:t>/</a:t>
            </a:r>
            <a:r>
              <a:rPr lang="cs-CZ" u="sng" dirty="0" err="1" smtClean="0">
                <a:hlinkClick r:id="rId11"/>
              </a:rPr>
              <a:t>zpoz</a:t>
            </a:r>
            <a:r>
              <a:rPr lang="cs-CZ" u="sng" dirty="0" smtClean="0">
                <a:hlinkClick r:id="rId11"/>
              </a:rPr>
              <a:t>/priloha2.aspx</a:t>
            </a:r>
            <a:endParaRPr lang="cs-CZ" dirty="0" smtClean="0"/>
          </a:p>
          <a:p>
            <a:r>
              <a:rPr lang="cs-CZ" u="sng" dirty="0" smtClean="0">
                <a:hlinkClick r:id="rId12"/>
              </a:rPr>
              <a:t>http://business.center.</a:t>
            </a:r>
            <a:r>
              <a:rPr lang="cs-CZ" u="sng" dirty="0" err="1" smtClean="0">
                <a:hlinkClick r:id="rId12"/>
              </a:rPr>
              <a:t>cz</a:t>
            </a:r>
            <a:r>
              <a:rPr lang="cs-CZ" u="sng" dirty="0" smtClean="0">
                <a:hlinkClick r:id="rId12"/>
              </a:rPr>
              <a:t>/business/</a:t>
            </a:r>
            <a:r>
              <a:rPr lang="cs-CZ" u="sng" dirty="0" err="1" smtClean="0">
                <a:hlinkClick r:id="rId12"/>
              </a:rPr>
              <a:t>pravo</a:t>
            </a:r>
            <a:r>
              <a:rPr lang="cs-CZ" u="sng" dirty="0" smtClean="0">
                <a:hlinkClick r:id="rId12"/>
              </a:rPr>
              <a:t>/</a:t>
            </a:r>
            <a:r>
              <a:rPr lang="cs-CZ" u="sng" dirty="0" err="1" smtClean="0">
                <a:hlinkClick r:id="rId12"/>
              </a:rPr>
              <a:t>zakony</a:t>
            </a:r>
            <a:r>
              <a:rPr lang="cs-CZ" u="sng" dirty="0" smtClean="0">
                <a:hlinkClick r:id="rId12"/>
              </a:rPr>
              <a:t>/</a:t>
            </a:r>
            <a:r>
              <a:rPr lang="cs-CZ" u="sng" dirty="0" err="1" smtClean="0">
                <a:hlinkClick r:id="rId12"/>
              </a:rPr>
              <a:t>zpoz</a:t>
            </a:r>
            <a:r>
              <a:rPr lang="cs-CZ" u="sng" dirty="0" smtClean="0">
                <a:hlinkClick r:id="rId12"/>
              </a:rPr>
              <a:t>/cast1.aspx</a:t>
            </a:r>
            <a:endParaRPr lang="cs-CZ" u="sng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MIKYSKA, Martin JUDr. – Odškodňování pracovních úrazů a nemocí z povolání, Nakladatelství ANAG Olomouc, 1999, ISBN 80-7263-008-3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vlastní poznámky z odborné stáže u zaměstnavatele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162</TotalTime>
  <Words>2251</Words>
  <Application>Microsoft Office PowerPoint</Application>
  <PresentationFormat>Předvádění na obrazovce (4:3)</PresentationFormat>
  <Paragraphs>206</Paragraphs>
  <Slides>34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34</vt:i4>
      </vt:variant>
    </vt:vector>
  </HeadingPairs>
  <TitlesOfParts>
    <vt:vector size="35" baseType="lpstr">
      <vt:lpstr>Arkýř</vt:lpstr>
      <vt:lpstr>Snímek 1</vt:lpstr>
      <vt:lpstr>16. PRACOVNÍ ÚRAZY A NEMOCI Z POVOLÁNÍ</vt:lpstr>
      <vt:lpstr>anotace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11. Výpočty mzdy – procvičování, písemná práce </dc:title>
  <dc:creator>Rachota</dc:creator>
  <cp:lastModifiedBy>Rachota</cp:lastModifiedBy>
  <cp:revision>28</cp:revision>
  <dcterms:created xsi:type="dcterms:W3CDTF">2014-03-23T17:09:54Z</dcterms:created>
  <dcterms:modified xsi:type="dcterms:W3CDTF">2014-05-19T18:18:45Z</dcterms:modified>
</cp:coreProperties>
</file>