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baseline="0" dirty="0" smtClean="0"/>
            <a:t>VY_32_INOVACE_12_Vlastivěda 4.ročník_Od </a:t>
          </a:r>
          <a:r>
            <a:rPr lang="cs-CZ" sz="1400" baseline="0" dirty="0" err="1" smtClean="0"/>
            <a:t>sv.Vojtěcha</a:t>
          </a:r>
          <a:r>
            <a:rPr lang="cs-CZ" sz="1400" baseline="0" dirty="0" smtClean="0"/>
            <a:t> k Václavu II.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dirty="0" smtClean="0"/>
            <a:t>: Mgr. </a:t>
          </a:r>
          <a:r>
            <a:rPr lang="cs-CZ" sz="2000" dirty="0" smtClean="0"/>
            <a:t>Iveta Hejtmánková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Téma:Od </a:t>
          </a:r>
          <a:r>
            <a:rPr lang="cs-CZ" sz="2000" dirty="0" err="1" smtClean="0"/>
            <a:t>sv.Vojtěcha</a:t>
          </a:r>
          <a:r>
            <a:rPr lang="cs-CZ" sz="2000" dirty="0" smtClean="0"/>
            <a:t> k Václavu II.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555" custLinFactNeighborY="-643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6768614-325C-4C2D-9BD7-D7691C111C5E}" type="presOf" srcId="{B651F6E3-6281-48DB-9319-2AEAFDAE7572}" destId="{619D679B-A015-4ECF-8348-D1034C574F40}" srcOrd="0" destOrd="0" presId="urn:microsoft.com/office/officeart/2005/8/layout/target3"/>
    <dgm:cxn modelId="{66271C13-F553-4443-8F35-6A7159537938}" type="presOf" srcId="{4C35D32F-0EAB-4CD7-82EE-45574DC2A586}" destId="{8BEBB6EC-1DAA-4CAC-8A25-BC0FCBD5DBD5}" srcOrd="0" destOrd="0" presId="urn:microsoft.com/office/officeart/2005/8/layout/target3"/>
    <dgm:cxn modelId="{E2625D00-8925-4DF6-97A5-A8A7F77F859F}" type="presOf" srcId="{757F3AB3-0718-4624-B441-E567A8F0AB56}" destId="{333A1088-737F-45CB-B68E-254E46348037}" srcOrd="0" destOrd="0" presId="urn:microsoft.com/office/officeart/2005/8/layout/target3"/>
    <dgm:cxn modelId="{3A0FA3D3-C155-4BB5-9955-070A3AE48787}" type="presOf" srcId="{B651F6E3-6281-48DB-9319-2AEAFDAE7572}" destId="{6BB5E863-4638-4E1D-BFDE-399D028AC4ED}" srcOrd="1" destOrd="0" presId="urn:microsoft.com/office/officeart/2005/8/layout/target3"/>
    <dgm:cxn modelId="{400113B9-B087-441A-8ED5-84960648519B}" type="presOf" srcId="{D1D4F407-5343-4D3F-B5B9-D407B03CAEB4}" destId="{AED2198E-93D5-4001-81B4-73124B309672}" srcOrd="1" destOrd="0" presId="urn:microsoft.com/office/officeart/2005/8/layout/target3"/>
    <dgm:cxn modelId="{9493A90F-CD82-4212-8227-84169CDADEDC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E916E23-AEC5-4651-8093-C88AC7B445FF}" type="presOf" srcId="{D1B46980-6531-4606-95E6-44980827E919}" destId="{2BE915AB-18AA-4053-B92C-3BFC9ED204BB}" srcOrd="1" destOrd="0" presId="urn:microsoft.com/office/officeart/2005/8/layout/target3"/>
    <dgm:cxn modelId="{AA4E7E46-DCE2-4571-931A-5167F627270D}" type="presOf" srcId="{D1D4F407-5343-4D3F-B5B9-D407B03CAEB4}" destId="{D005CE8C-CC26-4C3E-AC11-E15060ECD759}" srcOrd="0" destOrd="0" presId="urn:microsoft.com/office/officeart/2005/8/layout/target3"/>
    <dgm:cxn modelId="{6BF34354-5074-4318-AFDC-ABA8AE3105F4}" type="presOf" srcId="{D8197B8C-B260-4A16-BDF4-0947B075E274}" destId="{5A5FFA88-C948-4069-8E93-59FA12366E83}" srcOrd="1" destOrd="0" presId="urn:microsoft.com/office/officeart/2005/8/layout/target3"/>
    <dgm:cxn modelId="{E02C4DCC-B0B8-4E7E-B385-EAFB5EF475E4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A116C01-FA0F-492A-B593-684798286748}" type="presOf" srcId="{D8197B8C-B260-4A16-BDF4-0947B075E274}" destId="{25B08C86-7E15-44DC-BE7F-FFB55DD49D12}" srcOrd="0" destOrd="0" presId="urn:microsoft.com/office/officeart/2005/8/layout/target3"/>
    <dgm:cxn modelId="{576F7749-63CB-44F3-9732-6B6EBAF098BA}" type="presParOf" srcId="{333A1088-737F-45CB-B68E-254E46348037}" destId="{F5ABB229-8D3B-4694-996A-96F23CF14429}" srcOrd="0" destOrd="0" presId="urn:microsoft.com/office/officeart/2005/8/layout/target3"/>
    <dgm:cxn modelId="{72884FA9-F58C-4851-8CE0-5C92D171DD6D}" type="presParOf" srcId="{333A1088-737F-45CB-B68E-254E46348037}" destId="{F41139FD-01EE-4571-8B17-4FB00FC51163}" srcOrd="1" destOrd="0" presId="urn:microsoft.com/office/officeart/2005/8/layout/target3"/>
    <dgm:cxn modelId="{74F089C1-7DDE-4877-AC41-34F91F4C6313}" type="presParOf" srcId="{333A1088-737F-45CB-B68E-254E46348037}" destId="{D005CE8C-CC26-4C3E-AC11-E15060ECD759}" srcOrd="2" destOrd="0" presId="urn:microsoft.com/office/officeart/2005/8/layout/target3"/>
    <dgm:cxn modelId="{2E4078FE-CD24-4264-A33D-561FFA555449}" type="presParOf" srcId="{333A1088-737F-45CB-B68E-254E46348037}" destId="{2C702D82-9B77-49B7-9568-BB8EB47C3372}" srcOrd="3" destOrd="0" presId="urn:microsoft.com/office/officeart/2005/8/layout/target3"/>
    <dgm:cxn modelId="{A09C1A5E-CBC2-4254-9829-9AFCD5366F6B}" type="presParOf" srcId="{333A1088-737F-45CB-B68E-254E46348037}" destId="{A52A0455-90FF-4808-ABD0-F02540D31D5A}" srcOrd="4" destOrd="0" presId="urn:microsoft.com/office/officeart/2005/8/layout/target3"/>
    <dgm:cxn modelId="{32F57B68-1251-4AF0-A97A-68F4ED08CFAD}" type="presParOf" srcId="{333A1088-737F-45CB-B68E-254E46348037}" destId="{6140AFEC-043D-4C43-A2F9-D0F5331DF3A3}" srcOrd="5" destOrd="0" presId="urn:microsoft.com/office/officeart/2005/8/layout/target3"/>
    <dgm:cxn modelId="{86353011-6A87-429F-8453-A3B0AF267B78}" type="presParOf" srcId="{333A1088-737F-45CB-B68E-254E46348037}" destId="{9358AC05-5D7D-4327-9F80-1AD486AEA664}" srcOrd="6" destOrd="0" presId="urn:microsoft.com/office/officeart/2005/8/layout/target3"/>
    <dgm:cxn modelId="{8FFC666C-CCEB-41BD-A3BA-5A380365C011}" type="presParOf" srcId="{333A1088-737F-45CB-B68E-254E46348037}" destId="{313FC574-E1CD-4FB4-B054-0B805CE0447D}" srcOrd="7" destOrd="0" presId="urn:microsoft.com/office/officeart/2005/8/layout/target3"/>
    <dgm:cxn modelId="{40B8F7B1-B5F8-44CD-AB28-DEE3599B2AD8}" type="presParOf" srcId="{333A1088-737F-45CB-B68E-254E46348037}" destId="{619D679B-A015-4ECF-8348-D1034C574F40}" srcOrd="8" destOrd="0" presId="urn:microsoft.com/office/officeart/2005/8/layout/target3"/>
    <dgm:cxn modelId="{AF64BF18-8162-4571-933C-DBE3A3353446}" type="presParOf" srcId="{333A1088-737F-45CB-B68E-254E46348037}" destId="{322283A8-4A27-4CDA-BAE3-F381106A9174}" srcOrd="9" destOrd="0" presId="urn:microsoft.com/office/officeart/2005/8/layout/target3"/>
    <dgm:cxn modelId="{0772FFB4-03C8-4920-A364-258A3B39922B}" type="presParOf" srcId="{333A1088-737F-45CB-B68E-254E46348037}" destId="{FFC9F71D-1B4F-4AD9-A4A6-86ADEFC8AF5C}" srcOrd="10" destOrd="0" presId="urn:microsoft.com/office/officeart/2005/8/layout/target3"/>
    <dgm:cxn modelId="{0321F2DB-F866-418B-81ED-9205603C9743}" type="presParOf" srcId="{333A1088-737F-45CB-B68E-254E46348037}" destId="{25B08C86-7E15-44DC-BE7F-FFB55DD49D12}" srcOrd="11" destOrd="0" presId="urn:microsoft.com/office/officeart/2005/8/layout/target3"/>
    <dgm:cxn modelId="{009A5B27-BB88-4492-ACB6-3E839E3B9A71}" type="presParOf" srcId="{333A1088-737F-45CB-B68E-254E46348037}" destId="{76644BE8-9D7C-4C09-B250-3D10AF48CBB7}" srcOrd="12" destOrd="0" presId="urn:microsoft.com/office/officeart/2005/8/layout/target3"/>
    <dgm:cxn modelId="{D27DFA43-AC06-4302-AABC-B3B706703064}" type="presParOf" srcId="{333A1088-737F-45CB-B68E-254E46348037}" destId="{EE85B701-7295-41C0-BA7A-34D3756A2AE6}" srcOrd="13" destOrd="0" presId="urn:microsoft.com/office/officeart/2005/8/layout/target3"/>
    <dgm:cxn modelId="{416439B8-2F01-4ED0-9013-B900C9080751}" type="presParOf" srcId="{333A1088-737F-45CB-B68E-254E46348037}" destId="{8BEBB6EC-1DAA-4CAC-8A25-BC0FCBD5DBD5}" srcOrd="14" destOrd="0" presId="urn:microsoft.com/office/officeart/2005/8/layout/target3"/>
    <dgm:cxn modelId="{7D3DC1FC-24A6-4A63-B1D5-58FB4CB470BB}" type="presParOf" srcId="{333A1088-737F-45CB-B68E-254E46348037}" destId="{AED2198E-93D5-4001-81B4-73124B309672}" srcOrd="15" destOrd="0" presId="urn:microsoft.com/office/officeart/2005/8/layout/target3"/>
    <dgm:cxn modelId="{D96517A6-3D80-4490-84E3-391743B1ECD4}" type="presParOf" srcId="{333A1088-737F-45CB-B68E-254E46348037}" destId="{2BE915AB-18AA-4053-B92C-3BFC9ED204BB}" srcOrd="16" destOrd="0" presId="urn:microsoft.com/office/officeart/2005/8/layout/target3"/>
    <dgm:cxn modelId="{BF613E44-CC59-499F-AA0D-762E4710DE5D}" type="presParOf" srcId="{333A1088-737F-45CB-B68E-254E46348037}" destId="{6BB5E863-4638-4E1D-BFDE-399D028AC4ED}" srcOrd="17" destOrd="0" presId="urn:microsoft.com/office/officeart/2005/8/layout/target3"/>
    <dgm:cxn modelId="{BDFD717F-3EBA-4F97-85C5-F73D5F62A5E2}" type="presParOf" srcId="{333A1088-737F-45CB-B68E-254E46348037}" destId="{5A5FFA88-C948-4069-8E93-59FA12366E83}" srcOrd="18" destOrd="0" presId="urn:microsoft.com/office/officeart/2005/8/layout/target3"/>
    <dgm:cxn modelId="{0E4C755E-8D83-4B1D-A344-D7089DE3AE4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30000"/>
                <a:satMod val="300000"/>
              </a:schemeClr>
              <a:schemeClr val="accent1">
                <a:hueOff val="0"/>
                <a:satOff val="0"/>
                <a:lumOff val="0"/>
                <a:alphaOff val="0"/>
                <a:tint val="40000"/>
                <a:satMod val="200000"/>
              </a:schemeClr>
            </a:duotone>
          </a:blip>
          <a:tile tx="0" ty="0" sx="70000" sy="70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30000"/>
                <a:satMod val="300000"/>
              </a:schemeClr>
              <a:schemeClr val="accent1">
                <a:hueOff val="0"/>
                <a:satOff val="0"/>
                <a:lumOff val="0"/>
                <a:alphaOff val="0"/>
                <a:tint val="40000"/>
                <a:satMod val="200000"/>
              </a:schemeClr>
            </a:duotone>
          </a:blip>
          <a:tile tx="0" ty="0" sx="70000" sy="70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dirty="0" smtClean="0"/>
            <a:t>: Mgr. </a:t>
          </a:r>
          <a:r>
            <a:rPr lang="cs-CZ" sz="2000" kern="1200" dirty="0" smtClean="0"/>
            <a:t>Iveta Hejtmánková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30000"/>
                <a:satMod val="300000"/>
              </a:schemeClr>
              <a:schemeClr val="accent1">
                <a:hueOff val="0"/>
                <a:satOff val="0"/>
                <a:lumOff val="0"/>
                <a:alphaOff val="0"/>
                <a:tint val="40000"/>
                <a:satMod val="200000"/>
              </a:schemeClr>
            </a:duotone>
          </a:blip>
          <a:tile tx="0" ty="0" sx="70000" sy="70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05767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baseline="0" dirty="0" smtClean="0"/>
            <a:t>VY_32_INOVACE_12_Vlastivěda 4.ročník_Od </a:t>
          </a:r>
          <a:r>
            <a:rPr lang="cs-CZ" sz="1400" kern="1200" baseline="0" dirty="0" err="1" smtClean="0"/>
            <a:t>sv.Vojtěcha</a:t>
          </a:r>
          <a:r>
            <a:rPr lang="cs-CZ" sz="1400" kern="1200" baseline="0" dirty="0" smtClean="0"/>
            <a:t> k Václavu II.</a:t>
          </a:r>
          <a:endParaRPr lang="cs-CZ" sz="1400" kern="1200" dirty="0"/>
        </a:p>
      </dsp:txBody>
      <dsp:txXfrm>
        <a:off x="1273857" y="805767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30000"/>
                <a:satMod val="300000"/>
              </a:schemeClr>
              <a:schemeClr val="accent1">
                <a:hueOff val="0"/>
                <a:satOff val="0"/>
                <a:lumOff val="0"/>
                <a:alphaOff val="0"/>
                <a:tint val="40000"/>
                <a:satMod val="200000"/>
              </a:schemeClr>
            </a:duotone>
          </a:blip>
          <a:tile tx="0" ty="0" sx="70000" sy="70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Téma:Od </a:t>
          </a:r>
          <a:r>
            <a:rPr lang="cs-CZ" sz="2000" kern="1200" dirty="0" err="1" smtClean="0"/>
            <a:t>sv.Vojtěcha</a:t>
          </a:r>
          <a:r>
            <a:rPr lang="cs-CZ" sz="2000" kern="1200" dirty="0" smtClean="0"/>
            <a:t> k Václavu II.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30000"/>
                <a:satMod val="300000"/>
              </a:schemeClr>
              <a:schemeClr val="accent1">
                <a:hueOff val="0"/>
                <a:satOff val="0"/>
                <a:lumOff val="0"/>
                <a:alphaOff val="0"/>
                <a:tint val="40000"/>
                <a:satMod val="200000"/>
              </a:schemeClr>
            </a:duotone>
          </a:blip>
          <a:tile tx="0" ty="0" sx="70000" sy="70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206A8-98E9-4575-B177-EF938848AE5F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F0602F5F-1D29-4E0F-96FC-9932B5E269E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zoom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206A8-98E9-4575-B177-EF938848AE5F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602F5F-1D29-4E0F-96FC-9932B5E269E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zoom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206A8-98E9-4575-B177-EF938848AE5F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F0602F5F-1D29-4E0F-96FC-9932B5E269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zoom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206A8-98E9-4575-B177-EF938848AE5F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602F5F-1D29-4E0F-96FC-9932B5E269E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zoom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206A8-98E9-4575-B177-EF938848AE5F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602F5F-1D29-4E0F-96FC-9932B5E269E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zoom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206A8-98E9-4575-B177-EF938848AE5F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602F5F-1D29-4E0F-96FC-9932B5E269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206A8-98E9-4575-B177-EF938848AE5F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602F5F-1D29-4E0F-96FC-9932B5E269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206A8-98E9-4575-B177-EF938848AE5F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602F5F-1D29-4E0F-96FC-9932B5E269E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zoom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206A8-98E9-4575-B177-EF938848AE5F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F0602F5F-1D29-4E0F-96FC-9932B5E269E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>
    <p:zoom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206A8-98E9-4575-B177-EF938848AE5F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602F5F-1D29-4E0F-96FC-9932B5E269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206A8-98E9-4575-B177-EF938848AE5F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602F5F-1D29-4E0F-96FC-9932B5E269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90B206A8-98E9-4575-B177-EF938848AE5F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F0602F5F-1D29-4E0F-96FC-9932B5E269E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zoom/>
  </p:transition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51879937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Svatý Vojtěch,kníže Břetislav I.,svatá Anežka, Přemysl </a:t>
            </a:r>
            <a:r>
              <a:rPr lang="cs-CZ" dirty="0" err="1" smtClean="0"/>
              <a:t>II.Otakar</a:t>
            </a:r>
            <a:r>
              <a:rPr lang="cs-CZ" dirty="0" smtClean="0"/>
              <a:t>, Václav II.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Od </a:t>
            </a:r>
            <a:r>
              <a:rPr lang="cs-CZ" dirty="0" err="1" smtClean="0"/>
              <a:t>sv.Vojtěcha</a:t>
            </a:r>
            <a:r>
              <a:rPr lang="cs-CZ" dirty="0" smtClean="0"/>
              <a:t> k Václavu II.</a:t>
            </a:r>
            <a:endParaRPr lang="cs-CZ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je určena žákům 4.ročníku.</a:t>
            </a:r>
          </a:p>
          <a:p>
            <a:r>
              <a:rPr lang="cs-CZ" dirty="0" smtClean="0"/>
              <a:t>Seznámí žáky s knížetem Břetislavem I.,svatým Vojtěchem a svatou Anežkou, významnými panovníky Přemyslem II. Otakarem a Václavem II.</a:t>
            </a:r>
            <a:endParaRPr lang="cs-CZ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SVATÝ VOJTĚCH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pocházel z rodu </a:t>
            </a:r>
            <a:r>
              <a:rPr lang="cs-CZ" dirty="0" err="1" smtClean="0"/>
              <a:t>Slavníkovců</a:t>
            </a:r>
            <a:r>
              <a:rPr lang="cs-CZ" dirty="0" smtClean="0"/>
              <a:t>-vyvražděn Boleslavem II</a:t>
            </a:r>
          </a:p>
          <a:p>
            <a:r>
              <a:rPr lang="cs-CZ" dirty="0" smtClean="0"/>
              <a:t>vysvěcen na kněze-pražský biskup</a:t>
            </a:r>
          </a:p>
          <a:p>
            <a:r>
              <a:rPr lang="cs-CZ" dirty="0" smtClean="0"/>
              <a:t>patřil k nejučenějším mužům tehdejší Evropy</a:t>
            </a:r>
          </a:p>
          <a:p>
            <a:r>
              <a:rPr lang="cs-CZ" dirty="0" smtClean="0"/>
              <a:t>opustil Čechy-mučednická smrt v Prusku</a:t>
            </a:r>
          </a:p>
          <a:p>
            <a:r>
              <a:rPr lang="cs-CZ" dirty="0" smtClean="0"/>
              <a:t>jeho tělo přivezl do Čech Břetislav I.</a:t>
            </a:r>
          </a:p>
          <a:p>
            <a:endParaRPr lang="cs-CZ" dirty="0"/>
          </a:p>
        </p:txBody>
      </p:sp>
      <p:pic>
        <p:nvPicPr>
          <p:cNvPr id="4" name="Obrázek 3" descr="thumbnail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7356" y="4214818"/>
            <a:ext cx="1885950" cy="18859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5" name="Obrázek 4" descr="thumbnail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7950" y="3429000"/>
            <a:ext cx="2295525" cy="28575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KNÍŽE BŘETISLAV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u</a:t>
            </a:r>
            <a:r>
              <a:rPr lang="cs-CZ" dirty="0" smtClean="0"/>
              <a:t>nesl </a:t>
            </a:r>
            <a:r>
              <a:rPr lang="cs-CZ" dirty="0" smtClean="0"/>
              <a:t>si budoucí manželku Jitku</a:t>
            </a:r>
          </a:p>
          <a:p>
            <a:r>
              <a:rPr lang="cs-CZ" dirty="0"/>
              <a:t>v</a:t>
            </a:r>
            <a:r>
              <a:rPr lang="cs-CZ" dirty="0" smtClean="0"/>
              <a:t>elké </a:t>
            </a:r>
            <a:r>
              <a:rPr lang="cs-CZ" dirty="0" smtClean="0"/>
              <a:t>tažení do Polska-zlato, stříbro</a:t>
            </a:r>
          </a:p>
          <a:p>
            <a:r>
              <a:rPr lang="cs-CZ" dirty="0" smtClean="0"/>
              <a:t>                                     tělo českého mučedníka sv. Vojtěcha</a:t>
            </a:r>
            <a:endParaRPr lang="cs-CZ" dirty="0"/>
          </a:p>
        </p:txBody>
      </p:sp>
      <p:pic>
        <p:nvPicPr>
          <p:cNvPr id="4" name="Obrázek 3" descr="thumbnailCA7U2J07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3768" y="500042"/>
            <a:ext cx="1114425" cy="15240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5" name="Obrázek 4" descr="thumbnailCAH25K5F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8662" y="2857496"/>
            <a:ext cx="2857500" cy="22955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6" name="Obrázek 5" descr="thumbnailCARU7RTT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57950" y="3071810"/>
            <a:ext cx="1981200" cy="28575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7" name="Obrázek 6" descr="thumbnailCAK162PN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4810" y="4143380"/>
            <a:ext cx="1562101" cy="157258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STŘEDOVĚK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vznik šlechty-vrstva mocných pánů</a:t>
            </a:r>
          </a:p>
          <a:p>
            <a:r>
              <a:rPr lang="cs-CZ" dirty="0" smtClean="0"/>
              <a:t>zakládali se mohutné hrady</a:t>
            </a:r>
          </a:p>
          <a:p>
            <a:r>
              <a:rPr lang="cs-CZ" dirty="0" smtClean="0"/>
              <a:t>vznik měst- řemeslníci</a:t>
            </a:r>
          </a:p>
          <a:p>
            <a:r>
              <a:rPr lang="cs-CZ" dirty="0" smtClean="0"/>
              <a:t>vesničané i měšťané museli odvádět poplatky (daně) panovníkovi</a:t>
            </a:r>
          </a:p>
          <a:p>
            <a:r>
              <a:rPr lang="cs-CZ" dirty="0" smtClean="0"/>
              <a:t>stříbro (Kutná Hora, Jihlava)</a:t>
            </a:r>
          </a:p>
          <a:p>
            <a:r>
              <a:rPr lang="cs-CZ" dirty="0" smtClean="0"/>
              <a:t>zlato</a:t>
            </a:r>
            <a:endParaRPr lang="cs-CZ" dirty="0"/>
          </a:p>
        </p:txBody>
      </p:sp>
      <p:pic>
        <p:nvPicPr>
          <p:cNvPr id="4" name="Obrázek 3" descr="thumbnailCAJEUC9I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5074" y="571480"/>
            <a:ext cx="2401795" cy="185738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5" name="Obrázek 4" descr="thumbnailCASMY3L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132" y="3929066"/>
            <a:ext cx="2495550" cy="18478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6" name="Obrázek 5" descr="thumbnailCA6HB252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71670" y="4429132"/>
            <a:ext cx="1724025" cy="166687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SVATÁ ANEŽKA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princezna Anežka zasvětila život Kristu a službě chudým a opuštěným</a:t>
            </a:r>
          </a:p>
          <a:p>
            <a:r>
              <a:rPr lang="cs-CZ" dirty="0" smtClean="0"/>
              <a:t>nechala v Praze vybudovat mužský i ženský klášter se špitálem-Anežský klášter (gotický sloh)-sama se stala abatyší</a:t>
            </a:r>
            <a:endParaRPr lang="cs-CZ" dirty="0"/>
          </a:p>
        </p:txBody>
      </p:sp>
      <p:pic>
        <p:nvPicPr>
          <p:cNvPr id="4" name="Obrázek 3" descr="thumbnailCAL0ZQNV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1538" y="3929066"/>
            <a:ext cx="1590675" cy="22098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5" name="Obrázek 4" descr="thumbnailCA4QWUX9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3306" y="3500438"/>
            <a:ext cx="2257425" cy="28575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6" name="Obrázek 5" descr="thumbnailCAX85AAP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72330" y="3500438"/>
            <a:ext cx="1362075" cy="28575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PŘEMYSL II. OTAKAR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král „železný a zlatý“</a:t>
            </a:r>
          </a:p>
          <a:p>
            <a:r>
              <a:rPr lang="cs-CZ" dirty="0" smtClean="0"/>
              <a:t>Přemyslova říše sahala až k Jaderskému moři</a:t>
            </a:r>
          </a:p>
          <a:p>
            <a:r>
              <a:rPr lang="cs-CZ" dirty="0"/>
              <a:t>u</a:t>
            </a:r>
            <a:r>
              <a:rPr lang="cs-CZ" dirty="0" smtClean="0"/>
              <a:t>siloval </a:t>
            </a:r>
            <a:r>
              <a:rPr lang="cs-CZ" dirty="0" smtClean="0"/>
              <a:t>o císařskou korunu-nelítostný boj s císařem Rudolfem Habsburským</a:t>
            </a:r>
          </a:p>
          <a:p>
            <a:r>
              <a:rPr lang="cs-CZ" dirty="0"/>
              <a:t>z</a:t>
            </a:r>
            <a:r>
              <a:rPr lang="cs-CZ" dirty="0" smtClean="0"/>
              <a:t>emřel </a:t>
            </a:r>
            <a:r>
              <a:rPr lang="cs-CZ" dirty="0" smtClean="0"/>
              <a:t>v bitvě na Moravském poli (1278)</a:t>
            </a:r>
            <a:endParaRPr lang="cs-CZ" dirty="0"/>
          </a:p>
        </p:txBody>
      </p:sp>
      <p:pic>
        <p:nvPicPr>
          <p:cNvPr id="4" name="Obrázek 3" descr="thumbnailCAASXJ1E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72330" y="142852"/>
            <a:ext cx="1695450" cy="21812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5" name="Obrázek 4" descr="thumbnailCACRIZVM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0826" y="3571876"/>
            <a:ext cx="1905000" cy="28575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6" name="Obrázek 5" descr="thumbnailCANFL8KX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43042" y="4071942"/>
            <a:ext cx="2857500" cy="22860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VÁCLAV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 smrti Přemysla II. Se České království stalo kořistí cizinců, navíc vypukl hladomor</a:t>
            </a:r>
          </a:p>
          <a:p>
            <a:r>
              <a:rPr lang="cs-CZ" dirty="0" smtClean="0"/>
              <a:t>za vlády Václava II.(1283-1305) počalo České království vzkvétat</a:t>
            </a:r>
          </a:p>
          <a:p>
            <a:r>
              <a:rPr lang="cs-CZ" dirty="0" smtClean="0"/>
              <a:t>Kutná Hora-pražské groše</a:t>
            </a:r>
          </a:p>
          <a:p>
            <a:r>
              <a:rPr lang="cs-CZ" dirty="0" smtClean="0"/>
              <a:t>byl zvolen i králem polským</a:t>
            </a:r>
            <a:endParaRPr lang="cs-CZ" dirty="0"/>
          </a:p>
        </p:txBody>
      </p:sp>
      <p:pic>
        <p:nvPicPr>
          <p:cNvPr id="4" name="Obrázek 3" descr="thumbnail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6446" y="2928934"/>
            <a:ext cx="2200275" cy="28575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5" name="Obrázek 4" descr="thumbnailCAP6GP3G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43636" y="214290"/>
            <a:ext cx="2643206" cy="132160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6" name="Obrázek 5" descr="thumbnailCAAY3L3W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1604" y="4214818"/>
            <a:ext cx="3000396" cy="225029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microsoft.com</a:t>
            </a:r>
            <a:endParaRPr lang="cs-CZ" dirty="0" smtClean="0"/>
          </a:p>
          <a:p>
            <a:r>
              <a:rPr lang="cs-CZ" sz="2000" dirty="0"/>
              <a:t>PAVEL AUGUSTA, František Honzák. </a:t>
            </a:r>
            <a:r>
              <a:rPr lang="cs-CZ" sz="2000" i="1" dirty="0"/>
              <a:t>Vlastivěda</a:t>
            </a:r>
            <a:r>
              <a:rPr lang="cs-CZ" sz="2000" dirty="0"/>
              <a:t>: </a:t>
            </a:r>
            <a:r>
              <a:rPr lang="cs-CZ" sz="2000" i="1" dirty="0"/>
              <a:t>pro 4.ročník</a:t>
            </a:r>
            <a:r>
              <a:rPr lang="cs-CZ" sz="2000" dirty="0"/>
              <a:t>. 3.vydání. Úvaly: SPL </a:t>
            </a:r>
            <a:r>
              <a:rPr lang="cs-CZ" sz="2000" dirty="0" err="1"/>
              <a:t>Práce,Albra</a:t>
            </a:r>
            <a:r>
              <a:rPr lang="cs-CZ" sz="2000" dirty="0"/>
              <a:t>, 2001. ISBN 80-86287-32-7. </a:t>
            </a:r>
          </a:p>
          <a:p>
            <a:endParaRPr lang="cs-CZ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105</TotalTime>
  <Words>286</Words>
  <Application>Microsoft Office PowerPoint</Application>
  <PresentationFormat>Předvádění na obrazovce (4:3)</PresentationFormat>
  <Paragraphs>43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Jmění</vt:lpstr>
      <vt:lpstr>Prezentace aplikace PowerPoint</vt:lpstr>
      <vt:lpstr>Od sv.Vojtěcha k Václavu II.</vt:lpstr>
      <vt:lpstr>Anotace</vt:lpstr>
      <vt:lpstr>SVATÝ VOJTĚCH</vt:lpstr>
      <vt:lpstr>KNÍŽE BŘETISLAV</vt:lpstr>
      <vt:lpstr>STŘEDOVĚK</vt:lpstr>
      <vt:lpstr>SVATÁ ANEŽKA</vt:lpstr>
      <vt:lpstr>PŘEMYSL II. OTAKAR</vt:lpstr>
      <vt:lpstr>VÁCLAV II.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Guest</dc:creator>
  <cp:lastModifiedBy>Kačenka</cp:lastModifiedBy>
  <cp:revision>28</cp:revision>
  <dcterms:created xsi:type="dcterms:W3CDTF">2011-12-27T14:33:23Z</dcterms:created>
  <dcterms:modified xsi:type="dcterms:W3CDTF">2012-04-03T19:41:59Z</dcterms:modified>
</cp:coreProperties>
</file>