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56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  <p:sldId id="302" r:id="rId18"/>
    <p:sldId id="303" r:id="rId19"/>
    <p:sldId id="304" r:id="rId20"/>
    <p:sldId id="30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7868" autoAdjust="0"/>
    <p:restoredTop sz="94721" autoAdjust="0"/>
  </p:normalViewPr>
  <p:slideViewPr>
    <p:cSldViewPr>
      <p:cViewPr varScale="1">
        <p:scale>
          <a:sx n="88" d="100"/>
          <a:sy n="88" d="100"/>
        </p:scale>
        <p:origin x="-25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nisprava.cz/assets/cs/prilohy/d-seznam-dani/5460_21.pdf" TargetMode="External"/><Relationship Id="rId7" Type="http://schemas.openxmlformats.org/officeDocument/2006/relationships/hyperlink" Target="http://www.pracepropravniky.cz/zakony/zakon-o-danich-z-prijmu-uplne-zneni" TargetMode="External"/><Relationship Id="rId2" Type="http://schemas.openxmlformats.org/officeDocument/2006/relationships/hyperlink" Target="http://www.kurzy.cz/dane-danova-priznani/dan-z-prijmu-fyzickych-osob-ze-zavisle-cinnosti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usinessinfo.cz/cs/clanky/poradime-vam-jak-na-danove-priznani-radek-po-radku-46948.html" TargetMode="External"/><Relationship Id="rId5" Type="http://schemas.openxmlformats.org/officeDocument/2006/relationships/hyperlink" Target="http://www.podnikatel.cz/clanky/rocni-zuctovani-mezd-vyuctovani-a-jejich-opravy/" TargetMode="External"/><Relationship Id="rId4" Type="http://schemas.openxmlformats.org/officeDocument/2006/relationships/hyperlink" Target="http://www.vyplata.cz/vyplatamzdy/rocnizuctovanidane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57554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VY_62_INOVACE_01.02.17 – Roční zúčtování daně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 příjmů ze závislé činnosti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14546" y="2285992"/>
            <a:ext cx="6172200" cy="3286148"/>
          </a:xfrm>
        </p:spPr>
        <p:txBody>
          <a:bodyPr>
            <a:normAutofit/>
          </a:bodyPr>
          <a:lstStyle/>
          <a:p>
            <a:r>
              <a:rPr lang="cs-CZ" dirty="0" smtClean="0"/>
              <a:t>17. ROČNÍ ZÚČTOVÁNÍ</a:t>
            </a:r>
            <a:br>
              <a:rPr lang="cs-CZ" dirty="0" smtClean="0"/>
            </a:br>
            <a:r>
              <a:rPr lang="cs-CZ" dirty="0" smtClean="0"/>
              <a:t> DANĚ Z PŘÍJMU</a:t>
            </a:r>
            <a:br>
              <a:rPr lang="cs-CZ" dirty="0" smtClean="0"/>
            </a:br>
            <a:r>
              <a:rPr lang="cs-CZ" dirty="0" smtClean="0"/>
              <a:t>ZE ZÁVISLÉ ČINNOSTI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této části je vysvětlena problematika ročního zúčtování daně z příjmů ze závislé činnosti, vysvětlen postup výpočtu u zaměstnance, který podepsal i nepodepsal Prohlášení poplatníka, je zde nabídka výkladových příkladů.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výše </a:t>
            </a:r>
            <a:r>
              <a:rPr lang="cs-CZ" dirty="0" smtClean="0"/>
              <a:t>daně z příjmů fyzických osob ze závislé činnosti se řídí zákonem o daních z příjmů č. 586/1992 Sb.</a:t>
            </a:r>
          </a:p>
          <a:p>
            <a:pPr>
              <a:buNone/>
            </a:pPr>
            <a:r>
              <a:rPr lang="cs-CZ" b="1" dirty="0" smtClean="0"/>
              <a:t>Poplatníci:  fyzické osoby (zaměstnanci)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Plátci daně:  fyzické nebo právnické osoby (zaměstnavatelé)</a:t>
            </a:r>
            <a:endParaRPr lang="cs-CZ" dirty="0" smtClean="0"/>
          </a:p>
          <a:p>
            <a:r>
              <a:rPr lang="cs-CZ" dirty="0" smtClean="0"/>
              <a:t>výpočet </a:t>
            </a:r>
            <a:r>
              <a:rPr lang="cs-CZ" b="1" dirty="0" smtClean="0"/>
              <a:t>záloh na daň</a:t>
            </a:r>
            <a:r>
              <a:rPr lang="cs-CZ" dirty="0" smtClean="0"/>
              <a:t> z příjmů ze závislé činnosti 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z </a:t>
            </a:r>
            <a:r>
              <a:rPr lang="cs-CZ" dirty="0" smtClean="0"/>
              <a:t>funkčních požitků provádí zaměstnavatel z příjmů ze závislé činnosti a z funkčních požitků zúčtovaných nebo vyplacených zaměstnanci za kalendářní měsíc nebo za zdaňovací období</a:t>
            </a:r>
          </a:p>
          <a:p>
            <a:r>
              <a:rPr lang="cs-CZ" dirty="0" smtClean="0"/>
              <a:t>vypočtenou </a:t>
            </a:r>
            <a:r>
              <a:rPr lang="cs-CZ" dirty="0" smtClean="0"/>
              <a:t>zálohu zaměstnavatel u zaměstnance, který u něj podepsal na příslušné zdaňovací období prohlášení, nejprve sníží o prokázanou částku měsíčních slev na dani a následně o prokázanou částku měsíčního daňového zvýhodnění</a:t>
            </a:r>
          </a:p>
          <a:p>
            <a:r>
              <a:rPr lang="cs-CZ" dirty="0" smtClean="0"/>
              <a:t>vypočtenou </a:t>
            </a:r>
            <a:r>
              <a:rPr lang="cs-CZ" dirty="0" smtClean="0"/>
              <a:t>zálohu zaměstnavatel srazí zaměstnanci při výplatě (kap. 10)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roční zúčtování</a:t>
            </a:r>
            <a:r>
              <a:rPr lang="cs-CZ" dirty="0" smtClean="0"/>
              <a:t> záloh a daňového zvýhodnění </a:t>
            </a:r>
            <a:r>
              <a:rPr lang="cs-CZ" b="1" dirty="0" smtClean="0"/>
              <a:t>provede</a:t>
            </a:r>
            <a:r>
              <a:rPr lang="cs-CZ" dirty="0" smtClean="0"/>
              <a:t> zaměstnavatel za zaměstnance, pokud zaměstnanec: </a:t>
            </a:r>
          </a:p>
          <a:p>
            <a:pPr>
              <a:buNone/>
            </a:pP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a) ve zdaňovacím období pobíral mzdu pouze </a:t>
            </a:r>
          </a:p>
          <a:p>
            <a:pPr marL="457200" indent="-457200">
              <a:buNone/>
            </a:pPr>
            <a:r>
              <a:rPr lang="cs-CZ" dirty="0" smtClean="0"/>
              <a:t>    od jednoho nebo od více zaměstnavatelů</a:t>
            </a:r>
          </a:p>
          <a:p>
            <a:pPr marL="457200" indent="-457200">
              <a:buNone/>
            </a:pPr>
            <a:r>
              <a:rPr lang="cs-CZ" dirty="0" smtClean="0"/>
              <a:t>    postupně (poplatník je povinen předložit</a:t>
            </a:r>
          </a:p>
          <a:p>
            <a:pPr marL="457200" indent="-457200">
              <a:buNone/>
            </a:pPr>
            <a:r>
              <a:rPr lang="cs-CZ" dirty="0" smtClean="0"/>
              <a:t>    současně se žádostí o roční zúčtování potvrzení </a:t>
            </a:r>
          </a:p>
          <a:p>
            <a:pPr marL="457200" indent="-457200">
              <a:buNone/>
            </a:pPr>
            <a:r>
              <a:rPr lang="cs-CZ" dirty="0" smtClean="0"/>
              <a:t>    o zdanitelných příjmech a o sražených zálohách od všech předchozích plátců daně ve zdaňovacím období)</a:t>
            </a:r>
          </a:p>
          <a:p>
            <a:pPr>
              <a:buNone/>
            </a:pPr>
            <a:r>
              <a:rPr lang="cs-CZ" dirty="0" smtClean="0"/>
              <a:t>b) podepsal u všech těchto zaměstnavatelů </a:t>
            </a:r>
          </a:p>
          <a:p>
            <a:pPr>
              <a:buNone/>
            </a:pPr>
            <a:r>
              <a:rPr lang="cs-CZ" dirty="0" smtClean="0"/>
              <a:t>    na příslušné zdaňovací období prohlášení k dani              podle § 38k odst. 4 a odst. 5 zákona o dani</a:t>
            </a:r>
          </a:p>
          <a:p>
            <a:pPr>
              <a:buNone/>
            </a:pPr>
            <a:r>
              <a:rPr lang="cs-CZ" dirty="0" smtClean="0"/>
              <a:t>    z příjmů a to do 30 dnů po nástupu k plátci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c) neuplatňoval odečet úroků z hypotečního úvěru banky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d) požádal písemně o provedení ročního zúčtování záloh a daňového zvýhodnění posledního zaměstnavatele, a to nejpozději do 15. února</a:t>
            </a:r>
          </a:p>
          <a:p>
            <a:pPr>
              <a:buNone/>
            </a:pPr>
            <a:r>
              <a:rPr lang="cs-CZ" dirty="0" smtClean="0"/>
              <a:t>   po skončení posledního zdaňovacího období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e) nepodal nebo není povinen podat daňové přiznání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43050"/>
            <a:ext cx="7467600" cy="4830902"/>
          </a:xfrm>
        </p:spPr>
        <p:txBody>
          <a:bodyPr/>
          <a:lstStyle/>
          <a:p>
            <a:r>
              <a:rPr lang="cs-CZ" b="1" dirty="0" smtClean="0"/>
              <a:t>roční zúčtování</a:t>
            </a:r>
            <a:r>
              <a:rPr lang="cs-CZ" dirty="0" smtClean="0"/>
              <a:t> záloh a daňového zvýhodnění </a:t>
            </a:r>
            <a:r>
              <a:rPr lang="cs-CZ" b="1" dirty="0" smtClean="0"/>
              <a:t>neprovede</a:t>
            </a:r>
            <a:r>
              <a:rPr lang="cs-CZ" dirty="0" smtClean="0"/>
              <a:t> zaměstnavatel u zaměstnance, který</a:t>
            </a:r>
            <a:r>
              <a:rPr lang="cs-CZ" b="1" dirty="0" smtClean="0"/>
              <a:t> </a:t>
            </a:r>
            <a:r>
              <a:rPr lang="cs-CZ" dirty="0" smtClean="0"/>
              <a:t>podá nebo je povinen podat přiznání k dani </a:t>
            </a:r>
          </a:p>
          <a:p>
            <a:pPr>
              <a:buNone/>
            </a:pPr>
            <a:r>
              <a:rPr lang="cs-CZ" dirty="0" smtClean="0"/>
              <a:t>    z příjmů fyzických osob (poplatníkovi, který nepožádá o roční zúčtování záloh, plátce daně roční zúčtování neprovede, a není-li poplatník povinen podat daňové přiznání, jeho daňová povinnost je splněna zálohami na daň (jen pokud neuplatňoval odečet úroků), sraženými z příjmů ze závislé činnosti (§ 38h odst. 9 zákona o dani </a:t>
            </a:r>
          </a:p>
          <a:p>
            <a:pPr>
              <a:buNone/>
            </a:pPr>
            <a:r>
              <a:rPr lang="cs-CZ" dirty="0" smtClean="0"/>
              <a:t>    z příjmů)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Slevy na dani: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24.840,- na poplatníka </a:t>
            </a:r>
          </a:p>
          <a:p>
            <a:r>
              <a:rPr lang="cs-CZ" dirty="0" smtClean="0"/>
              <a:t>24.840,- na manželku (manžela) žijící s poplatníkem </a:t>
            </a:r>
          </a:p>
          <a:p>
            <a:pPr>
              <a:buNone/>
            </a:pPr>
            <a:r>
              <a:rPr lang="cs-CZ" dirty="0" smtClean="0"/>
              <a:t>    v domácnosti, pokud nemá vlastní příjem přesahující za zdaňovací období 68.000,-, je-li manželka (manžel) držitelem průkazu ZTP/P, zvyšuje se tato částka </a:t>
            </a:r>
          </a:p>
          <a:p>
            <a:pPr>
              <a:buNone/>
            </a:pPr>
            <a:r>
              <a:rPr lang="cs-CZ" dirty="0" smtClean="0"/>
              <a:t>    na dvojnásobek</a:t>
            </a:r>
          </a:p>
          <a:p>
            <a:r>
              <a:rPr lang="cs-CZ" dirty="0" smtClean="0"/>
              <a:t>2.520,-, pobírá-li poplatník pobírá-li poplatník invalidní důchod pro invaliditu prvního nebo druhého stupně </a:t>
            </a:r>
          </a:p>
          <a:p>
            <a:r>
              <a:rPr lang="cs-CZ" dirty="0" smtClean="0"/>
              <a:t>5.040,-, pobírá-li poplatník invalidní důchod </a:t>
            </a:r>
          </a:p>
          <a:p>
            <a:pPr>
              <a:buNone/>
            </a:pPr>
            <a:r>
              <a:rPr lang="cs-CZ" dirty="0" smtClean="0"/>
              <a:t>    pro invaliditu třetího stupně</a:t>
            </a:r>
          </a:p>
          <a:p>
            <a:r>
              <a:rPr lang="cs-CZ" dirty="0" smtClean="0"/>
              <a:t>16.140,- na poplatníka, jeli držitelem průkazu ZTP/P</a:t>
            </a:r>
          </a:p>
          <a:p>
            <a:r>
              <a:rPr lang="cs-CZ" dirty="0" smtClean="0"/>
              <a:t>4.020,- u poplatníka po dobu, po kterou se soustavně připravuje na budoucí povolání studiem nebo předepsaným výcvikem, a to až do dovršení 26 let věku, příp. do dovršení 28 let věku u prezenční formy doktorského studia VŠ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Daňové zvýhodnění: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13.404,- na vyživované dítě žijící s poplatníkem v domácnosti (23 208,- Kč u dítěte s průkazem ZTP/P) </a:t>
            </a:r>
          </a:p>
          <a:p>
            <a:r>
              <a:rPr lang="cs-CZ" dirty="0" smtClean="0"/>
              <a:t>je-li nárok poplatníka na daňové zvýhodnění vyšší než daňová povinnost vypočtená </a:t>
            </a:r>
          </a:p>
          <a:p>
            <a:pPr>
              <a:buNone/>
            </a:pPr>
            <a:r>
              <a:rPr lang="cs-CZ" dirty="0" smtClean="0"/>
              <a:t>   za příslušné zdaňovací období, je vzniklý rozdíl daňovým bonusem - poplatník může daňový bonus uplatnit, pokud jeho výše činí alespoň </a:t>
            </a:r>
          </a:p>
          <a:p>
            <a:pPr>
              <a:buNone/>
            </a:pPr>
            <a:r>
              <a:rPr lang="cs-CZ" dirty="0" smtClean="0"/>
              <a:t>   100,- Kč, maximálně však do výše 63 300,-Kč ročně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7467600" cy="518809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Sazba daně: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ze základu daně sníženého o nezdanitelnou část  základu daně a o odčitatelné položky činí 15%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785794"/>
            <a:ext cx="7467600" cy="487375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Termíny: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splní-li poplatník podmínky, stanovené pro provedení ročního zúčtování, plátce daně provede výpočet daně </a:t>
            </a:r>
          </a:p>
          <a:p>
            <a:pPr>
              <a:buNone/>
            </a:pPr>
            <a:r>
              <a:rPr lang="cs-CZ" dirty="0" smtClean="0"/>
              <a:t>    z úhrnu všech mezd, zúčtovaných nebo vyplacených poplatníkovi ve zdaňovacím období </a:t>
            </a:r>
            <a:r>
              <a:rPr lang="cs-CZ" b="1" dirty="0" smtClean="0"/>
              <a:t>nejpozději </a:t>
            </a:r>
          </a:p>
          <a:p>
            <a:pPr>
              <a:buNone/>
            </a:pPr>
            <a:r>
              <a:rPr lang="cs-CZ" b="1" dirty="0" smtClean="0"/>
              <a:t>    do 31. března </a:t>
            </a:r>
            <a:r>
              <a:rPr lang="cs-CZ" dirty="0" smtClean="0"/>
              <a:t>následujícího kalendářního roku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vznikne-li z ročního zúčtování </a:t>
            </a:r>
            <a:r>
              <a:rPr lang="cs-CZ" b="1" dirty="0" smtClean="0"/>
              <a:t>přeplatek</a:t>
            </a:r>
            <a:r>
              <a:rPr lang="cs-CZ" dirty="0" smtClean="0"/>
              <a:t> vyšší než 50 Kč, vrátí jej plátce poplatníkovi nejpozději </a:t>
            </a:r>
            <a:r>
              <a:rPr lang="cs-CZ" b="1" dirty="0" smtClean="0"/>
              <a:t>při zúčtování mzdy za březen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 částku přeplatku, vráceného z ročního zúčtování, sníží plátce daně nejbližší odvody záloh finančnímu úřadu, nejdéle do konce roku, nebo požádá finanční úřad o vrácení částky přeplatku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nedoplatek</a:t>
            </a:r>
            <a:r>
              <a:rPr lang="cs-CZ" dirty="0" smtClean="0"/>
              <a:t> na dani vzniklý z ročního zúčtování se od poplatníků nevybírá (§ 38ch odst. 4 zákona o dani z příjmu)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Postup při ročním zúčtování: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jen v ročním zúčtování může poplatník uplatnit nárok na:</a:t>
            </a:r>
          </a:p>
          <a:p>
            <a:pPr lvl="0"/>
            <a:r>
              <a:rPr lang="cs-CZ" dirty="0" smtClean="0"/>
              <a:t>odpočet na manželku</a:t>
            </a:r>
          </a:p>
          <a:p>
            <a:pPr lvl="0"/>
            <a:r>
              <a:rPr lang="cs-CZ" dirty="0" smtClean="0"/>
              <a:t>odečet darů </a:t>
            </a:r>
          </a:p>
          <a:p>
            <a:pPr lvl="0"/>
            <a:r>
              <a:rPr lang="cs-CZ" dirty="0" smtClean="0"/>
              <a:t>odečet částek příspěvků na penzijní připojištění </a:t>
            </a:r>
          </a:p>
          <a:p>
            <a:pPr lvl="0"/>
            <a:r>
              <a:rPr lang="cs-CZ" dirty="0" smtClean="0"/>
              <a:t>odečet zaplaceného pojistného na soukromé životní pojištění </a:t>
            </a:r>
          </a:p>
          <a:p>
            <a:pPr lvl="0"/>
            <a:r>
              <a:rPr lang="cs-CZ" dirty="0" smtClean="0"/>
              <a:t>zaplacené členské příspěvky člena odborové organizace</a:t>
            </a:r>
          </a:p>
          <a:p>
            <a:pPr lvl="0"/>
            <a:r>
              <a:rPr lang="cs-CZ" dirty="0" smtClean="0"/>
              <a:t> odpočty úroků z úvěrů ze stavebního spoření a z hypotečních úvěrů od základu daně</a:t>
            </a:r>
          </a:p>
          <a:p>
            <a:r>
              <a:rPr lang="cs-CZ" dirty="0" smtClean="0"/>
              <a:t>pokud chce zaměstnanec některou z těchto částek uplatnit, musí předložit řádný doklad </a:t>
            </a:r>
            <a:r>
              <a:rPr lang="cs-CZ" i="1" dirty="0" smtClean="0"/>
              <a:t>(viz Mgr. Pelech – použité zdroje)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357298"/>
            <a:ext cx="7467600" cy="487375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→má-li nárok, sníží mzdová účetní jeho základ daně a podle zákona vypočítá částku daně ve výši 15% ze základu daně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při ročním zúčtování záloh a daňového zvýhodnění plátce daně u poplatníka nejdříve vypočtenou daň sníží o slevu na dani a takto vyčíslenou daň po slevě porovná s úhrnem záloh na daň po slevě (§ 38h odst. 3)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dále porovná daňový bonus s úhrnem již vyplacených měsíčních daňových bonusů - jestliže je úhrn částek vyplacených na měsíčních daňových bonusech vyšší, než daňový bonus, sníží plátce daně o přeplacenou částku na daňovém bonusu vypočtenou částku přeplatku na dani po slevě, jestliže je úhrn částek vyplacených na měsíčních daňových bonusech nižší, než daňový bonus, zvýší plátce daně o nevyplacenou částku na daňovém bonusu vypočtenou částku přeplatku na dani po slevě nebo sníží nevyplacenou částku na daňovém bonusu o vypočtenou částku nedoplatku na dani po slevě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Vzor výpočtu </a:t>
            </a:r>
            <a:r>
              <a:rPr lang="cs-CZ" dirty="0" smtClean="0"/>
              <a:t>(u zaměstnance bez daňového zvýhodnění na děti)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Úhrn příjmů</a:t>
            </a:r>
          </a:p>
          <a:p>
            <a:pPr lvl="0"/>
            <a:r>
              <a:rPr lang="cs-CZ" dirty="0" smtClean="0"/>
              <a:t>+Úhrn pojistného placeného zaměstnavatelem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</a:t>
            </a:r>
          </a:p>
          <a:p>
            <a:pPr lvl="0"/>
            <a:r>
              <a:rPr lang="cs-CZ" dirty="0" smtClean="0"/>
              <a:t>Roční základ daně (1 + 2)</a:t>
            </a:r>
          </a:p>
          <a:p>
            <a:pPr lvl="0"/>
            <a:r>
              <a:rPr lang="cs-CZ" dirty="0" smtClean="0"/>
              <a:t>- Nezdanitelné částky, na které má zaměstnanec nárok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</a:t>
            </a:r>
          </a:p>
          <a:p>
            <a:pPr lvl="0"/>
            <a:r>
              <a:rPr lang="cs-CZ" dirty="0" smtClean="0"/>
              <a:t>Základ daně snížený o nezdanitelné částky</a:t>
            </a:r>
          </a:p>
          <a:p>
            <a:pPr lvl="0"/>
            <a:r>
              <a:rPr lang="cs-CZ" dirty="0" smtClean="0"/>
              <a:t>Zaokrouhlení na celé stovky dolů</a:t>
            </a:r>
          </a:p>
          <a:p>
            <a:pPr lvl="0"/>
            <a:r>
              <a:rPr lang="cs-CZ" dirty="0" smtClean="0"/>
              <a:t>Roční vypočtená daň ve výši 15%</a:t>
            </a:r>
          </a:p>
          <a:p>
            <a:pPr lvl="0"/>
            <a:r>
              <a:rPr lang="cs-CZ" dirty="0" smtClean="0"/>
              <a:t>– Slevy, na které má zaměstnanec nárok</a:t>
            </a:r>
          </a:p>
          <a:p>
            <a:pPr>
              <a:buNone/>
            </a:pPr>
            <a:r>
              <a:rPr lang="cs-CZ" dirty="0" smtClean="0"/>
              <a:t>------------------------------------------------------</a:t>
            </a:r>
          </a:p>
          <a:p>
            <a:pPr lvl="0"/>
            <a:r>
              <a:rPr lang="cs-CZ" dirty="0" smtClean="0"/>
              <a:t>Roční daň po snížení o slevy</a:t>
            </a:r>
          </a:p>
          <a:p>
            <a:pPr lvl="0"/>
            <a:r>
              <a:rPr lang="cs-CZ" dirty="0" smtClean="0"/>
              <a:t> – Úhrn měsíčních záloh</a:t>
            </a:r>
          </a:p>
          <a:p>
            <a:pPr>
              <a:buNone/>
            </a:pPr>
            <a:r>
              <a:rPr lang="cs-CZ" dirty="0" smtClean="0"/>
              <a:t>-----------------------------------------------</a:t>
            </a:r>
          </a:p>
          <a:p>
            <a:pPr lvl="0"/>
            <a:r>
              <a:rPr lang="cs-CZ" dirty="0" smtClean="0"/>
              <a:t>  A) přeplatek = úhrn záloh ≥ vypočtená daň</a:t>
            </a:r>
          </a:p>
          <a:p>
            <a:r>
              <a:rPr lang="cs-CZ" dirty="0" smtClean="0"/>
              <a:t>  B) nedoplatek = úhrn záloh ≤ vypočtená daň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Příklad:</a:t>
            </a:r>
            <a:endParaRPr lang="cs-CZ" dirty="0" smtClean="0"/>
          </a:p>
          <a:p>
            <a:r>
              <a:rPr lang="cs-CZ" dirty="0" smtClean="0"/>
              <a:t>Zaměstnanec má podle prohlášení u zaměstnavatele nárok pouze na základní slevu na poplatníka a slevu jako poživatel invalidního důchodu 1. stupně. U svého zaměstnavatele pobíral po deset měsíců zdanitelný příjem</a:t>
            </a:r>
          </a:p>
          <a:p>
            <a:pPr>
              <a:buNone/>
            </a:pPr>
            <a:r>
              <a:rPr lang="cs-CZ" dirty="0" smtClean="0"/>
              <a:t>   tj. hrubou mzdu ve výši 20.000,-Kč, po dva měsíce 32.000,-Kč. Jiného zaměstnavatele ani jiné příjmy neměl.</a:t>
            </a:r>
          </a:p>
          <a:p>
            <a:r>
              <a:rPr lang="cs-CZ" dirty="0" smtClean="0"/>
              <a:t>Poplatník požádal v termínu o provedení ročního zúčtování a předložil:</a:t>
            </a:r>
          </a:p>
          <a:p>
            <a:pPr lvl="0"/>
            <a:r>
              <a:rPr lang="cs-CZ" dirty="0" smtClean="0"/>
              <a:t>potvrzení o výplatě invalidního důchodu</a:t>
            </a:r>
          </a:p>
          <a:p>
            <a:pPr lvl="0"/>
            <a:r>
              <a:rPr lang="cs-CZ" dirty="0" smtClean="0"/>
              <a:t>potvrzení o jednom bezpříspěvkovém odběru krve</a:t>
            </a:r>
          </a:p>
          <a:p>
            <a:pPr lvl="0"/>
            <a:r>
              <a:rPr lang="cs-CZ" dirty="0" smtClean="0"/>
              <a:t>potvrzení penzijního fondu o zaplacení částky 23.000,-Kč.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 Úhrn příjmů					            264.000,-Kč</a:t>
            </a:r>
          </a:p>
          <a:p>
            <a:pPr lvl="0"/>
            <a:r>
              <a:rPr lang="cs-CZ" dirty="0" smtClean="0"/>
              <a:t>+Úhrn pojistného placeného zaměstnavatelem		              89.760,-Kč	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---------------------------------------------------------------------------------------------</a:t>
            </a:r>
          </a:p>
          <a:p>
            <a:pPr lvl="0"/>
            <a:r>
              <a:rPr lang="cs-CZ" dirty="0" smtClean="0"/>
              <a:t>Roční základ daně (1 + 2)				            353.760,-Kč</a:t>
            </a:r>
          </a:p>
          <a:p>
            <a:pPr lvl="0"/>
            <a:r>
              <a:rPr lang="cs-CZ" dirty="0" smtClean="0"/>
              <a:t>- Nezdanitelné částky, na které má zaměstnanec nárok	              13.000,-Kč	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---------------------------------------------------------------------------------------------</a:t>
            </a:r>
          </a:p>
          <a:p>
            <a:pPr lvl="0"/>
            <a:r>
              <a:rPr lang="cs-CZ" dirty="0" smtClean="0"/>
              <a:t>Základ daně snížený o nezdanitelné částky		            340.760,-Kč</a:t>
            </a:r>
          </a:p>
          <a:p>
            <a:pPr lvl="0"/>
            <a:r>
              <a:rPr lang="cs-CZ" dirty="0" smtClean="0"/>
              <a:t>Zaokrouhlení na celé stovky dolů			            340.700,-Kč</a:t>
            </a:r>
          </a:p>
          <a:p>
            <a:pPr lvl="0"/>
            <a:r>
              <a:rPr lang="cs-CZ" dirty="0" smtClean="0"/>
              <a:t>Roční vypočtená daň ve výši 15%		                 	               51.105,-Kč</a:t>
            </a:r>
          </a:p>
          <a:p>
            <a:pPr lvl="0"/>
            <a:r>
              <a:rPr lang="cs-CZ" dirty="0" smtClean="0"/>
              <a:t>– Slevy, na které má zaměstnanec nárok		               27.360,-Kč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----------------------------------------------------------------------------------------------</a:t>
            </a:r>
          </a:p>
          <a:p>
            <a:pPr lvl="0"/>
            <a:r>
              <a:rPr lang="cs-CZ" dirty="0" smtClean="0"/>
              <a:t>Roční daň po snížení o slevy				               23.745,-Kč</a:t>
            </a:r>
          </a:p>
          <a:p>
            <a:pPr lvl="0"/>
            <a:r>
              <a:rPr lang="cs-CZ" dirty="0" smtClean="0"/>
              <a:t> – Úhrn měsíčních záloh				               25.704,-Kč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----------------------------------------------------------------------------------------------</a:t>
            </a:r>
          </a:p>
          <a:p>
            <a:pPr lvl="0"/>
            <a:r>
              <a:rPr lang="cs-CZ" dirty="0" smtClean="0"/>
              <a:t>  </a:t>
            </a:r>
            <a:r>
              <a:rPr lang="cs-CZ" b="1" dirty="0" smtClean="0"/>
              <a:t>A) přeplatek = úhrn záloh ≥ vypočtená daň		A = 1.959,-Kč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Vzor výpočtu </a:t>
            </a:r>
            <a:r>
              <a:rPr lang="cs-CZ" dirty="0" smtClean="0"/>
              <a:t>(u zaměstnance s daňovým zvýhodněním na děti)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Úhrn příjmů</a:t>
            </a:r>
          </a:p>
          <a:p>
            <a:pPr lvl="0"/>
            <a:r>
              <a:rPr lang="cs-CZ" dirty="0" smtClean="0"/>
              <a:t>+Úhrn pojistného placeného zaměstnavatelem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</a:t>
            </a:r>
          </a:p>
          <a:p>
            <a:pPr lvl="0"/>
            <a:r>
              <a:rPr lang="cs-CZ" dirty="0" smtClean="0"/>
              <a:t>Roční základ daně (1 + 2)</a:t>
            </a:r>
          </a:p>
          <a:p>
            <a:pPr lvl="0"/>
            <a:r>
              <a:rPr lang="cs-CZ" dirty="0" smtClean="0"/>
              <a:t>- Nezdanitelné částky, na které má zaměstnanec nárok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</a:t>
            </a:r>
          </a:p>
          <a:p>
            <a:pPr lvl="0"/>
            <a:r>
              <a:rPr lang="cs-CZ" dirty="0" smtClean="0"/>
              <a:t>Základ daně snížený o nezdanitelné částky</a:t>
            </a:r>
          </a:p>
          <a:p>
            <a:pPr lvl="0"/>
            <a:r>
              <a:rPr lang="cs-CZ" dirty="0" smtClean="0"/>
              <a:t>Zaokrouhlení na celé stovky dolů</a:t>
            </a:r>
          </a:p>
          <a:p>
            <a:pPr lvl="0"/>
            <a:r>
              <a:rPr lang="cs-CZ" dirty="0" smtClean="0"/>
              <a:t>Roční vypočtená daň ve výši 15%</a:t>
            </a:r>
          </a:p>
          <a:p>
            <a:pPr lvl="0"/>
            <a:r>
              <a:rPr lang="cs-CZ" dirty="0" smtClean="0"/>
              <a:t>– Slevy, na které má zaměstnanec nárok</a:t>
            </a:r>
          </a:p>
          <a:p>
            <a:pPr>
              <a:buNone/>
            </a:pPr>
            <a:r>
              <a:rPr lang="cs-CZ" dirty="0" smtClean="0"/>
              <a:t>------------------------------------------------------</a:t>
            </a:r>
          </a:p>
          <a:p>
            <a:pPr lvl="0"/>
            <a:r>
              <a:rPr lang="cs-CZ" dirty="0" smtClean="0"/>
              <a:t>Roční daň po snížení o slevy</a:t>
            </a:r>
          </a:p>
          <a:p>
            <a:pPr lvl="0"/>
            <a:r>
              <a:rPr lang="cs-CZ" dirty="0" smtClean="0"/>
              <a:t>- Daňové zvýhodnění na děti</a:t>
            </a:r>
          </a:p>
          <a:p>
            <a:pPr>
              <a:buNone/>
            </a:pPr>
            <a:r>
              <a:rPr lang="cs-CZ" dirty="0" smtClean="0"/>
              <a:t>-----------------------------------------</a:t>
            </a:r>
          </a:p>
          <a:p>
            <a:pPr lvl="0"/>
            <a:r>
              <a:rPr lang="cs-CZ" dirty="0" smtClean="0"/>
              <a:t>Roční daň po snížení o slevy a daňové zvýhodnění</a:t>
            </a:r>
          </a:p>
          <a:p>
            <a:pPr lvl="0"/>
            <a:r>
              <a:rPr lang="cs-CZ" dirty="0" smtClean="0"/>
              <a:t> – Úhrn měsíčních záloh</a:t>
            </a:r>
          </a:p>
          <a:p>
            <a:pPr>
              <a:buNone/>
            </a:pPr>
            <a:r>
              <a:rPr lang="cs-CZ" dirty="0" smtClean="0"/>
              <a:t>-----------------------------------------------</a:t>
            </a:r>
          </a:p>
          <a:p>
            <a:pPr lvl="0"/>
            <a:r>
              <a:rPr lang="cs-CZ" dirty="0" smtClean="0"/>
              <a:t>  A) přeplatek = úhrn záloh ≥ vypočtená daň</a:t>
            </a:r>
          </a:p>
          <a:p>
            <a:r>
              <a:rPr lang="cs-CZ" dirty="0" smtClean="0"/>
              <a:t>  B) nedoplatek = úhrn záloh ≤ vypočtená daň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Příklad: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Zaměstnanec má podle prohlášení u zaměstnavatele nárok na základní slevu na poplatníka a slevu jako poživatel invalidního důchodu 1. stupně, uplatňuje daňové zvýhodnění na jedno dítě. U svého zaměstnavatele pobíral po deset měsíců zdanitelný příjem tj. hrubou mzdu ve výši 20.000,-Kč, po dva měsíce 32.000,-Kč. Jiného zaměstnavatele ani jiné příjmy neměl.</a:t>
            </a:r>
          </a:p>
          <a:p>
            <a:r>
              <a:rPr lang="cs-CZ" dirty="0" smtClean="0"/>
              <a:t>Poplatník požádal v termínu o provedení ročního zúčtování a předložil:</a:t>
            </a:r>
          </a:p>
          <a:p>
            <a:pPr lvl="0"/>
            <a:r>
              <a:rPr lang="cs-CZ" dirty="0" smtClean="0"/>
              <a:t>potvrzení o výplatě invalidního důchodu</a:t>
            </a:r>
          </a:p>
          <a:p>
            <a:pPr lvl="0"/>
            <a:r>
              <a:rPr lang="cs-CZ" dirty="0" smtClean="0"/>
              <a:t>potvrzení o jednom bezpříspěvkovém odběru krve</a:t>
            </a:r>
          </a:p>
          <a:p>
            <a:pPr lvl="0"/>
            <a:r>
              <a:rPr lang="cs-CZ" dirty="0" smtClean="0"/>
              <a:t>potvrzení penzijního fondu o zaplacení částky </a:t>
            </a:r>
          </a:p>
          <a:p>
            <a:pPr lvl="0">
              <a:buNone/>
            </a:pPr>
            <a:r>
              <a:rPr lang="cs-CZ" dirty="0" smtClean="0"/>
              <a:t>    23.000,-Kč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Řešení:</a:t>
            </a:r>
            <a:endParaRPr lang="cs-CZ" dirty="0" smtClean="0"/>
          </a:p>
          <a:p>
            <a:pPr lvl="0"/>
            <a:r>
              <a:rPr lang="cs-CZ" dirty="0" smtClean="0"/>
              <a:t> Úhrn příjmů					                      264.000,-Kč</a:t>
            </a:r>
          </a:p>
          <a:p>
            <a:pPr lvl="0"/>
            <a:r>
              <a:rPr lang="cs-CZ" dirty="0" smtClean="0"/>
              <a:t>+Úhrn pojistného placeného zaměstnavatelem		                                                89.760,-Kč	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---------------------------------------------------------------------------------------------</a:t>
            </a:r>
          </a:p>
          <a:p>
            <a:pPr lvl="0"/>
            <a:r>
              <a:rPr lang="cs-CZ" dirty="0" smtClean="0"/>
              <a:t>Roční základ daně (1 + 2)					353.760,-Kč</a:t>
            </a:r>
          </a:p>
          <a:p>
            <a:pPr lvl="0"/>
            <a:r>
              <a:rPr lang="cs-CZ" dirty="0" smtClean="0"/>
              <a:t>- Nezdanitelné částky, na které má zaměstnanec nárok	                                                  13.000,-Kč	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---------------------------------------------------------------------------------------------</a:t>
            </a:r>
          </a:p>
          <a:p>
            <a:pPr lvl="0"/>
            <a:r>
              <a:rPr lang="cs-CZ" dirty="0" smtClean="0"/>
              <a:t>Základ daně snížený o nezdanitelné částky			                        340.760,-Kč</a:t>
            </a:r>
          </a:p>
          <a:p>
            <a:pPr lvl="0"/>
            <a:r>
              <a:rPr lang="cs-CZ" dirty="0" smtClean="0"/>
              <a:t>Zaokrouhlení na celé stovky dolů				                        340.700,-Kč</a:t>
            </a:r>
          </a:p>
          <a:p>
            <a:pPr lvl="0"/>
            <a:r>
              <a:rPr lang="cs-CZ" dirty="0" smtClean="0"/>
              <a:t>Roční vypočtená daň ve výši 15%				                          51.105,-Kč</a:t>
            </a:r>
          </a:p>
          <a:p>
            <a:pPr lvl="0"/>
            <a:r>
              <a:rPr lang="cs-CZ" dirty="0" smtClean="0"/>
              <a:t>– Slevy, na které má zaměstnanec nárok			                          27.360,-Kč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----------------------------------------------------------------------------------------------</a:t>
            </a:r>
          </a:p>
          <a:p>
            <a:pPr lvl="0"/>
            <a:r>
              <a:rPr lang="cs-CZ" dirty="0" smtClean="0"/>
              <a:t>Roční daň po snížení o slevy					   23.745,-Kč</a:t>
            </a:r>
          </a:p>
          <a:p>
            <a:pPr lvl="0"/>
            <a:r>
              <a:rPr lang="cs-CZ" dirty="0" smtClean="0"/>
              <a:t>– Daňové zvýhodnění na jedno dítě				                           13.404,-Kč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---------------------------------------------------------------------------------------------</a:t>
            </a:r>
          </a:p>
          <a:p>
            <a:pPr lvl="0"/>
            <a:r>
              <a:rPr lang="cs-CZ" dirty="0" smtClean="0"/>
              <a:t>Roční daň po snížení o slevy a daňové zvýhodnění	       	                                                   10.341,-Kč</a:t>
            </a:r>
          </a:p>
          <a:p>
            <a:pPr lvl="0"/>
            <a:r>
              <a:rPr lang="cs-CZ" dirty="0" smtClean="0"/>
              <a:t> – Úhrn měsíčních záloh					   12.300,-Kč</a:t>
            </a:r>
          </a:p>
          <a:p>
            <a:pPr>
              <a:buNone/>
            </a:pPr>
            <a:r>
              <a:rPr lang="cs-CZ" dirty="0" smtClean="0"/>
              <a:t>----------------------------------------------------------------------------------------------</a:t>
            </a:r>
          </a:p>
          <a:p>
            <a:pPr lvl="0"/>
            <a:r>
              <a:rPr lang="cs-CZ" dirty="0" smtClean="0"/>
              <a:t>  </a:t>
            </a:r>
            <a:r>
              <a:rPr lang="cs-CZ" b="1" dirty="0" smtClean="0"/>
              <a:t>A) přeplatek = úhrn záloh ≥ vypočtená daň		A = 1.959,-Kč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r>
              <a:rPr lang="cs-CZ" b="1" u="sng" dirty="0" smtClean="0">
                <a:hlinkClick r:id="rId2"/>
              </a:rPr>
              <a:t>www.kurzy.</a:t>
            </a:r>
            <a:r>
              <a:rPr lang="cs-CZ" b="1" u="sng" dirty="0" err="1" smtClean="0">
                <a:hlinkClick r:id="rId2"/>
              </a:rPr>
              <a:t>cz</a:t>
            </a:r>
            <a:r>
              <a:rPr lang="cs-CZ" b="1" u="sng" dirty="0" smtClean="0">
                <a:hlinkClick r:id="rId2"/>
              </a:rPr>
              <a:t>/</a:t>
            </a:r>
            <a:r>
              <a:rPr lang="cs-CZ" b="1" u="sng" dirty="0" err="1" smtClean="0">
                <a:hlinkClick r:id="rId2"/>
              </a:rPr>
              <a:t>dane</a:t>
            </a:r>
            <a:r>
              <a:rPr lang="cs-CZ" b="1" u="sng" dirty="0" smtClean="0">
                <a:hlinkClick r:id="rId2"/>
              </a:rPr>
              <a:t>-</a:t>
            </a:r>
            <a:r>
              <a:rPr lang="cs-CZ" b="1" u="sng" dirty="0" err="1" smtClean="0">
                <a:hlinkClick r:id="rId2"/>
              </a:rPr>
              <a:t>danova</a:t>
            </a:r>
            <a:r>
              <a:rPr lang="cs-CZ" b="1" u="sng" dirty="0" smtClean="0">
                <a:hlinkClick r:id="rId2"/>
              </a:rPr>
              <a:t>-</a:t>
            </a:r>
            <a:r>
              <a:rPr lang="cs-CZ" b="1" u="sng" dirty="0" err="1" smtClean="0">
                <a:hlinkClick r:id="rId2"/>
              </a:rPr>
              <a:t>priznani</a:t>
            </a:r>
            <a:r>
              <a:rPr lang="cs-CZ" b="1" u="sng" dirty="0" smtClean="0">
                <a:hlinkClick r:id="rId2"/>
              </a:rPr>
              <a:t>/</a:t>
            </a:r>
            <a:r>
              <a:rPr lang="cs-CZ" b="1" u="sng" dirty="0" err="1" smtClean="0">
                <a:hlinkClick r:id="rId2"/>
              </a:rPr>
              <a:t>dan</a:t>
            </a:r>
            <a:r>
              <a:rPr lang="cs-CZ" b="1" u="sng" dirty="0" smtClean="0">
                <a:hlinkClick r:id="rId2"/>
              </a:rPr>
              <a:t>-z-</a:t>
            </a:r>
            <a:r>
              <a:rPr lang="cs-CZ" b="1" u="sng" dirty="0" err="1" smtClean="0">
                <a:hlinkClick r:id="rId2"/>
              </a:rPr>
              <a:t>prijmu</a:t>
            </a:r>
            <a:r>
              <a:rPr lang="cs-CZ" b="1" u="sng" dirty="0" smtClean="0">
                <a:hlinkClick r:id="rId2"/>
              </a:rPr>
              <a:t>-</a:t>
            </a:r>
            <a:r>
              <a:rPr lang="cs-CZ" b="1" u="sng" dirty="0" err="1" smtClean="0">
                <a:hlinkClick r:id="rId2"/>
              </a:rPr>
              <a:t>fyzickych</a:t>
            </a:r>
            <a:r>
              <a:rPr lang="cs-CZ" b="1" u="sng" dirty="0" smtClean="0">
                <a:hlinkClick r:id="rId2"/>
              </a:rPr>
              <a:t>-osob-ze-</a:t>
            </a:r>
            <a:r>
              <a:rPr lang="cs-CZ" b="1" u="sng" dirty="0" err="1" smtClean="0">
                <a:hlinkClick r:id="rId2"/>
              </a:rPr>
              <a:t>zavisle</a:t>
            </a:r>
            <a:r>
              <a:rPr lang="cs-CZ" b="1" u="sng" dirty="0" smtClean="0">
                <a:hlinkClick r:id="rId2"/>
              </a:rPr>
              <a:t>-</a:t>
            </a:r>
            <a:r>
              <a:rPr lang="cs-CZ" b="1" u="sng" dirty="0" err="1" smtClean="0">
                <a:hlinkClick r:id="rId2"/>
              </a:rPr>
              <a:t>cinnosti.htm</a:t>
            </a:r>
            <a:endParaRPr lang="cs-CZ" dirty="0" smtClean="0"/>
          </a:p>
          <a:p>
            <a:r>
              <a:rPr lang="cs-CZ" b="1" u="sng" dirty="0" smtClean="0">
                <a:hlinkClick r:id="rId3"/>
              </a:rPr>
              <a:t>www.</a:t>
            </a:r>
            <a:r>
              <a:rPr lang="cs-CZ" b="1" u="sng" dirty="0" err="1" smtClean="0">
                <a:hlinkClick r:id="rId3"/>
              </a:rPr>
              <a:t>financnisprava.cz</a:t>
            </a:r>
            <a:r>
              <a:rPr lang="cs-CZ" b="1" u="sng" dirty="0" smtClean="0">
                <a:hlinkClick r:id="rId3"/>
              </a:rPr>
              <a:t>/</a:t>
            </a:r>
            <a:r>
              <a:rPr lang="cs-CZ" b="1" u="sng" dirty="0" err="1" smtClean="0">
                <a:hlinkClick r:id="rId3"/>
              </a:rPr>
              <a:t>assets</a:t>
            </a:r>
            <a:r>
              <a:rPr lang="cs-CZ" b="1" u="sng" dirty="0" smtClean="0">
                <a:hlinkClick r:id="rId3"/>
              </a:rPr>
              <a:t>/</a:t>
            </a:r>
            <a:r>
              <a:rPr lang="cs-CZ" b="1" u="sng" dirty="0" err="1" smtClean="0">
                <a:hlinkClick r:id="rId3"/>
              </a:rPr>
              <a:t>cs</a:t>
            </a:r>
            <a:r>
              <a:rPr lang="cs-CZ" b="1" u="sng" dirty="0" smtClean="0">
                <a:hlinkClick r:id="rId3"/>
              </a:rPr>
              <a:t>/</a:t>
            </a:r>
            <a:r>
              <a:rPr lang="cs-CZ" b="1" u="sng" dirty="0" err="1" smtClean="0">
                <a:hlinkClick r:id="rId3"/>
              </a:rPr>
              <a:t>prilohy</a:t>
            </a:r>
            <a:r>
              <a:rPr lang="cs-CZ" b="1" u="sng" dirty="0" smtClean="0">
                <a:hlinkClick r:id="rId3"/>
              </a:rPr>
              <a:t>/d-seznam-dani/5460_21.pdf</a:t>
            </a:r>
            <a:endParaRPr lang="cs-CZ" dirty="0" smtClean="0"/>
          </a:p>
          <a:p>
            <a:r>
              <a:rPr lang="cs-CZ" b="1" u="sng" dirty="0" smtClean="0">
                <a:hlinkClick r:id="rId4"/>
              </a:rPr>
              <a:t>http://www.</a:t>
            </a:r>
            <a:r>
              <a:rPr lang="cs-CZ" b="1" u="sng" dirty="0" err="1" smtClean="0">
                <a:hlinkClick r:id="rId4"/>
              </a:rPr>
              <a:t>vyplata.cz</a:t>
            </a:r>
            <a:r>
              <a:rPr lang="cs-CZ" b="1" u="sng" dirty="0" smtClean="0">
                <a:hlinkClick r:id="rId4"/>
              </a:rPr>
              <a:t>/</a:t>
            </a:r>
            <a:r>
              <a:rPr lang="cs-CZ" b="1" u="sng" dirty="0" err="1" smtClean="0">
                <a:hlinkClick r:id="rId4"/>
              </a:rPr>
              <a:t>vyplatamzdy</a:t>
            </a:r>
            <a:r>
              <a:rPr lang="cs-CZ" b="1" u="sng" dirty="0" smtClean="0">
                <a:hlinkClick r:id="rId4"/>
              </a:rPr>
              <a:t>/</a:t>
            </a:r>
            <a:r>
              <a:rPr lang="cs-CZ" b="1" u="sng" dirty="0" err="1" smtClean="0">
                <a:hlinkClick r:id="rId4"/>
              </a:rPr>
              <a:t>rocnizuctovanidane.php</a:t>
            </a:r>
            <a:endParaRPr lang="cs-CZ" dirty="0" smtClean="0"/>
          </a:p>
          <a:p>
            <a:r>
              <a:rPr lang="cs-CZ" b="1" u="sng" dirty="0" smtClean="0">
                <a:hlinkClick r:id="rId5"/>
              </a:rPr>
              <a:t>http://www.podnikatel.</a:t>
            </a:r>
            <a:r>
              <a:rPr lang="cs-CZ" b="1" u="sng" dirty="0" err="1" smtClean="0">
                <a:hlinkClick r:id="rId5"/>
              </a:rPr>
              <a:t>cz</a:t>
            </a:r>
            <a:r>
              <a:rPr lang="cs-CZ" b="1" u="sng" dirty="0" smtClean="0">
                <a:hlinkClick r:id="rId5"/>
              </a:rPr>
              <a:t>/</a:t>
            </a:r>
            <a:r>
              <a:rPr lang="cs-CZ" b="1" u="sng" dirty="0" err="1" smtClean="0">
                <a:hlinkClick r:id="rId5"/>
              </a:rPr>
              <a:t>clanky</a:t>
            </a:r>
            <a:r>
              <a:rPr lang="cs-CZ" b="1" u="sng" dirty="0" smtClean="0">
                <a:hlinkClick r:id="rId5"/>
              </a:rPr>
              <a:t>/</a:t>
            </a:r>
            <a:r>
              <a:rPr lang="cs-CZ" b="1" u="sng" dirty="0" err="1" smtClean="0">
                <a:hlinkClick r:id="rId5"/>
              </a:rPr>
              <a:t>rocni</a:t>
            </a:r>
            <a:r>
              <a:rPr lang="cs-CZ" b="1" u="sng" dirty="0" smtClean="0">
                <a:hlinkClick r:id="rId5"/>
              </a:rPr>
              <a:t>-</a:t>
            </a:r>
            <a:r>
              <a:rPr lang="cs-CZ" b="1" u="sng" dirty="0" err="1" smtClean="0">
                <a:hlinkClick r:id="rId5"/>
              </a:rPr>
              <a:t>zuctovani</a:t>
            </a:r>
            <a:r>
              <a:rPr lang="cs-CZ" b="1" u="sng" dirty="0" smtClean="0">
                <a:hlinkClick r:id="rId5"/>
              </a:rPr>
              <a:t>-mezd-</a:t>
            </a:r>
            <a:r>
              <a:rPr lang="cs-CZ" b="1" u="sng" dirty="0" err="1" smtClean="0">
                <a:hlinkClick r:id="rId5"/>
              </a:rPr>
              <a:t>vyuctovani</a:t>
            </a:r>
            <a:r>
              <a:rPr lang="cs-CZ" b="1" u="sng" dirty="0" smtClean="0">
                <a:hlinkClick r:id="rId5"/>
              </a:rPr>
              <a:t>-a-jejich-opravy/</a:t>
            </a:r>
            <a:endParaRPr lang="cs-CZ" dirty="0" smtClean="0"/>
          </a:p>
          <a:p>
            <a:r>
              <a:rPr lang="cs-CZ" b="1" u="sng" dirty="0" smtClean="0">
                <a:hlinkClick r:id="rId6"/>
              </a:rPr>
              <a:t>http://www.</a:t>
            </a:r>
            <a:r>
              <a:rPr lang="cs-CZ" b="1" u="sng" dirty="0" err="1" smtClean="0">
                <a:hlinkClick r:id="rId6"/>
              </a:rPr>
              <a:t>businessinfo.cz</a:t>
            </a:r>
            <a:r>
              <a:rPr lang="cs-CZ" b="1" u="sng" dirty="0" smtClean="0">
                <a:hlinkClick r:id="rId6"/>
              </a:rPr>
              <a:t>/</a:t>
            </a:r>
            <a:r>
              <a:rPr lang="cs-CZ" b="1" u="sng" dirty="0" err="1" smtClean="0">
                <a:hlinkClick r:id="rId6"/>
              </a:rPr>
              <a:t>cs</a:t>
            </a:r>
            <a:r>
              <a:rPr lang="cs-CZ" b="1" u="sng" dirty="0" smtClean="0">
                <a:hlinkClick r:id="rId6"/>
              </a:rPr>
              <a:t>/</a:t>
            </a:r>
            <a:r>
              <a:rPr lang="cs-CZ" b="1" u="sng" dirty="0" err="1" smtClean="0">
                <a:hlinkClick r:id="rId6"/>
              </a:rPr>
              <a:t>clanky</a:t>
            </a:r>
            <a:r>
              <a:rPr lang="cs-CZ" b="1" u="sng" dirty="0" smtClean="0">
                <a:hlinkClick r:id="rId6"/>
              </a:rPr>
              <a:t>/</a:t>
            </a:r>
            <a:r>
              <a:rPr lang="cs-CZ" b="1" u="sng" dirty="0" err="1" smtClean="0">
                <a:hlinkClick r:id="rId6"/>
              </a:rPr>
              <a:t>poradime</a:t>
            </a:r>
            <a:r>
              <a:rPr lang="cs-CZ" b="1" u="sng" dirty="0" smtClean="0">
                <a:hlinkClick r:id="rId6"/>
              </a:rPr>
              <a:t>-</a:t>
            </a:r>
            <a:r>
              <a:rPr lang="cs-CZ" b="1" u="sng" dirty="0" err="1" smtClean="0">
                <a:hlinkClick r:id="rId6"/>
              </a:rPr>
              <a:t>vam</a:t>
            </a:r>
            <a:r>
              <a:rPr lang="cs-CZ" b="1" u="sng" dirty="0" smtClean="0">
                <a:hlinkClick r:id="rId6"/>
              </a:rPr>
              <a:t>-jak-na-</a:t>
            </a:r>
            <a:r>
              <a:rPr lang="cs-CZ" b="1" u="sng" dirty="0" err="1" smtClean="0">
                <a:hlinkClick r:id="rId6"/>
              </a:rPr>
              <a:t>danove</a:t>
            </a:r>
            <a:r>
              <a:rPr lang="cs-CZ" b="1" u="sng" dirty="0" smtClean="0">
                <a:hlinkClick r:id="rId6"/>
              </a:rPr>
              <a:t>-</a:t>
            </a:r>
            <a:r>
              <a:rPr lang="cs-CZ" b="1" u="sng" dirty="0" err="1" smtClean="0">
                <a:hlinkClick r:id="rId6"/>
              </a:rPr>
              <a:t>priznani</a:t>
            </a:r>
            <a:r>
              <a:rPr lang="cs-CZ" b="1" u="sng" dirty="0" smtClean="0">
                <a:hlinkClick r:id="rId6"/>
              </a:rPr>
              <a:t>-</a:t>
            </a:r>
            <a:r>
              <a:rPr lang="cs-CZ" b="1" u="sng" dirty="0" err="1" smtClean="0">
                <a:hlinkClick r:id="rId6"/>
              </a:rPr>
              <a:t>radek</a:t>
            </a:r>
            <a:r>
              <a:rPr lang="cs-CZ" b="1" u="sng" dirty="0" smtClean="0">
                <a:hlinkClick r:id="rId6"/>
              </a:rPr>
              <a:t>-po-</a:t>
            </a:r>
            <a:r>
              <a:rPr lang="cs-CZ" b="1" u="sng" dirty="0" err="1" smtClean="0">
                <a:hlinkClick r:id="rId6"/>
              </a:rPr>
              <a:t>radku</a:t>
            </a:r>
            <a:r>
              <a:rPr lang="cs-CZ" b="1" u="sng" dirty="0" smtClean="0">
                <a:hlinkClick r:id="rId6"/>
              </a:rPr>
              <a:t>-46948.html</a:t>
            </a:r>
            <a:endParaRPr lang="cs-CZ" dirty="0" smtClean="0"/>
          </a:p>
          <a:p>
            <a:r>
              <a:rPr lang="cs-CZ" b="1" u="sng" dirty="0" smtClean="0">
                <a:hlinkClick r:id="rId7"/>
              </a:rPr>
              <a:t>http://www.</a:t>
            </a:r>
            <a:r>
              <a:rPr lang="cs-CZ" b="1" u="sng" dirty="0" err="1" smtClean="0">
                <a:hlinkClick r:id="rId7"/>
              </a:rPr>
              <a:t>pracepropravniky.cz</a:t>
            </a:r>
            <a:r>
              <a:rPr lang="cs-CZ" b="1" u="sng" dirty="0" smtClean="0">
                <a:hlinkClick r:id="rId7"/>
              </a:rPr>
              <a:t>/</a:t>
            </a:r>
            <a:r>
              <a:rPr lang="cs-CZ" b="1" u="sng" dirty="0" err="1" smtClean="0">
                <a:hlinkClick r:id="rId7"/>
              </a:rPr>
              <a:t>zakony</a:t>
            </a:r>
            <a:r>
              <a:rPr lang="cs-CZ" b="1" u="sng" dirty="0" smtClean="0">
                <a:hlinkClick r:id="rId7"/>
              </a:rPr>
              <a:t>/</a:t>
            </a:r>
            <a:r>
              <a:rPr lang="cs-CZ" b="1" u="sng" dirty="0" err="1" smtClean="0">
                <a:hlinkClick r:id="rId7"/>
              </a:rPr>
              <a:t>zakon</a:t>
            </a:r>
            <a:r>
              <a:rPr lang="cs-CZ" b="1" u="sng" dirty="0" smtClean="0">
                <a:hlinkClick r:id="rId7"/>
              </a:rPr>
              <a:t>-o-</a:t>
            </a:r>
            <a:r>
              <a:rPr lang="cs-CZ" b="1" u="sng" dirty="0" err="1" smtClean="0">
                <a:hlinkClick r:id="rId7"/>
              </a:rPr>
              <a:t>danich</a:t>
            </a:r>
            <a:r>
              <a:rPr lang="cs-CZ" b="1" u="sng" dirty="0" smtClean="0">
                <a:hlinkClick r:id="rId7"/>
              </a:rPr>
              <a:t>-z-</a:t>
            </a:r>
            <a:r>
              <a:rPr lang="cs-CZ" b="1" u="sng" dirty="0" err="1" smtClean="0">
                <a:hlinkClick r:id="rId7"/>
              </a:rPr>
              <a:t>prijmu</a:t>
            </a:r>
            <a:r>
              <a:rPr lang="cs-CZ" b="1" u="sng" dirty="0" smtClean="0">
                <a:hlinkClick r:id="rId7"/>
              </a:rPr>
              <a:t>-</a:t>
            </a:r>
            <a:r>
              <a:rPr lang="cs-CZ" b="1" u="sng" dirty="0" err="1" smtClean="0">
                <a:hlinkClick r:id="rId7"/>
              </a:rPr>
              <a:t>uplne</a:t>
            </a:r>
            <a:r>
              <a:rPr lang="cs-CZ" b="1" u="sng" dirty="0" smtClean="0">
                <a:hlinkClick r:id="rId7"/>
              </a:rPr>
              <a:t>-</a:t>
            </a:r>
            <a:r>
              <a:rPr lang="cs-CZ" b="1" u="sng" dirty="0" err="1" smtClean="0">
                <a:hlinkClick r:id="rId7"/>
              </a:rPr>
              <a:t>zneni</a:t>
            </a:r>
            <a:endParaRPr lang="cs-CZ" dirty="0" smtClean="0"/>
          </a:p>
          <a:p>
            <a:r>
              <a:rPr lang="cs-CZ" dirty="0" smtClean="0"/>
              <a:t>PELECH, Petr Mgr. – Roční zúčtování daně z příjmů ze závislé činnosti a funkčních požitků, Nakladatelství ANAG Olomouc, 2011, ISBN 978-80-7263-707-2</a:t>
            </a:r>
          </a:p>
          <a:p>
            <a:r>
              <a:rPr lang="cs-CZ" dirty="0" smtClean="0"/>
              <a:t>vlastní poznámky z odborné stáže u zaměstnavatele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202</TotalTime>
  <Words>1035</Words>
  <Application>Microsoft Office PowerPoint</Application>
  <PresentationFormat>Předvádění na obrazovce (4:3)</PresentationFormat>
  <Paragraphs>200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Snímek 1</vt:lpstr>
      <vt:lpstr>17. ROČNÍ ZÚČTOVÁNÍ  DANĚ Z PŘÍJMU ZE ZÁVISLÉ ČINNOSTI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 Výpočty mzdy – procvičování, písemná práce </dc:title>
  <dc:creator>Rachota</dc:creator>
  <cp:lastModifiedBy>Rachota</cp:lastModifiedBy>
  <cp:revision>33</cp:revision>
  <dcterms:created xsi:type="dcterms:W3CDTF">2014-03-23T17:09:54Z</dcterms:created>
  <dcterms:modified xsi:type="dcterms:W3CDTF">2014-05-20T05:25:15Z</dcterms:modified>
</cp:coreProperties>
</file>