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87" r:id="rId2"/>
    <p:sldId id="256" r:id="rId3"/>
    <p:sldId id="288" r:id="rId4"/>
    <p:sldId id="289" r:id="rId5"/>
    <p:sldId id="290" r:id="rId6"/>
    <p:sldId id="291" r:id="rId7"/>
    <p:sldId id="292" r:id="rId8"/>
    <p:sldId id="293" r:id="rId9"/>
    <p:sldId id="294" r:id="rId10"/>
    <p:sldId id="295" r:id="rId11"/>
    <p:sldId id="296" r:id="rId12"/>
    <p:sldId id="297" r:id="rId13"/>
    <p:sldId id="298" r:id="rId14"/>
    <p:sldId id="299" r:id="rId15"/>
    <p:sldId id="300" r:id="rId16"/>
    <p:sldId id="301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7868" autoAdjust="0"/>
    <p:restoredTop sz="94721" autoAdjust="0"/>
  </p:normalViewPr>
  <p:slideViewPr>
    <p:cSldViewPr>
      <p:cViewPr varScale="1">
        <p:scale>
          <a:sx n="88" d="100"/>
          <a:sy n="88" d="100"/>
        </p:scale>
        <p:origin x="-252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A523952E-BE73-4160-A06E-79B64E83A3D4}" type="datetimeFigureOut">
              <a:rPr lang="cs-CZ" smtClean="0"/>
              <a:pPr/>
              <a:t>19.5.2014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381A6C0B-46AB-4EBD-B71E-878F7AC0AF4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A523952E-BE73-4160-A06E-79B64E83A3D4}" type="datetimeFigureOut">
              <a:rPr lang="cs-CZ" smtClean="0"/>
              <a:pPr/>
              <a:t>19.5.2014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381A6C0B-46AB-4EBD-B71E-878F7AC0AF4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A523952E-BE73-4160-A06E-79B64E83A3D4}" type="datetimeFigureOut">
              <a:rPr lang="cs-CZ" smtClean="0"/>
              <a:pPr/>
              <a:t>19.5.2014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381A6C0B-46AB-4EBD-B71E-878F7AC0AF4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23952E-BE73-4160-A06E-79B64E83A3D4}" type="datetimeFigureOut">
              <a:rPr lang="cs-CZ" smtClean="0"/>
              <a:pPr/>
              <a:t>19.5.2014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1A6C0B-46AB-4EBD-B71E-878F7AC0AF4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23952E-BE73-4160-A06E-79B64E83A3D4}" type="datetimeFigureOut">
              <a:rPr lang="cs-CZ" smtClean="0"/>
              <a:pPr/>
              <a:t>19.5.2014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1A6C0B-46AB-4EBD-B71E-878F7AC0AF4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A523952E-BE73-4160-A06E-79B64E83A3D4}" type="datetimeFigureOut">
              <a:rPr lang="cs-CZ" smtClean="0"/>
              <a:pPr/>
              <a:t>19.5.2014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381A6C0B-46AB-4EBD-B71E-878F7AC0AF4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23952E-BE73-4160-A06E-79B64E83A3D4}" type="datetimeFigureOut">
              <a:rPr lang="cs-CZ" smtClean="0"/>
              <a:pPr/>
              <a:t>19.5.2014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1A6C0B-46AB-4EBD-B71E-878F7AC0AF4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A523952E-BE73-4160-A06E-79B64E83A3D4}" type="datetimeFigureOut">
              <a:rPr lang="cs-CZ" smtClean="0"/>
              <a:pPr/>
              <a:t>19.5.2014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381A6C0B-46AB-4EBD-B71E-878F7AC0AF4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A523952E-BE73-4160-A06E-79B64E83A3D4}" type="datetimeFigureOut">
              <a:rPr lang="cs-CZ" smtClean="0"/>
              <a:pPr/>
              <a:t>19.5.2014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381A6C0B-46AB-4EBD-B71E-878F7AC0AF4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23952E-BE73-4160-A06E-79B64E83A3D4}" type="datetimeFigureOut">
              <a:rPr lang="cs-CZ" smtClean="0"/>
              <a:pPr/>
              <a:t>19.5.2014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1A6C0B-46AB-4EBD-B71E-878F7AC0AF4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23952E-BE73-4160-A06E-79B64E83A3D4}" type="datetimeFigureOut">
              <a:rPr lang="cs-CZ" smtClean="0"/>
              <a:pPr/>
              <a:t>19.5.2014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1A6C0B-46AB-4EBD-B71E-878F7AC0AF4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A523952E-BE73-4160-A06E-79B64E83A3D4}" type="datetimeFigureOut">
              <a:rPr lang="cs-CZ" smtClean="0"/>
              <a:pPr/>
              <a:t>19.5.2014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381A6C0B-46AB-4EBD-B71E-878F7AC0AF4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podnikatel.cz/smlouvy/vypoved-pracovniho-pomeru-zamestnavatelem/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podnikatel.cz/smlouvy/vypoved-pracovniho-pomeru-zamestnavatelem/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podnikatel.cz/smlouvy/vypoved-pracovniho-pomeru-zamestnavatelem/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podnikatel.cz/smlouvy/vypoved-pracovniho-pomeru-zamestnavatelem/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epravo.cz/top/clanky/jake-jsou-moznosti-ukonceni-pracovniho-pomeru-ze-strany-zamestnavatele-38899.html" TargetMode="External"/><Relationship Id="rId2" Type="http://schemas.openxmlformats.org/officeDocument/2006/relationships/hyperlink" Target="http://pracovnipravo.iure.org/home/Skonceni_prac_pomeru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mpsv.cz/ppropo.php?ID=IPB021" TargetMode="External"/><Relationship Id="rId5" Type="http://schemas.openxmlformats.org/officeDocument/2006/relationships/hyperlink" Target="http://www.podnikatel.cz/smlouvy/vypoved-pracovniho-pomeru-zamestnavatelem/" TargetMode="External"/><Relationship Id="rId4" Type="http://schemas.openxmlformats.org/officeDocument/2006/relationships/hyperlink" Target="http://www.pracepropravniky.cz/zakony/zakonik-prace-uplne-zneni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11760" y="260648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2483768" y="1916832"/>
          <a:ext cx="6337622" cy="4575540"/>
        </p:xfrm>
        <a:graphic>
          <a:graphicData uri="http://schemas.openxmlformats.org/drawingml/2006/table">
            <a:tbl>
              <a:tblPr/>
              <a:tblGrid>
                <a:gridCol w="2329853"/>
                <a:gridCol w="4007769"/>
              </a:tblGrid>
              <a:tr h="6477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Název školy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Gymnázium, střední odborná škola, střední odborné učiliště a vyšší odborná škola, Hořice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CZ.1.07/1.5.00/34.0873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 pitchFamily="34" charset="0"/>
                          <a:cs typeface="Arial" pitchFamily="34" charset="0"/>
                        </a:rPr>
                        <a:t>Název materiálu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VY_62_INOVACE_01.02.18 – Skončení pracovního poměru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Ing. Eva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Rachotová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Tematická oblast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Pracovní poměr, mzda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Ročník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Třetí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Datum tvorby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Listopad 2013 – duben 2014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Materiál je určen pro  výuku tematického celku  mzda a pracovní poměr včetně výpočtů jednotlivých složek mzdy.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Metodický pokyn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Materiál obsahuje jak teoretickou část, tak i příklady k procvičování.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285984" y="4786322"/>
            <a:ext cx="6172200" cy="28575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18. SKONČENÍ </a:t>
            </a:r>
            <a:br>
              <a:rPr lang="cs-CZ" dirty="0" smtClean="0"/>
            </a:br>
            <a:r>
              <a:rPr lang="cs-CZ" dirty="0" smtClean="0"/>
              <a:t>PRACOVNÍHO POMĚRU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anotace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Tento materiál vysvětluje jednotlivé možnosti skončení pracovního poměru, nabízí ukázky dokladů, řeší otázku odstupného.</a:t>
            </a: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357298"/>
            <a:ext cx="7467600" cy="5116654"/>
          </a:xfrm>
        </p:spPr>
        <p:txBody>
          <a:bodyPr/>
          <a:lstStyle/>
          <a:p>
            <a:r>
              <a:rPr lang="cs-CZ" dirty="0" smtClean="0"/>
              <a:t>podle Zákoníku práce je možné pracovní poměr </a:t>
            </a:r>
            <a:r>
              <a:rPr lang="cs-CZ" b="1" dirty="0" smtClean="0"/>
              <a:t>skončit</a:t>
            </a:r>
            <a:r>
              <a:rPr lang="cs-CZ" dirty="0" smtClean="0"/>
              <a:t>:</a:t>
            </a:r>
          </a:p>
          <a:p>
            <a:pPr>
              <a:buNone/>
            </a:pPr>
            <a:endParaRPr lang="cs-CZ" dirty="0" smtClean="0"/>
          </a:p>
          <a:p>
            <a:pPr marL="457200" indent="-457200">
              <a:buNone/>
            </a:pPr>
            <a:r>
              <a:rPr lang="cs-CZ" dirty="0" smtClean="0"/>
              <a:t>a) dohodou </a:t>
            </a:r>
          </a:p>
          <a:p>
            <a:pPr marL="457200" indent="-457200"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b) výpovědí zaměstnance nebo zaměstnavatele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c) okamžitým zrušením pracovního poměru zaměstnancem nebo zaměstnavatelem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d) zrušením ve zkušební době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i="1" dirty="0" smtClean="0"/>
              <a:t>Poznámka: Pracovní poměr na dobu určitou končí uplynutím sjednané doby</a:t>
            </a:r>
            <a:r>
              <a:rPr lang="cs-CZ" b="1" dirty="0" smtClean="0"/>
              <a:t> </a:t>
            </a:r>
            <a:r>
              <a:rPr lang="cs-CZ" i="1" dirty="0" smtClean="0"/>
              <a:t>(byla-li doba trvání tohoto pracovního poměru omezena na dobu konání určitých prací, je zaměstnavatel povinen upozornit zaměstnance na skončení těchto prací včas, zpravidla alespoň 3 dny předem)</a:t>
            </a:r>
          </a:p>
          <a:p>
            <a:endParaRPr lang="cs-CZ" i="1" dirty="0" smtClean="0"/>
          </a:p>
          <a:p>
            <a:pPr>
              <a:buNone/>
            </a:pPr>
            <a:endParaRPr lang="cs-CZ" dirty="0" smtClean="0"/>
          </a:p>
          <a:p>
            <a:r>
              <a:rPr lang="cs-CZ" b="1" dirty="0" smtClean="0"/>
              <a:t> </a:t>
            </a:r>
            <a:r>
              <a:rPr lang="cs-CZ" dirty="0" smtClean="0"/>
              <a:t>Pracovní poměr </a:t>
            </a:r>
            <a:r>
              <a:rPr lang="cs-CZ" b="1" dirty="0" smtClean="0"/>
              <a:t>zaniká</a:t>
            </a:r>
            <a:r>
              <a:rPr lang="cs-CZ" dirty="0" smtClean="0"/>
              <a:t> smrtí zaměstnance.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857232"/>
            <a:ext cx="7467600" cy="561672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b="1" dirty="0" smtClean="0"/>
              <a:t> a) dohoda o rozvázání pracovního poměru</a:t>
            </a:r>
            <a:endParaRPr lang="cs-CZ" dirty="0" smtClean="0"/>
          </a:p>
          <a:p>
            <a:r>
              <a:rPr lang="cs-CZ" dirty="0" smtClean="0"/>
              <a:t>dohoda o rozvázání pracovního poměru je jediným dvoustranným pracovněprávním úkonem, podle kterého zaniká pracovní poměr (jinak zaniká pracovní poměr pouze jednostrannými právními úkony - tj. výpověď, okamžité zrušení pracovního poměru), bez vůle druhé strany, tj. vůči druhému účastníkovi jsou účinné jejich doručením (s jistými specifiky uvedenými v zákoně)</a:t>
            </a:r>
          </a:p>
          <a:p>
            <a:r>
              <a:rPr lang="cs-CZ" dirty="0" smtClean="0"/>
              <a:t>náležitostí dohody je v podstatě jen ujednání mezi zaměstnancem a zaměstnavatelem o tom, že pracovní poměr zaniká a ke kterému dni končí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500042"/>
            <a:ext cx="7467600" cy="5973910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zákon též vyžaduje, aby dohoda byla v písemné formě a aby každá ze smluvních stran obdržela jedno vyhotovení (doporučuje se, aby dohoda obsahovala důvod ukončení pracovního poměru - zákon ale takovou náležitost dohody nestanoví jako povinnou)</a:t>
            </a:r>
          </a:p>
          <a:p>
            <a:r>
              <a:rPr lang="cs-CZ" dirty="0" smtClean="0"/>
              <a:t>tím, že je dohoda dvoustranným právním úkonem, je závislá na vůli obou smluvních stran a proto platí, že nikdo nemůže být k podpisu dohody nucen → pokud zaměstnavatel chce se zaměstnancem ukončit pracovní poměr a zaměstnanec nepřistoupí na dohodu, musí si zaměstnavatel najít zákonný důvod pro výpověď dle </a:t>
            </a:r>
            <a:r>
              <a:rPr lang="cs-CZ" dirty="0" err="1" smtClean="0"/>
              <a:t>ust</a:t>
            </a:r>
            <a:r>
              <a:rPr lang="cs-CZ" dirty="0" smtClean="0"/>
              <a:t>. § 52 zákoníku práce</a:t>
            </a:r>
          </a:p>
          <a:p>
            <a:r>
              <a:rPr lang="cs-CZ" dirty="0" smtClean="0"/>
              <a:t>součástí dohody může být o ujednání o výši odstupného</a:t>
            </a:r>
          </a:p>
          <a:p>
            <a:r>
              <a:rPr lang="cs-CZ" i="1" dirty="0" smtClean="0"/>
              <a:t>Pozn.: Doporučuji ukázky tiskopisů např.</a:t>
            </a:r>
            <a:r>
              <a:rPr lang="cs-CZ" b="1" i="1" dirty="0" smtClean="0"/>
              <a:t> </a:t>
            </a:r>
            <a:r>
              <a:rPr lang="cs-CZ" b="1" i="1" u="sng" dirty="0" smtClean="0">
                <a:hlinkClick r:id="rId2"/>
              </a:rPr>
              <a:t>http://www.podnikatel.</a:t>
            </a:r>
            <a:r>
              <a:rPr lang="cs-CZ" b="1" i="1" u="sng" dirty="0" err="1" smtClean="0">
                <a:hlinkClick r:id="rId2"/>
              </a:rPr>
              <a:t>cz</a:t>
            </a:r>
            <a:r>
              <a:rPr lang="cs-CZ" b="1" i="1" u="sng" dirty="0" smtClean="0">
                <a:hlinkClick r:id="rId2"/>
              </a:rPr>
              <a:t>/smlouvy/</a:t>
            </a:r>
            <a:r>
              <a:rPr lang="cs-CZ" b="1" i="1" u="sng" dirty="0" err="1" smtClean="0">
                <a:hlinkClick r:id="rId2"/>
              </a:rPr>
              <a:t>vypoved</a:t>
            </a:r>
            <a:r>
              <a:rPr lang="cs-CZ" b="1" i="1" u="sng" dirty="0" smtClean="0">
                <a:hlinkClick r:id="rId2"/>
              </a:rPr>
              <a:t>-</a:t>
            </a:r>
            <a:r>
              <a:rPr lang="cs-CZ" b="1" i="1" u="sng" dirty="0" err="1" smtClean="0">
                <a:hlinkClick r:id="rId2"/>
              </a:rPr>
              <a:t>pracovniho</a:t>
            </a:r>
            <a:r>
              <a:rPr lang="cs-CZ" b="1" i="1" u="sng" dirty="0" smtClean="0">
                <a:hlinkClick r:id="rId2"/>
              </a:rPr>
              <a:t>-</a:t>
            </a:r>
            <a:r>
              <a:rPr lang="cs-CZ" b="1" i="1" u="sng" dirty="0" err="1" smtClean="0">
                <a:hlinkClick r:id="rId2"/>
              </a:rPr>
              <a:t>pomeru</a:t>
            </a:r>
            <a:r>
              <a:rPr lang="cs-CZ" b="1" i="1" u="sng" dirty="0" smtClean="0">
                <a:hlinkClick r:id="rId2"/>
              </a:rPr>
              <a:t>-</a:t>
            </a:r>
            <a:r>
              <a:rPr lang="cs-CZ" b="1" i="1" u="sng" dirty="0" err="1" smtClean="0">
                <a:hlinkClick r:id="rId2"/>
              </a:rPr>
              <a:t>zamestnavatelem</a:t>
            </a:r>
            <a:r>
              <a:rPr lang="cs-CZ" b="1" i="1" u="sng" dirty="0" smtClean="0">
                <a:hlinkClick r:id="rId2"/>
              </a:rPr>
              <a:t>/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642918"/>
            <a:ext cx="7467600" cy="5831034"/>
          </a:xfrm>
        </p:spPr>
        <p:txBody>
          <a:bodyPr/>
          <a:lstStyle/>
          <a:p>
            <a:pPr>
              <a:buNone/>
            </a:pPr>
            <a:r>
              <a:rPr lang="cs-CZ" b="1" dirty="0" smtClean="0"/>
              <a:t> b) výpověď </a:t>
            </a:r>
            <a:r>
              <a:rPr lang="cs-CZ" dirty="0" smtClean="0"/>
              <a:t>(podrobněji kap. 19)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výpovědí může rozvázat pracovní poměr zaměstnavatel i zaměstnanec</a:t>
            </a:r>
          </a:p>
          <a:p>
            <a:r>
              <a:rPr lang="cs-CZ" dirty="0" smtClean="0"/>
              <a:t>výpověď musí být dána písemně a doručena druhému účastníku</a:t>
            </a:r>
          </a:p>
          <a:p>
            <a:r>
              <a:rPr lang="cs-CZ" dirty="0" smtClean="0"/>
              <a:t>zaměstnavatel může dát zaměstnanci výpověď jen z důvodu výslovně stanoveného v § 52 Zákoníku práce (jedná se např. o důvod, že se zaměstnavatel ruší, přemisťuje, stane-li se zaměstnanec nadbytečným, nesplňuje-li zaměstnanec předpoklady stanovené právními předpisy pro výkon sjednané práce, atp.)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571480"/>
            <a:ext cx="7467600" cy="5902472"/>
          </a:xfrm>
        </p:spPr>
        <p:txBody>
          <a:bodyPr>
            <a:normAutofit/>
          </a:bodyPr>
          <a:lstStyle/>
          <a:p>
            <a:r>
              <a:rPr lang="cs-CZ" dirty="0" smtClean="0"/>
              <a:t>zaměstnanec může dát zaměstnavateli výpověď</a:t>
            </a:r>
          </a:p>
          <a:p>
            <a:pPr>
              <a:buNone/>
            </a:pPr>
            <a:r>
              <a:rPr lang="cs-CZ" dirty="0" smtClean="0"/>
              <a:t>   z jakéhokoli důvodu nebo bez uvedení důvodu</a:t>
            </a:r>
          </a:p>
          <a:p>
            <a:r>
              <a:rPr lang="cs-CZ" dirty="0" smtClean="0"/>
              <a:t>dá-li zaměstnavatel zaměstnanci výpověď, musí důvod ve výpovědi skutkově vymezit tak, aby jej nebylo možno zaměnit s jiným důvodem, jinak je výpověď neplatná</a:t>
            </a:r>
          </a:p>
          <a:p>
            <a:r>
              <a:rPr lang="cs-CZ" dirty="0" smtClean="0"/>
              <a:t>důvod výpovědi nesmí být dodatečně měněn</a:t>
            </a:r>
          </a:p>
          <a:p>
            <a:r>
              <a:rPr lang="cs-CZ" dirty="0" smtClean="0"/>
              <a:t>výpověď může být odvolána pouze se souhlasem druhé smluvní strany; odvolání výpovědi i souhlas s jejím odvoláním musí být písemné</a:t>
            </a:r>
          </a:p>
          <a:p>
            <a:pPr>
              <a:buNone/>
            </a:pPr>
            <a:endParaRPr lang="cs-CZ" dirty="0" smtClean="0"/>
          </a:p>
          <a:p>
            <a:r>
              <a:rPr lang="cs-CZ" i="1" dirty="0" smtClean="0"/>
              <a:t>Pozn.: Doporučuji ukázky tiskopisů např.</a:t>
            </a:r>
            <a:endParaRPr lang="cs-CZ" dirty="0" smtClean="0"/>
          </a:p>
          <a:p>
            <a:pPr>
              <a:buNone/>
            </a:pPr>
            <a:r>
              <a:rPr lang="cs-CZ" b="1" i="1" dirty="0" smtClean="0"/>
              <a:t>  </a:t>
            </a:r>
            <a:r>
              <a:rPr lang="cs-CZ" b="1" i="1" u="sng" dirty="0" smtClean="0">
                <a:hlinkClick r:id="rId2"/>
              </a:rPr>
              <a:t>http://www.podnikatel.</a:t>
            </a:r>
            <a:r>
              <a:rPr lang="cs-CZ" b="1" i="1" u="sng" dirty="0" err="1" smtClean="0">
                <a:hlinkClick r:id="rId2"/>
              </a:rPr>
              <a:t>cz</a:t>
            </a:r>
            <a:r>
              <a:rPr lang="cs-CZ" b="1" i="1" u="sng" dirty="0" smtClean="0">
                <a:hlinkClick r:id="rId2"/>
              </a:rPr>
              <a:t>/smlouvy/</a:t>
            </a:r>
            <a:r>
              <a:rPr lang="cs-CZ" b="1" i="1" u="sng" dirty="0" err="1" smtClean="0">
                <a:hlinkClick r:id="rId2"/>
              </a:rPr>
              <a:t>vypoved</a:t>
            </a:r>
            <a:r>
              <a:rPr lang="cs-CZ" b="1" i="1" u="sng" dirty="0" smtClean="0">
                <a:hlinkClick r:id="rId2"/>
              </a:rPr>
              <a:t>-</a:t>
            </a:r>
            <a:r>
              <a:rPr lang="cs-CZ" b="1" i="1" u="sng" dirty="0" err="1" smtClean="0">
                <a:hlinkClick r:id="rId2"/>
              </a:rPr>
              <a:t>pracovniho</a:t>
            </a:r>
            <a:r>
              <a:rPr lang="cs-CZ" b="1" i="1" u="sng" dirty="0" smtClean="0">
                <a:hlinkClick r:id="rId2"/>
              </a:rPr>
              <a:t>-</a:t>
            </a:r>
            <a:r>
              <a:rPr lang="cs-CZ" b="1" i="1" u="sng" dirty="0" err="1" smtClean="0">
                <a:hlinkClick r:id="rId2"/>
              </a:rPr>
              <a:t>pomeru</a:t>
            </a:r>
            <a:r>
              <a:rPr lang="cs-CZ" b="1" i="1" u="sng" dirty="0" smtClean="0">
                <a:hlinkClick r:id="rId2"/>
              </a:rPr>
              <a:t>-</a:t>
            </a:r>
            <a:r>
              <a:rPr lang="cs-CZ" b="1" i="1" u="sng" dirty="0" err="1" smtClean="0">
                <a:hlinkClick r:id="rId2"/>
              </a:rPr>
              <a:t>zamestnavatelem</a:t>
            </a:r>
            <a:r>
              <a:rPr lang="cs-CZ" b="1" i="1" u="sng" dirty="0" smtClean="0">
                <a:hlinkClick r:id="rId2"/>
              </a:rPr>
              <a:t>/</a:t>
            </a:r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928670"/>
            <a:ext cx="7467600" cy="5545282"/>
          </a:xfrm>
        </p:spPr>
        <p:txBody>
          <a:bodyPr/>
          <a:lstStyle/>
          <a:p>
            <a:pPr>
              <a:buNone/>
            </a:pPr>
            <a:r>
              <a:rPr lang="cs-CZ" b="1" dirty="0" smtClean="0"/>
              <a:t>c) okamžité zrušení pracovního poměru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v okamžitém zrušení pracovního poměru musí zaměstnavatel i zaměstnanec skutkově vymezit jeho důvod tak, aby jej nebylo možno zaměnit s jiným - uvedený důvod nesmí být dodatečně měněn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okamžité zrušení pracovního poměru musí být písemné, jinak se k němu nepřihlíží</a:t>
            </a:r>
          </a:p>
          <a:p>
            <a:pPr>
              <a:buNone/>
            </a:pPr>
            <a:r>
              <a:rPr lang="cs-CZ" dirty="0" smtClean="0"/>
              <a:t> 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642918"/>
            <a:ext cx="7467600" cy="5831034"/>
          </a:xfrm>
        </p:spPr>
        <p:txBody>
          <a:bodyPr>
            <a:normAutofit fontScale="92500"/>
          </a:bodyPr>
          <a:lstStyle/>
          <a:p>
            <a:r>
              <a:rPr lang="cs-CZ" b="1" dirty="0" smtClean="0"/>
              <a:t>zaměstnavatel</a:t>
            </a:r>
            <a:r>
              <a:rPr lang="cs-CZ" dirty="0" smtClean="0"/>
              <a:t> může pracovní poměr okamžitě zrušit (dle § 55 zákoníku práce) </a:t>
            </a:r>
            <a:r>
              <a:rPr lang="cs-CZ" b="1" dirty="0" smtClean="0"/>
              <a:t>jen tehdy</a:t>
            </a:r>
            <a:r>
              <a:rPr lang="cs-CZ" dirty="0" smtClean="0"/>
              <a:t>,</a:t>
            </a:r>
          </a:p>
          <a:p>
            <a:pPr>
              <a:buNone/>
            </a:pPr>
            <a:r>
              <a:rPr lang="cs-CZ" dirty="0" smtClean="0"/>
              <a:t>a) byl-li zaměstnanec pravomocně odsouzen pro úmyslný trestný čin k nepodmíněnému trestu odnětí svobody na dobu delší než 1 rok, nebo byl-li pravomocně odsouzen pro úmyslný trestný čin spáchaný při plnění pracovních úkolů nebo v přímé souvislosti s ním k nepodmíněnému trestu odnětí svobody na dobu nejméně 6 měsíců, </a:t>
            </a:r>
          </a:p>
          <a:p>
            <a:pPr>
              <a:buNone/>
            </a:pPr>
            <a:r>
              <a:rPr lang="cs-CZ" dirty="0" smtClean="0"/>
              <a:t>b) porušil-li zaměstnanec povinnost vyplývající z právních předpisů vztahujících se k jím vykonávané práci zvlášť hrubým způsobem </a:t>
            </a:r>
          </a:p>
          <a:p>
            <a:r>
              <a:rPr lang="cs-CZ" dirty="0" smtClean="0"/>
              <a:t>zaměstnavatel nesmí okamžitě zrušit pracovní poměr s těhotnou zaměstnankyní, </a:t>
            </a:r>
            <a:r>
              <a:rPr lang="cs-CZ" dirty="0" err="1" smtClean="0"/>
              <a:t>zaměstnankyní</a:t>
            </a:r>
            <a:r>
              <a:rPr lang="cs-CZ" dirty="0" smtClean="0"/>
              <a:t> na mateřské dovolené, zaměstnancem nebo zaměstnankyní, kteří čerpají rodičovskou dovolenou 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642918"/>
            <a:ext cx="7467600" cy="5831034"/>
          </a:xfrm>
        </p:spPr>
        <p:txBody>
          <a:bodyPr>
            <a:normAutofit fontScale="77500" lnSpcReduction="20000"/>
          </a:bodyPr>
          <a:lstStyle/>
          <a:p>
            <a:r>
              <a:rPr lang="cs-CZ" b="1" dirty="0" smtClean="0"/>
              <a:t>zaměstnanec</a:t>
            </a:r>
            <a:r>
              <a:rPr lang="cs-CZ" dirty="0" smtClean="0"/>
              <a:t> může pracovní poměr okamžitě zrušit</a:t>
            </a:r>
          </a:p>
          <a:p>
            <a:pPr>
              <a:buNone/>
            </a:pPr>
            <a:r>
              <a:rPr lang="cs-CZ" dirty="0" smtClean="0"/>
              <a:t>   (dle § 56 Zákoníku práce) jen, jestliže, 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a) podle lékařského posudku vydaného zařízením závodní preventivní péče nebo rozhodnutí příslušného správního úřadu, který lékařský posudek přezkoumává, nemůže dále konat práci bez vážného ohrožení svého zdraví a zaměstnavatel mu neumožnil v době 15 dnů ode dne předložení tohoto posudku výkon jiné pro něho vhodné práce, nebo</a:t>
            </a:r>
          </a:p>
          <a:p>
            <a:pPr>
              <a:buNone/>
            </a:pPr>
            <a:r>
              <a:rPr lang="cs-CZ" dirty="0" smtClean="0"/>
              <a:t>b) zaměstnavatel mu nevyplatil mzdu nebo plat nebo náhradu mzdy nebo platu anebo jakoukoli jejich část do 15 dnů </a:t>
            </a:r>
          </a:p>
          <a:p>
            <a:pPr>
              <a:buNone/>
            </a:pPr>
            <a:r>
              <a:rPr lang="cs-CZ" dirty="0" smtClean="0"/>
              <a:t>    po uplynutí období  splatnosti</a:t>
            </a:r>
          </a:p>
          <a:p>
            <a:r>
              <a:rPr lang="cs-CZ" dirty="0" smtClean="0"/>
              <a:t>zaměstnanci, který okamžitě zrušil pracovní poměr, přísluší od zaměstnavatele náhrada mzdy nebo platu ve výši průměrného výdělku za dobu, která odpovídá délce výpovědní doby </a:t>
            </a:r>
          </a:p>
          <a:p>
            <a:pPr>
              <a:buNone/>
            </a:pPr>
            <a:r>
              <a:rPr lang="cs-CZ" dirty="0" smtClean="0"/>
              <a:t> </a:t>
            </a:r>
          </a:p>
          <a:p>
            <a:r>
              <a:rPr lang="cs-CZ" i="1" dirty="0" smtClean="0"/>
              <a:t>Pozn.: Doporučuji ukázky tiskopisů např.</a:t>
            </a:r>
            <a:endParaRPr lang="cs-CZ" dirty="0" smtClean="0"/>
          </a:p>
          <a:p>
            <a:pPr>
              <a:buNone/>
            </a:pPr>
            <a:r>
              <a:rPr lang="cs-CZ" b="1" i="1" dirty="0" smtClean="0"/>
              <a:t> </a:t>
            </a:r>
            <a:r>
              <a:rPr lang="cs-CZ" b="1" i="1" u="sng" dirty="0" smtClean="0">
                <a:hlinkClick r:id="rId2"/>
              </a:rPr>
              <a:t>http://www.podnikatel.</a:t>
            </a:r>
            <a:r>
              <a:rPr lang="cs-CZ" b="1" i="1" u="sng" dirty="0" err="1" smtClean="0">
                <a:hlinkClick r:id="rId2"/>
              </a:rPr>
              <a:t>cz</a:t>
            </a:r>
            <a:r>
              <a:rPr lang="cs-CZ" b="1" i="1" u="sng" dirty="0" smtClean="0">
                <a:hlinkClick r:id="rId2"/>
              </a:rPr>
              <a:t>/smlouvy/</a:t>
            </a:r>
            <a:r>
              <a:rPr lang="cs-CZ" b="1" i="1" u="sng" dirty="0" err="1" smtClean="0">
                <a:hlinkClick r:id="rId2"/>
              </a:rPr>
              <a:t>vypoved</a:t>
            </a:r>
            <a:r>
              <a:rPr lang="cs-CZ" b="1" i="1" u="sng" dirty="0" smtClean="0">
                <a:hlinkClick r:id="rId2"/>
              </a:rPr>
              <a:t>-</a:t>
            </a:r>
            <a:r>
              <a:rPr lang="cs-CZ" b="1" i="1" u="sng" dirty="0" err="1" smtClean="0">
                <a:hlinkClick r:id="rId2"/>
              </a:rPr>
              <a:t>pracovniho</a:t>
            </a:r>
            <a:r>
              <a:rPr lang="cs-CZ" b="1" i="1" u="sng" dirty="0" smtClean="0">
                <a:hlinkClick r:id="rId2"/>
              </a:rPr>
              <a:t>-</a:t>
            </a:r>
            <a:r>
              <a:rPr lang="cs-CZ" b="1" i="1" u="sng" dirty="0" err="1" smtClean="0">
                <a:hlinkClick r:id="rId2"/>
              </a:rPr>
              <a:t>pomeru</a:t>
            </a:r>
            <a:r>
              <a:rPr lang="cs-CZ" b="1" i="1" u="sng" dirty="0" smtClean="0">
                <a:hlinkClick r:id="rId2"/>
              </a:rPr>
              <a:t>-</a:t>
            </a:r>
            <a:r>
              <a:rPr lang="cs-CZ" b="1" i="1" u="sng" dirty="0" err="1" smtClean="0">
                <a:hlinkClick r:id="rId2"/>
              </a:rPr>
              <a:t>zamestnavatelem</a:t>
            </a:r>
            <a:r>
              <a:rPr lang="cs-CZ" b="1" i="1" u="sng" dirty="0" smtClean="0">
                <a:hlinkClick r:id="rId2"/>
              </a:rPr>
              <a:t>/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500034" y="571480"/>
            <a:ext cx="7467600" cy="5572164"/>
          </a:xfrm>
        </p:spPr>
        <p:txBody>
          <a:bodyPr>
            <a:normAutofit fontScale="85000" lnSpcReduction="10000"/>
          </a:bodyPr>
          <a:lstStyle/>
          <a:p>
            <a:pPr>
              <a:buNone/>
            </a:pPr>
            <a:r>
              <a:rPr lang="cs-CZ" b="1" dirty="0" smtClean="0"/>
              <a:t>d) zrušení ve zkušební době</a:t>
            </a:r>
          </a:p>
          <a:p>
            <a:pPr>
              <a:buNone/>
            </a:pPr>
            <a:endParaRPr lang="cs-CZ" dirty="0" smtClean="0"/>
          </a:p>
          <a:p>
            <a:r>
              <a:rPr lang="cs-CZ" b="1" dirty="0" smtClean="0"/>
              <a:t>zaměstnavatel i zaměstnanec</a:t>
            </a:r>
            <a:r>
              <a:rPr lang="cs-CZ" dirty="0" smtClean="0"/>
              <a:t> mohou zrušit pracovní poměr ve zkušební době </a:t>
            </a:r>
            <a:r>
              <a:rPr lang="cs-CZ" b="1" dirty="0" smtClean="0"/>
              <a:t>z jakéhokoliv</a:t>
            </a:r>
            <a:r>
              <a:rPr lang="cs-CZ" dirty="0" smtClean="0"/>
              <a:t> </a:t>
            </a:r>
            <a:r>
              <a:rPr lang="cs-CZ" b="1" dirty="0" smtClean="0"/>
              <a:t>důvodu nebo bez uvedení důvodu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zaměstnavatel  nesmí ve zkušební době zrušit pracovní poměr v době prvních 14 kalendářních dnů trvání dočasné pracovní neschopnosti (karantény) zaměstnance</a:t>
            </a:r>
          </a:p>
          <a:p>
            <a:r>
              <a:rPr lang="cs-CZ" dirty="0" smtClean="0"/>
              <a:t>zrušení pracovního poměru ve zkušební době musí být provedeno písemně; pracovní poměr skončí dnem doručení zrušení, není-li v něm uveden den pozdější.</a:t>
            </a:r>
          </a:p>
          <a:p>
            <a:r>
              <a:rPr lang="cs-CZ" dirty="0" smtClean="0"/>
              <a:t>zrušení má být zaměstnanci písemně oznámeno alespoň tři dny před dnem, kdy má pracovní poměr skončit</a:t>
            </a:r>
          </a:p>
          <a:p>
            <a:r>
              <a:rPr lang="cs-CZ" i="1" dirty="0" smtClean="0"/>
              <a:t>Pozn.: Doporučuji ukázky tiskopisů např.</a:t>
            </a:r>
            <a:endParaRPr lang="cs-CZ" dirty="0" smtClean="0"/>
          </a:p>
          <a:p>
            <a:pPr>
              <a:buNone/>
            </a:pPr>
            <a:r>
              <a:rPr lang="cs-CZ" b="1" i="1" dirty="0" smtClean="0"/>
              <a:t> </a:t>
            </a:r>
            <a:r>
              <a:rPr lang="cs-CZ" b="1" i="1" u="sng" dirty="0" smtClean="0">
                <a:hlinkClick r:id="rId2"/>
              </a:rPr>
              <a:t>http://www.podnikatel.</a:t>
            </a:r>
            <a:r>
              <a:rPr lang="cs-CZ" b="1" i="1" u="sng" dirty="0" err="1" smtClean="0">
                <a:hlinkClick r:id="rId2"/>
              </a:rPr>
              <a:t>cz</a:t>
            </a:r>
            <a:r>
              <a:rPr lang="cs-CZ" b="1" i="1" u="sng" dirty="0" smtClean="0">
                <a:hlinkClick r:id="rId2"/>
              </a:rPr>
              <a:t>/smlouvy/</a:t>
            </a:r>
            <a:r>
              <a:rPr lang="cs-CZ" b="1" i="1" u="sng" dirty="0" err="1" smtClean="0">
                <a:hlinkClick r:id="rId2"/>
              </a:rPr>
              <a:t>vypoved</a:t>
            </a:r>
            <a:r>
              <a:rPr lang="cs-CZ" b="1" i="1" u="sng" dirty="0" smtClean="0">
                <a:hlinkClick r:id="rId2"/>
              </a:rPr>
              <a:t>-</a:t>
            </a:r>
            <a:r>
              <a:rPr lang="cs-CZ" b="1" i="1" u="sng" dirty="0" err="1" smtClean="0">
                <a:hlinkClick r:id="rId2"/>
              </a:rPr>
              <a:t>pracovniho</a:t>
            </a:r>
            <a:r>
              <a:rPr lang="cs-CZ" b="1" i="1" u="sng" dirty="0" smtClean="0">
                <a:hlinkClick r:id="rId2"/>
              </a:rPr>
              <a:t>-</a:t>
            </a:r>
            <a:r>
              <a:rPr lang="cs-CZ" b="1" i="1" u="sng" dirty="0" err="1" smtClean="0">
                <a:hlinkClick r:id="rId2"/>
              </a:rPr>
              <a:t>pomeru</a:t>
            </a:r>
            <a:r>
              <a:rPr lang="cs-CZ" b="1" i="1" u="sng" dirty="0" smtClean="0">
                <a:hlinkClick r:id="rId2"/>
              </a:rPr>
              <a:t>-</a:t>
            </a:r>
            <a:r>
              <a:rPr lang="cs-CZ" b="1" i="1" u="sng" dirty="0" err="1" smtClean="0">
                <a:hlinkClick r:id="rId2"/>
              </a:rPr>
              <a:t>zamestnavatelem</a:t>
            </a:r>
            <a:r>
              <a:rPr lang="cs-CZ" b="1" i="1" u="sng" dirty="0" smtClean="0">
                <a:hlinkClick r:id="rId2"/>
              </a:rPr>
              <a:t>/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714356"/>
            <a:ext cx="7467600" cy="5759596"/>
          </a:xfrm>
        </p:spPr>
        <p:txBody>
          <a:bodyPr/>
          <a:lstStyle/>
          <a:p>
            <a:pPr>
              <a:buNone/>
            </a:pPr>
            <a:r>
              <a:rPr lang="cs-CZ" b="1" dirty="0" smtClean="0"/>
              <a:t>Pro všechny možnosti skončení pracovního poměru platí, že:</a:t>
            </a:r>
          </a:p>
          <a:p>
            <a:pPr>
              <a:buNone/>
            </a:pPr>
            <a:endParaRPr lang="cs-CZ" b="1" dirty="0" smtClean="0"/>
          </a:p>
          <a:p>
            <a:pPr>
              <a:buNone/>
            </a:pPr>
            <a:endParaRPr lang="cs-CZ" dirty="0" smtClean="0"/>
          </a:p>
          <a:p>
            <a:pPr lvl="0"/>
            <a:r>
              <a:rPr lang="cs-CZ" dirty="0" smtClean="0"/>
              <a:t>je nutné dodržet lhůty stanovené zejména</a:t>
            </a:r>
          </a:p>
          <a:p>
            <a:pPr lvl="0">
              <a:buNone/>
            </a:pPr>
            <a:r>
              <a:rPr lang="cs-CZ" dirty="0" smtClean="0"/>
              <a:t>   pro podání výpovědi a pro okamžité zrušení</a:t>
            </a:r>
          </a:p>
          <a:p>
            <a:pPr lvl="0"/>
            <a:r>
              <a:rPr lang="cs-CZ" dirty="0" smtClean="0"/>
              <a:t>dále je potřeba mít na paměti, že zaměstnanci </a:t>
            </a:r>
          </a:p>
          <a:p>
            <a:pPr lvl="0">
              <a:buNone/>
            </a:pPr>
            <a:r>
              <a:rPr lang="cs-CZ" dirty="0" smtClean="0"/>
              <a:t>   v určitých životních situacích nelze dát výpověď vůbec, nebo jen za určitých podmínek (kupříkladu v těhotenství, na mateřské dovolené, v pracovní neschopnosti, při uvolnění zaměstnance pro výkon veřejné funkce, při povolání k výkonu vojenské služby atd.)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142984"/>
            <a:ext cx="7467600" cy="5330968"/>
          </a:xfrm>
        </p:spPr>
        <p:txBody>
          <a:bodyPr>
            <a:normAutofit fontScale="92500" lnSpcReduction="10000"/>
          </a:bodyPr>
          <a:lstStyle/>
          <a:p>
            <a:pPr lvl="0"/>
            <a:r>
              <a:rPr lang="cs-CZ" dirty="0" smtClean="0"/>
              <a:t>obecně je stanovena i povinnost zaměstnavatele </a:t>
            </a:r>
          </a:p>
          <a:p>
            <a:pPr lvl="0">
              <a:buNone/>
            </a:pPr>
            <a:r>
              <a:rPr lang="cs-CZ" dirty="0" smtClean="0"/>
              <a:t>   v určitých případech výpovědí pomáhat zaměstnanci ve spolupráci s úřady práce při získávání nové práce</a:t>
            </a:r>
          </a:p>
          <a:p>
            <a:pPr lvl="0">
              <a:buNone/>
            </a:pPr>
            <a:endParaRPr lang="cs-CZ" dirty="0" smtClean="0"/>
          </a:p>
          <a:p>
            <a:pPr lvl="0"/>
            <a:r>
              <a:rPr lang="cs-CZ" dirty="0" smtClean="0"/>
              <a:t>v případě osamělých zaměstnanců pečujících o děti mladší 15 let a v případě zaměstnanců se zdravotním postižením (nezabezpečených důchodem) a v některých dalších případech uplyne výpovědní doba, až když zaměstnavatel tuto povinnost splní</a:t>
            </a:r>
          </a:p>
          <a:p>
            <a:pPr lvl="0">
              <a:buNone/>
            </a:pPr>
            <a:endParaRPr lang="cs-CZ" dirty="0" smtClean="0"/>
          </a:p>
          <a:p>
            <a:pPr lvl="0"/>
            <a:r>
              <a:rPr lang="cs-CZ" dirty="0" smtClean="0"/>
              <a:t>další povinností zaměstnavatele, na kterou je potřeba upozornit, je povinnost projednat každou výpověď či zrušení s příslušným odborovým orgánem, pokud byl u zaměstnavatele založen a existuje</a:t>
            </a:r>
          </a:p>
          <a:p>
            <a:pPr>
              <a:buNone/>
            </a:pPr>
            <a:r>
              <a:rPr lang="cs-CZ" b="1" dirty="0" smtClean="0"/>
              <a:t> 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714356"/>
            <a:ext cx="7467600" cy="5759596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b="1" dirty="0" smtClean="0"/>
              <a:t>Použité zdroje:</a:t>
            </a:r>
            <a:endParaRPr lang="cs-CZ" dirty="0" smtClean="0"/>
          </a:p>
          <a:p>
            <a:pPr>
              <a:buNone/>
            </a:pPr>
            <a:r>
              <a:rPr lang="cs-CZ" b="1" dirty="0" smtClean="0"/>
              <a:t> </a:t>
            </a:r>
            <a:endParaRPr lang="cs-CZ" dirty="0" smtClean="0"/>
          </a:p>
          <a:p>
            <a:r>
              <a:rPr lang="cs-CZ" b="1" u="sng" dirty="0" smtClean="0">
                <a:hlinkClick r:id="rId2"/>
              </a:rPr>
              <a:t>http://pracovnipravo.iure.org/home/Skonceni_prac_pomeru</a:t>
            </a:r>
            <a:endParaRPr lang="cs-CZ" dirty="0" smtClean="0"/>
          </a:p>
          <a:p>
            <a:r>
              <a:rPr lang="cs-CZ" b="1" u="sng" dirty="0" smtClean="0">
                <a:hlinkClick r:id="rId3"/>
              </a:rPr>
              <a:t>http://www.</a:t>
            </a:r>
            <a:r>
              <a:rPr lang="cs-CZ" b="1" u="sng" dirty="0" err="1" smtClean="0">
                <a:hlinkClick r:id="rId3"/>
              </a:rPr>
              <a:t>epravo.cz</a:t>
            </a:r>
            <a:r>
              <a:rPr lang="cs-CZ" b="1" u="sng" dirty="0" smtClean="0">
                <a:hlinkClick r:id="rId3"/>
              </a:rPr>
              <a:t>/top/</a:t>
            </a:r>
            <a:r>
              <a:rPr lang="cs-CZ" b="1" u="sng" dirty="0" err="1" smtClean="0">
                <a:hlinkClick r:id="rId3"/>
              </a:rPr>
              <a:t>clanky</a:t>
            </a:r>
            <a:r>
              <a:rPr lang="cs-CZ" b="1" u="sng" dirty="0" smtClean="0">
                <a:hlinkClick r:id="rId3"/>
              </a:rPr>
              <a:t>/</a:t>
            </a:r>
            <a:r>
              <a:rPr lang="cs-CZ" b="1" u="sng" dirty="0" err="1" smtClean="0">
                <a:hlinkClick r:id="rId3"/>
              </a:rPr>
              <a:t>jake</a:t>
            </a:r>
            <a:r>
              <a:rPr lang="cs-CZ" b="1" u="sng" dirty="0" smtClean="0">
                <a:hlinkClick r:id="rId3"/>
              </a:rPr>
              <a:t>-jsou-</a:t>
            </a:r>
            <a:r>
              <a:rPr lang="cs-CZ" b="1" u="sng" dirty="0" err="1" smtClean="0">
                <a:hlinkClick r:id="rId3"/>
              </a:rPr>
              <a:t>moznosti</a:t>
            </a:r>
            <a:r>
              <a:rPr lang="cs-CZ" b="1" u="sng" dirty="0" smtClean="0">
                <a:hlinkClick r:id="rId3"/>
              </a:rPr>
              <a:t>-</a:t>
            </a:r>
            <a:r>
              <a:rPr lang="cs-CZ" b="1" u="sng" dirty="0" err="1" smtClean="0">
                <a:hlinkClick r:id="rId3"/>
              </a:rPr>
              <a:t>ukonceni</a:t>
            </a:r>
            <a:r>
              <a:rPr lang="cs-CZ" b="1" u="sng" dirty="0" smtClean="0">
                <a:hlinkClick r:id="rId3"/>
              </a:rPr>
              <a:t>-</a:t>
            </a:r>
            <a:r>
              <a:rPr lang="cs-CZ" b="1" u="sng" dirty="0" err="1" smtClean="0">
                <a:hlinkClick r:id="rId3"/>
              </a:rPr>
              <a:t>pracovniho</a:t>
            </a:r>
            <a:r>
              <a:rPr lang="cs-CZ" b="1" u="sng" dirty="0" smtClean="0">
                <a:hlinkClick r:id="rId3"/>
              </a:rPr>
              <a:t>-</a:t>
            </a:r>
            <a:r>
              <a:rPr lang="cs-CZ" b="1" u="sng" dirty="0" err="1" smtClean="0">
                <a:hlinkClick r:id="rId3"/>
              </a:rPr>
              <a:t>pomeru</a:t>
            </a:r>
            <a:r>
              <a:rPr lang="cs-CZ" b="1" u="sng" dirty="0" smtClean="0">
                <a:hlinkClick r:id="rId3"/>
              </a:rPr>
              <a:t>-ze-strany-</a:t>
            </a:r>
            <a:r>
              <a:rPr lang="cs-CZ" b="1" u="sng" dirty="0" err="1" smtClean="0">
                <a:hlinkClick r:id="rId3"/>
              </a:rPr>
              <a:t>zamestnavatele</a:t>
            </a:r>
            <a:r>
              <a:rPr lang="cs-CZ" b="1" u="sng" dirty="0" smtClean="0">
                <a:hlinkClick r:id="rId3"/>
              </a:rPr>
              <a:t>-38899.html</a:t>
            </a:r>
            <a:endParaRPr lang="cs-CZ" dirty="0" smtClean="0"/>
          </a:p>
          <a:p>
            <a:r>
              <a:rPr lang="cs-CZ" b="1" u="sng" dirty="0" smtClean="0">
                <a:hlinkClick r:id="rId4"/>
              </a:rPr>
              <a:t>http://www.</a:t>
            </a:r>
            <a:r>
              <a:rPr lang="cs-CZ" b="1" u="sng" dirty="0" err="1" smtClean="0">
                <a:hlinkClick r:id="rId4"/>
              </a:rPr>
              <a:t>pracepropravniky.cz</a:t>
            </a:r>
            <a:r>
              <a:rPr lang="cs-CZ" b="1" u="sng" dirty="0" smtClean="0">
                <a:hlinkClick r:id="rId4"/>
              </a:rPr>
              <a:t>/</a:t>
            </a:r>
            <a:r>
              <a:rPr lang="cs-CZ" b="1" u="sng" dirty="0" err="1" smtClean="0">
                <a:hlinkClick r:id="rId4"/>
              </a:rPr>
              <a:t>zakony</a:t>
            </a:r>
            <a:r>
              <a:rPr lang="cs-CZ" b="1" u="sng" dirty="0" smtClean="0">
                <a:hlinkClick r:id="rId4"/>
              </a:rPr>
              <a:t>/</a:t>
            </a:r>
            <a:r>
              <a:rPr lang="cs-CZ" b="1" u="sng" dirty="0" err="1" smtClean="0">
                <a:hlinkClick r:id="rId4"/>
              </a:rPr>
              <a:t>zakonik</a:t>
            </a:r>
            <a:r>
              <a:rPr lang="cs-CZ" b="1" u="sng" dirty="0" smtClean="0">
                <a:hlinkClick r:id="rId4"/>
              </a:rPr>
              <a:t>-</a:t>
            </a:r>
            <a:r>
              <a:rPr lang="cs-CZ" b="1" u="sng" dirty="0" err="1" smtClean="0">
                <a:hlinkClick r:id="rId4"/>
              </a:rPr>
              <a:t>prace</a:t>
            </a:r>
            <a:r>
              <a:rPr lang="cs-CZ" b="1" u="sng" dirty="0" smtClean="0">
                <a:hlinkClick r:id="rId4"/>
              </a:rPr>
              <a:t>-</a:t>
            </a:r>
            <a:r>
              <a:rPr lang="cs-CZ" b="1" u="sng" dirty="0" err="1" smtClean="0">
                <a:hlinkClick r:id="rId4"/>
              </a:rPr>
              <a:t>uplne</a:t>
            </a:r>
            <a:r>
              <a:rPr lang="cs-CZ" b="1" u="sng" dirty="0" smtClean="0">
                <a:hlinkClick r:id="rId4"/>
              </a:rPr>
              <a:t>-</a:t>
            </a:r>
            <a:r>
              <a:rPr lang="cs-CZ" b="1" u="sng" dirty="0" err="1" smtClean="0">
                <a:hlinkClick r:id="rId4"/>
              </a:rPr>
              <a:t>zneni</a:t>
            </a:r>
            <a:endParaRPr lang="cs-CZ" dirty="0" smtClean="0"/>
          </a:p>
          <a:p>
            <a:r>
              <a:rPr lang="cs-CZ" b="1" u="sng" dirty="0" smtClean="0">
                <a:hlinkClick r:id="rId5"/>
              </a:rPr>
              <a:t>http://www.podnikatel.</a:t>
            </a:r>
            <a:r>
              <a:rPr lang="cs-CZ" b="1" u="sng" dirty="0" err="1" smtClean="0">
                <a:hlinkClick r:id="rId5"/>
              </a:rPr>
              <a:t>cz</a:t>
            </a:r>
            <a:r>
              <a:rPr lang="cs-CZ" b="1" u="sng" dirty="0" smtClean="0">
                <a:hlinkClick r:id="rId5"/>
              </a:rPr>
              <a:t>/smlouvy/</a:t>
            </a:r>
            <a:r>
              <a:rPr lang="cs-CZ" b="1" u="sng" dirty="0" err="1" smtClean="0">
                <a:hlinkClick r:id="rId5"/>
              </a:rPr>
              <a:t>vypoved</a:t>
            </a:r>
            <a:r>
              <a:rPr lang="cs-CZ" b="1" u="sng" dirty="0" smtClean="0">
                <a:hlinkClick r:id="rId5"/>
              </a:rPr>
              <a:t>-</a:t>
            </a:r>
            <a:r>
              <a:rPr lang="cs-CZ" b="1" u="sng" dirty="0" err="1" smtClean="0">
                <a:hlinkClick r:id="rId5"/>
              </a:rPr>
              <a:t>pracovniho</a:t>
            </a:r>
            <a:r>
              <a:rPr lang="cs-CZ" b="1" u="sng" dirty="0" smtClean="0">
                <a:hlinkClick r:id="rId5"/>
              </a:rPr>
              <a:t>-</a:t>
            </a:r>
            <a:r>
              <a:rPr lang="cs-CZ" b="1" u="sng" dirty="0" err="1" smtClean="0">
                <a:hlinkClick r:id="rId5"/>
              </a:rPr>
              <a:t>pomeru</a:t>
            </a:r>
            <a:r>
              <a:rPr lang="cs-CZ" b="1" u="sng" dirty="0" smtClean="0">
                <a:hlinkClick r:id="rId5"/>
              </a:rPr>
              <a:t>-</a:t>
            </a:r>
            <a:r>
              <a:rPr lang="cs-CZ" b="1" u="sng" dirty="0" err="1" smtClean="0">
                <a:hlinkClick r:id="rId5"/>
              </a:rPr>
              <a:t>zamestnavatelem</a:t>
            </a:r>
            <a:r>
              <a:rPr lang="cs-CZ" b="1" u="sng" dirty="0" smtClean="0">
                <a:hlinkClick r:id="rId5"/>
              </a:rPr>
              <a:t>/</a:t>
            </a:r>
            <a:endParaRPr lang="cs-CZ" dirty="0" smtClean="0"/>
          </a:p>
          <a:p>
            <a:r>
              <a:rPr lang="cs-CZ" b="1" u="sng" dirty="0" smtClean="0">
                <a:hlinkClick r:id="rId6"/>
              </a:rPr>
              <a:t>http://www.</a:t>
            </a:r>
            <a:r>
              <a:rPr lang="cs-CZ" b="1" u="sng" dirty="0" err="1" smtClean="0">
                <a:hlinkClick r:id="rId6"/>
              </a:rPr>
              <a:t>mpsv.cz</a:t>
            </a:r>
            <a:r>
              <a:rPr lang="cs-CZ" b="1" u="sng" dirty="0" smtClean="0">
                <a:hlinkClick r:id="rId6"/>
              </a:rPr>
              <a:t>/</a:t>
            </a:r>
            <a:r>
              <a:rPr lang="cs-CZ" b="1" u="sng" dirty="0" err="1" smtClean="0">
                <a:hlinkClick r:id="rId6"/>
              </a:rPr>
              <a:t>ppropo.php</a:t>
            </a:r>
            <a:r>
              <a:rPr lang="cs-CZ" b="1" u="sng" dirty="0" smtClean="0">
                <a:hlinkClick r:id="rId6"/>
              </a:rPr>
              <a:t>?ID=IPB021</a:t>
            </a:r>
            <a:endParaRPr lang="cs-CZ" dirty="0" smtClean="0"/>
          </a:p>
          <a:p>
            <a:r>
              <a:rPr lang="cs-CZ" dirty="0" smtClean="0"/>
              <a:t>vlastní poznámky z odborné stáže </a:t>
            </a:r>
          </a:p>
          <a:p>
            <a:pPr>
              <a:buNone/>
            </a:pPr>
            <a:r>
              <a:rPr lang="cs-CZ" dirty="0" smtClean="0"/>
              <a:t>    u zaměstnavatele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180</TotalTime>
  <Words>1064</Words>
  <Application>Microsoft Office PowerPoint</Application>
  <PresentationFormat>Předvádění na obrazovce (4:3)</PresentationFormat>
  <Paragraphs>106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Arkýř</vt:lpstr>
      <vt:lpstr>Snímek 1</vt:lpstr>
      <vt:lpstr>18. SKONČENÍ  PRACOVNÍHO POMĚRU</vt:lpstr>
      <vt:lpstr>anotace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11. Výpočty mzdy – procvičování, písemná práce </dc:title>
  <dc:creator>Rachota</dc:creator>
  <cp:lastModifiedBy>Rachota</cp:lastModifiedBy>
  <cp:revision>30</cp:revision>
  <dcterms:created xsi:type="dcterms:W3CDTF">2014-03-23T17:09:54Z</dcterms:created>
  <dcterms:modified xsi:type="dcterms:W3CDTF">2014-05-19T18:14:28Z</dcterms:modified>
</cp:coreProperties>
</file>