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ppt/theme/themeOverride1.xml" ContentType="application/vnd.openxmlformats-officedocument.themeOverr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7" r:id="rId2"/>
    <p:sldId id="256" r:id="rId3"/>
    <p:sldId id="288" r:id="rId4"/>
    <p:sldId id="289" r:id="rId5"/>
    <p:sldId id="290" r:id="rId6"/>
    <p:sldId id="291" r:id="rId7"/>
    <p:sldId id="292" r:id="rId8"/>
    <p:sldId id="293" r:id="rId9"/>
    <p:sldId id="294" r:id="rId10"/>
    <p:sldId id="295" r:id="rId11"/>
    <p:sldId id="296" r:id="rId12"/>
    <p:sldId id="297" r:id="rId13"/>
    <p:sldId id="298" r:id="rId14"/>
    <p:sldId id="299" r:id="rId15"/>
    <p:sldId id="300" r:id="rId16"/>
    <p:sldId id="301" r:id="rId17"/>
    <p:sldId id="302" r:id="rId18"/>
    <p:sldId id="303" r:id="rId19"/>
    <p:sldId id="304" r:id="rId20"/>
    <p:sldId id="305" r:id="rId21"/>
    <p:sldId id="306" r:id="rId22"/>
    <p:sldId id="307" r:id="rId23"/>
    <p:sldId id="308" r:id="rId24"/>
    <p:sldId id="309" r:id="rId25"/>
    <p:sldId id="310" r:id="rId26"/>
    <p:sldId id="311" r:id="rId2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868" autoAdjust="0"/>
    <p:restoredTop sz="94721" autoAdjust="0"/>
  </p:normalViewPr>
  <p:slideViewPr>
    <p:cSldViewPr>
      <p:cViewPr varScale="1">
        <p:scale>
          <a:sx n="45" d="100"/>
          <a:sy n="45" d="100"/>
        </p:scale>
        <p:origin x="-117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bdélník 11"/>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bdélník 13"/>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bdélník 18"/>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Přímá spojovací čára 10"/>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1"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Přímá spojovací čára 19"/>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3" name="Přímá spojovací čára 15"/>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4"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5" name="Přímá spojovací čára 21"/>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6"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7"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Elipsa 22"/>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9" name="Elipsa 23"/>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0" name="Elipsa 25"/>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1" name="Elipsa 24"/>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8" name="Nadpis 7"/>
          <p:cNvSpPr>
            <a:spLocks noGrp="1"/>
          </p:cNvSpPr>
          <p:nvPr>
            <p:ph type="ctrTitle"/>
          </p:nvPr>
        </p:nvSpPr>
        <p:spPr>
          <a:xfrm>
            <a:off x="2286000" y="3124200"/>
            <a:ext cx="6172200" cy="1894362"/>
          </a:xfrm>
        </p:spPr>
        <p:txBody>
          <a:bodyPr/>
          <a:lstStyle>
            <a:lvl1pPr>
              <a:defRPr b="1"/>
            </a:lvl1pPr>
          </a:lstStyle>
          <a:p>
            <a:r>
              <a:rPr lang="cs-CZ" smtClean="0"/>
              <a:t>Klepnutím lze upravit styl předlohy nadpisů.</a:t>
            </a:r>
            <a:endParaRPr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22" name="Zástupný symbol pro datum 27"/>
          <p:cNvSpPr>
            <a:spLocks noGrp="1"/>
          </p:cNvSpPr>
          <p:nvPr>
            <p:ph type="dt" sz="half" idx="10"/>
          </p:nvPr>
        </p:nvSpPr>
        <p:spPr bwMode="auto">
          <a:xfrm rot="5400000">
            <a:off x="7764463" y="1174750"/>
            <a:ext cx="2286000" cy="381000"/>
          </a:xfrm>
        </p:spPr>
        <p:txBody>
          <a:bodyPr/>
          <a:lstStyle>
            <a:lvl1pPr>
              <a:defRPr/>
            </a:lvl1pPr>
          </a:lstStyle>
          <a:p>
            <a:pPr>
              <a:defRPr/>
            </a:pPr>
            <a:fld id="{05087E43-127B-48E3-882B-5A449543D7E4}" type="datetimeFigureOut">
              <a:rPr lang="cs-CZ"/>
              <a:pPr>
                <a:defRPr/>
              </a:pPr>
              <a:t>12.6.2014</a:t>
            </a:fld>
            <a:endParaRPr lang="cs-CZ"/>
          </a:p>
        </p:txBody>
      </p:sp>
      <p:sp>
        <p:nvSpPr>
          <p:cNvPr id="23" name="Zástupný symbol pro zápatí 16"/>
          <p:cNvSpPr>
            <a:spLocks noGrp="1"/>
          </p:cNvSpPr>
          <p:nvPr>
            <p:ph type="ftr" sz="quarter" idx="11"/>
          </p:nvPr>
        </p:nvSpPr>
        <p:spPr bwMode="auto">
          <a:xfrm rot="5400000">
            <a:off x="7077076" y="4181475"/>
            <a:ext cx="3657600" cy="384175"/>
          </a:xfrm>
        </p:spPr>
        <p:txBody>
          <a:bodyPr/>
          <a:lstStyle>
            <a:lvl1pPr>
              <a:defRPr/>
            </a:lvl1pPr>
          </a:lstStyle>
          <a:p>
            <a:pPr>
              <a:defRPr/>
            </a:pPr>
            <a:endParaRPr lang="cs-CZ"/>
          </a:p>
        </p:txBody>
      </p:sp>
      <p:sp>
        <p:nvSpPr>
          <p:cNvPr id="24" name="Zástupný symbol pro číslo snímku 28"/>
          <p:cNvSpPr>
            <a:spLocks noGrp="1"/>
          </p:cNvSpPr>
          <p:nvPr>
            <p:ph type="sldNum" sz="quarter" idx="12"/>
          </p:nvPr>
        </p:nvSpPr>
        <p:spPr bwMode="auto">
          <a:xfrm>
            <a:off x="1325563" y="4929188"/>
            <a:ext cx="609600" cy="517525"/>
          </a:xfrm>
        </p:spPr>
        <p:txBody>
          <a:bodyPr/>
          <a:lstStyle>
            <a:lvl1pPr>
              <a:defRPr/>
            </a:lvl1pPr>
          </a:lstStyle>
          <a:p>
            <a:pPr>
              <a:defRPr/>
            </a:pPr>
            <a:fld id="{F77DA427-0D47-44D3-94B4-384A7337C90E}" type="slidenum">
              <a:rPr lang="cs-CZ"/>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8" name="Zástupný symbol pro obsah 7"/>
          <p:cNvSpPr>
            <a:spLocks noGrp="1"/>
          </p:cNvSpPr>
          <p:nvPr>
            <p:ph sz="quarter" idx="1"/>
          </p:nvPr>
        </p:nvSpPr>
        <p:spPr>
          <a:xfrm>
            <a:off x="457200" y="1600200"/>
            <a:ext cx="7467600" cy="4873752"/>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6"/>
          <p:cNvSpPr>
            <a:spLocks noGrp="1"/>
          </p:cNvSpPr>
          <p:nvPr>
            <p:ph type="dt" sz="half" idx="10"/>
          </p:nvPr>
        </p:nvSpPr>
        <p:spPr/>
        <p:txBody>
          <a:bodyPr rtlCol="0"/>
          <a:lstStyle>
            <a:lvl1pPr>
              <a:defRPr/>
            </a:lvl1pPr>
          </a:lstStyle>
          <a:p>
            <a:pPr>
              <a:defRPr/>
            </a:pPr>
            <a:fld id="{5ACD75C2-1EED-40BD-ADCB-7F1269E03962}" type="datetimeFigureOut">
              <a:rPr lang="cs-CZ"/>
              <a:pPr>
                <a:defRPr/>
              </a:pPr>
              <a:t>12.6.2014</a:t>
            </a:fld>
            <a:endParaRPr lang="cs-CZ"/>
          </a:p>
        </p:txBody>
      </p:sp>
      <p:sp>
        <p:nvSpPr>
          <p:cNvPr id="5" name="Zástupný symbol pro číslo snímku 8"/>
          <p:cNvSpPr>
            <a:spLocks noGrp="1"/>
          </p:cNvSpPr>
          <p:nvPr>
            <p:ph type="sldNum" sz="quarter" idx="11"/>
          </p:nvPr>
        </p:nvSpPr>
        <p:spPr/>
        <p:txBody>
          <a:bodyPr rtlCol="0"/>
          <a:lstStyle>
            <a:lvl1pPr>
              <a:defRPr/>
            </a:lvl1pPr>
          </a:lstStyle>
          <a:p>
            <a:pPr>
              <a:defRPr/>
            </a:pPr>
            <a:fld id="{EE1F81C6-B242-4514-B35B-2078F5E5628B}" type="slidenum">
              <a:rPr lang="cs-CZ"/>
              <a:pPr>
                <a:defRPr/>
              </a:pPr>
              <a:t>‹#›</a:t>
            </a:fld>
            <a:endParaRPr lang="cs-CZ"/>
          </a:p>
        </p:txBody>
      </p:sp>
      <p:sp>
        <p:nvSpPr>
          <p:cNvPr id="6" name="Zástupný symbol pro zápatí 9"/>
          <p:cNvSpPr>
            <a:spLocks noGrp="1"/>
          </p:cNvSpPr>
          <p:nvPr>
            <p:ph type="ftr" sz="quarter" idx="12"/>
          </p:nvPr>
        </p:nvSpPr>
        <p:spPr/>
        <p:txBody>
          <a:bodyPr rtlCol="0"/>
          <a:lstStyle>
            <a:lvl1pPr>
              <a:defRPr/>
            </a:lvl1pPr>
          </a:lstStyle>
          <a:p>
            <a:pPr>
              <a:defRPr/>
            </a:pPr>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4"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bdélník 9"/>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bdélník 10"/>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bdélník 11"/>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Přímá spojovací čára 12"/>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9"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 name="Přímá spojovací čára 14"/>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1" name="Přímá spojovací čára 15"/>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3"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5" name="Elipsa 19"/>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6" name="Elipsa 20"/>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7" name="Elipsa 21"/>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Elipsa 22"/>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9" name="Přímá spojovací čára 25"/>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20" name="Zástupný symbol pro datum 3"/>
          <p:cNvSpPr>
            <a:spLocks noGrp="1"/>
          </p:cNvSpPr>
          <p:nvPr>
            <p:ph type="dt" sz="half" idx="10"/>
          </p:nvPr>
        </p:nvSpPr>
        <p:spPr bwMode="auto">
          <a:xfrm rot="5400000">
            <a:off x="7762875" y="1169988"/>
            <a:ext cx="2286000" cy="381000"/>
          </a:xfrm>
        </p:spPr>
        <p:txBody>
          <a:bodyPr/>
          <a:lstStyle>
            <a:lvl1pPr>
              <a:defRPr/>
            </a:lvl1pPr>
          </a:lstStyle>
          <a:p>
            <a:pPr>
              <a:defRPr/>
            </a:pPr>
            <a:fld id="{ACC988A3-0EFC-4AC7-81FE-FF6B1E379510}" type="datetimeFigureOut">
              <a:rPr lang="cs-CZ"/>
              <a:pPr>
                <a:defRPr/>
              </a:pPr>
              <a:t>12.6.2014</a:t>
            </a:fld>
            <a:endParaRPr lang="cs-CZ"/>
          </a:p>
        </p:txBody>
      </p:sp>
      <p:sp>
        <p:nvSpPr>
          <p:cNvPr id="21" name="Zástupný symbol pro zápatí 4"/>
          <p:cNvSpPr>
            <a:spLocks noGrp="1"/>
          </p:cNvSpPr>
          <p:nvPr>
            <p:ph type="ftr" sz="quarter" idx="11"/>
          </p:nvPr>
        </p:nvSpPr>
        <p:spPr bwMode="auto">
          <a:xfrm rot="5400000">
            <a:off x="7077076" y="4178300"/>
            <a:ext cx="3657600" cy="384175"/>
          </a:xfrm>
        </p:spPr>
        <p:txBody>
          <a:bodyPr/>
          <a:lstStyle>
            <a:lvl1pPr>
              <a:defRPr/>
            </a:lvl1pPr>
          </a:lstStyle>
          <a:p>
            <a:pPr>
              <a:defRPr/>
            </a:pPr>
            <a:endParaRPr lang="cs-CZ"/>
          </a:p>
        </p:txBody>
      </p:sp>
      <p:sp>
        <p:nvSpPr>
          <p:cNvPr id="22" name="Zástupný symbol pro číslo snímku 5"/>
          <p:cNvSpPr>
            <a:spLocks noGrp="1"/>
          </p:cNvSpPr>
          <p:nvPr>
            <p:ph type="sldNum" sz="quarter" idx="12"/>
          </p:nvPr>
        </p:nvSpPr>
        <p:spPr bwMode="auto">
          <a:xfrm>
            <a:off x="1339850" y="4929188"/>
            <a:ext cx="609600" cy="517525"/>
          </a:xfrm>
        </p:spPr>
        <p:txBody>
          <a:bodyPr/>
          <a:lstStyle>
            <a:lvl1pPr>
              <a:defRPr/>
            </a:lvl1pPr>
          </a:lstStyle>
          <a:p>
            <a:pPr>
              <a:defRPr/>
            </a:pPr>
            <a:fld id="{EAD941AD-15DB-4017-9809-ADB6907C8159}"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9" name="Zástupný symbol pro obsah 8"/>
          <p:cNvSpPr>
            <a:spLocks noGrp="1"/>
          </p:cNvSpPr>
          <p:nvPr>
            <p:ph sz="quarter" idx="1"/>
          </p:nvPr>
        </p:nvSpPr>
        <p:spPr>
          <a:xfrm>
            <a:off x="457200" y="1600200"/>
            <a:ext cx="3657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Zástupný symbol pro obsah 10"/>
          <p:cNvSpPr>
            <a:spLocks noGrp="1"/>
          </p:cNvSpPr>
          <p:nvPr>
            <p:ph sz="quarter" idx="2"/>
          </p:nvPr>
        </p:nvSpPr>
        <p:spPr>
          <a:xfrm>
            <a:off x="4270248" y="1600200"/>
            <a:ext cx="3657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13"/>
          <p:cNvSpPr>
            <a:spLocks noGrp="1"/>
          </p:cNvSpPr>
          <p:nvPr>
            <p:ph type="dt" sz="half" idx="10"/>
          </p:nvPr>
        </p:nvSpPr>
        <p:spPr/>
        <p:txBody>
          <a:bodyPr/>
          <a:lstStyle>
            <a:lvl1pPr>
              <a:defRPr/>
            </a:lvl1pPr>
          </a:lstStyle>
          <a:p>
            <a:pPr>
              <a:defRPr/>
            </a:pPr>
            <a:fld id="{218CA13B-CC6E-4A0B-B57C-0F5D181D9C9E}" type="datetimeFigureOut">
              <a:rPr lang="cs-CZ"/>
              <a:pPr>
                <a:defRPr/>
              </a:pPr>
              <a:t>12.6.2014</a:t>
            </a:fld>
            <a:endParaRPr lang="cs-CZ"/>
          </a:p>
        </p:txBody>
      </p:sp>
      <p:sp>
        <p:nvSpPr>
          <p:cNvPr id="6" name="Zástupný symbol pro zápatí 2"/>
          <p:cNvSpPr>
            <a:spLocks noGrp="1"/>
          </p:cNvSpPr>
          <p:nvPr>
            <p:ph type="ftr" sz="quarter" idx="11"/>
          </p:nvPr>
        </p:nvSpPr>
        <p:spPr/>
        <p:txBody>
          <a:bodyPr/>
          <a:lstStyle>
            <a:lvl1pPr>
              <a:defRPr/>
            </a:lvl1pPr>
          </a:lstStyle>
          <a:p>
            <a:pPr>
              <a:defRPr/>
            </a:pPr>
            <a:endParaRPr lang="cs-CZ"/>
          </a:p>
        </p:txBody>
      </p:sp>
      <p:sp>
        <p:nvSpPr>
          <p:cNvPr id="7" name="Zástupný symbol pro číslo snímku 22"/>
          <p:cNvSpPr>
            <a:spLocks noGrp="1"/>
          </p:cNvSpPr>
          <p:nvPr>
            <p:ph type="sldNum" sz="quarter" idx="12"/>
          </p:nvPr>
        </p:nvSpPr>
        <p:spPr/>
        <p:txBody>
          <a:bodyPr/>
          <a:lstStyle>
            <a:lvl1pPr>
              <a:defRPr/>
            </a:lvl1pPr>
          </a:lstStyle>
          <a:p>
            <a:pPr>
              <a:defRPr/>
            </a:pPr>
            <a:fld id="{35C567D5-4D94-4F6C-8A08-AAF413D72CBD}"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lstStyle>
            <a:lvl1pPr>
              <a:defRPr/>
            </a:lvl1pPr>
          </a:lstStyle>
          <a:p>
            <a:r>
              <a:rPr lang="cs-CZ" smtClean="0"/>
              <a:t>Klepnutím lze upravit styl předlohy nadpisů.</a:t>
            </a:r>
            <a:endParaRPr lang="en-US"/>
          </a:p>
        </p:txBody>
      </p:sp>
      <p:sp>
        <p:nvSpPr>
          <p:cNvPr id="11" name="Zástupný symbol pro obsah 10"/>
          <p:cNvSpPr>
            <a:spLocks noGrp="1"/>
          </p:cNvSpPr>
          <p:nvPr>
            <p:ph sz="quarter" idx="2"/>
          </p:nvPr>
        </p:nvSpPr>
        <p:spPr>
          <a:xfrm>
            <a:off x="457200" y="2362200"/>
            <a:ext cx="3657600" cy="3886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Zástupný symbol pro obsah 12"/>
          <p:cNvSpPr>
            <a:spLocks noGrp="1"/>
          </p:cNvSpPr>
          <p:nvPr>
            <p:ph sz="quarter" idx="4"/>
          </p:nvPr>
        </p:nvSpPr>
        <p:spPr>
          <a:xfrm>
            <a:off x="4371975" y="2362200"/>
            <a:ext cx="3657600" cy="3886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Klepnutím lze upravit styly předlohy textu.</a:t>
            </a:r>
          </a:p>
        </p:txBody>
      </p:sp>
      <p:sp>
        <p:nvSpPr>
          <p:cNvPr id="7" name="Zástupný symbol pro datum 13"/>
          <p:cNvSpPr>
            <a:spLocks noGrp="1"/>
          </p:cNvSpPr>
          <p:nvPr>
            <p:ph type="dt" sz="half" idx="10"/>
          </p:nvPr>
        </p:nvSpPr>
        <p:spPr/>
        <p:txBody>
          <a:bodyPr/>
          <a:lstStyle>
            <a:lvl1pPr>
              <a:defRPr/>
            </a:lvl1pPr>
          </a:lstStyle>
          <a:p>
            <a:pPr>
              <a:defRPr/>
            </a:pPr>
            <a:fld id="{92A7C0DC-7E64-4A52-BDF8-6C917BCEC975}" type="datetimeFigureOut">
              <a:rPr lang="cs-CZ"/>
              <a:pPr>
                <a:defRPr/>
              </a:pPr>
              <a:t>12.6.2014</a:t>
            </a:fld>
            <a:endParaRPr lang="cs-CZ"/>
          </a:p>
        </p:txBody>
      </p:sp>
      <p:sp>
        <p:nvSpPr>
          <p:cNvPr id="8" name="Zástupný symbol pro zápatí 2"/>
          <p:cNvSpPr>
            <a:spLocks noGrp="1"/>
          </p:cNvSpPr>
          <p:nvPr>
            <p:ph type="ftr" sz="quarter" idx="11"/>
          </p:nvPr>
        </p:nvSpPr>
        <p:spPr/>
        <p:txBody>
          <a:bodyPr/>
          <a:lstStyle>
            <a:lvl1pPr>
              <a:defRPr/>
            </a:lvl1pPr>
          </a:lstStyle>
          <a:p>
            <a:pPr>
              <a:defRPr/>
            </a:pPr>
            <a:endParaRPr lang="cs-CZ"/>
          </a:p>
        </p:txBody>
      </p:sp>
      <p:sp>
        <p:nvSpPr>
          <p:cNvPr id="9" name="Zástupný symbol pro číslo snímku 22"/>
          <p:cNvSpPr>
            <a:spLocks noGrp="1"/>
          </p:cNvSpPr>
          <p:nvPr>
            <p:ph type="sldNum" sz="quarter" idx="12"/>
          </p:nvPr>
        </p:nvSpPr>
        <p:spPr/>
        <p:txBody>
          <a:bodyPr/>
          <a:lstStyle>
            <a:lvl1pPr>
              <a:defRPr/>
            </a:lvl1pPr>
          </a:lstStyle>
          <a:p>
            <a:pPr>
              <a:defRPr/>
            </a:pPr>
            <a:fld id="{F8722BFF-46F3-4D58-A5D8-B8856BB42B22}"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datum 5"/>
          <p:cNvSpPr>
            <a:spLocks noGrp="1"/>
          </p:cNvSpPr>
          <p:nvPr>
            <p:ph type="dt" sz="half" idx="10"/>
          </p:nvPr>
        </p:nvSpPr>
        <p:spPr/>
        <p:txBody>
          <a:bodyPr rtlCol="0"/>
          <a:lstStyle>
            <a:lvl1pPr>
              <a:defRPr/>
            </a:lvl1pPr>
          </a:lstStyle>
          <a:p>
            <a:pPr>
              <a:defRPr/>
            </a:pPr>
            <a:fld id="{6BA3D710-20B2-499C-9D59-061D692027E0}" type="datetimeFigureOut">
              <a:rPr lang="cs-CZ"/>
              <a:pPr>
                <a:defRPr/>
              </a:pPr>
              <a:t>12.6.2014</a:t>
            </a:fld>
            <a:endParaRPr lang="cs-CZ"/>
          </a:p>
        </p:txBody>
      </p:sp>
      <p:sp>
        <p:nvSpPr>
          <p:cNvPr id="4" name="Zástupný symbol pro číslo snímku 6"/>
          <p:cNvSpPr>
            <a:spLocks noGrp="1"/>
          </p:cNvSpPr>
          <p:nvPr>
            <p:ph type="sldNum" sz="quarter" idx="11"/>
          </p:nvPr>
        </p:nvSpPr>
        <p:spPr/>
        <p:txBody>
          <a:bodyPr rtlCol="0"/>
          <a:lstStyle>
            <a:lvl1pPr>
              <a:defRPr/>
            </a:lvl1pPr>
          </a:lstStyle>
          <a:p>
            <a:pPr>
              <a:defRPr/>
            </a:pPr>
            <a:fld id="{A8AF46DC-C390-4E7A-BB12-2A82E9552B7B}" type="slidenum">
              <a:rPr lang="cs-CZ"/>
              <a:pPr>
                <a:defRPr/>
              </a:pPr>
              <a:t>‹#›</a:t>
            </a:fld>
            <a:endParaRPr lang="cs-CZ"/>
          </a:p>
        </p:txBody>
      </p:sp>
      <p:sp>
        <p:nvSpPr>
          <p:cNvPr id="5" name="Zástupný symbol pro zápatí 7"/>
          <p:cNvSpPr>
            <a:spLocks noGrp="1"/>
          </p:cNvSpPr>
          <p:nvPr>
            <p:ph type="ftr" sz="quarter" idx="12"/>
          </p:nvPr>
        </p:nvSpPr>
        <p:spPr/>
        <p:txBody>
          <a:bodyPr rtlCol="0"/>
          <a:lstStyle>
            <a:lvl1pPr>
              <a:defRPr/>
            </a:lvl1pPr>
          </a:lstStyle>
          <a:p>
            <a:pPr>
              <a:defRPr/>
            </a:pPr>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27DAEC00-5AC4-4F4D-B9D9-17FBD413B001}" type="datetimeFigureOut">
              <a:rPr lang="cs-CZ"/>
              <a:pPr>
                <a:defRPr/>
              </a:pPr>
              <a:t>12.6.2014</a:t>
            </a:fld>
            <a:endParaRPr lang="cs-CZ"/>
          </a:p>
        </p:txBody>
      </p:sp>
      <p:sp>
        <p:nvSpPr>
          <p:cNvPr id="3" name="Zástupný symbol pro zápatí 2"/>
          <p:cNvSpPr>
            <a:spLocks noGrp="1"/>
          </p:cNvSpPr>
          <p:nvPr>
            <p:ph type="ftr" sz="quarter" idx="11"/>
          </p:nvPr>
        </p:nvSpPr>
        <p:spPr/>
        <p:txBody>
          <a:bodyPr/>
          <a:lstStyle>
            <a:lvl1pPr>
              <a:defRPr/>
            </a:lvl1pPr>
          </a:lstStyle>
          <a:p>
            <a:pPr>
              <a:defRPr/>
            </a:pPr>
            <a:endParaRPr lang="cs-CZ"/>
          </a:p>
        </p:txBody>
      </p:sp>
      <p:sp>
        <p:nvSpPr>
          <p:cNvPr id="4" name="Zástupný symbol pro číslo snímku 22"/>
          <p:cNvSpPr>
            <a:spLocks noGrp="1"/>
          </p:cNvSpPr>
          <p:nvPr>
            <p:ph type="sldNum" sz="quarter" idx="12"/>
          </p:nvPr>
        </p:nvSpPr>
        <p:spPr/>
        <p:txBody>
          <a:bodyPr/>
          <a:lstStyle>
            <a:lvl1pPr>
              <a:defRPr/>
            </a:lvl1pPr>
          </a:lstStyle>
          <a:p>
            <a:pPr>
              <a:defRPr/>
            </a:pPr>
            <a:fld id="{C71716F3-C5E4-4324-8B80-246DC3F35A80}"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6"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7" name="Přímá spojovací čára 8"/>
          <p:cNvSpPr>
            <a:spLocks noChangeShapeType="1"/>
          </p:cNvSpPr>
          <p:nvPr/>
        </p:nvSpPr>
        <p:spPr bwMode="auto">
          <a:xfrm>
            <a:off x="6192838" y="0"/>
            <a:ext cx="0" cy="6858000"/>
          </a:xfrm>
          <a:prstGeom prst="line">
            <a:avLst/>
          </a:prstGeom>
          <a:noFill/>
          <a:ln w="1270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8"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9"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1" name="Elipsa 13"/>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Nadpis 1"/>
          <p:cNvSpPr>
            <a:spLocks noGrp="1"/>
          </p:cNvSpPr>
          <p:nvPr>
            <p:ph type="title"/>
          </p:nvPr>
        </p:nvSpPr>
        <p:spPr>
          <a:xfrm rot="5400000">
            <a:off x="3371850" y="3200400"/>
            <a:ext cx="6309360" cy="457200"/>
          </a:xfrm>
        </p:spPr>
        <p:txBody>
          <a:bodyPr/>
          <a:lstStyle>
            <a:lvl1pPr algn="l">
              <a:buNone/>
              <a:defRPr sz="2000" b="1" cap="sm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18" name="Zástupný symbol pro obsah 17"/>
          <p:cNvSpPr>
            <a:spLocks noGrp="1"/>
          </p:cNvSpPr>
          <p:nvPr>
            <p:ph sz="quarter" idx="1"/>
          </p:nvPr>
        </p:nvSpPr>
        <p:spPr>
          <a:xfrm>
            <a:off x="304800" y="274320"/>
            <a:ext cx="5638800" cy="6327648"/>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datum 20"/>
          <p:cNvSpPr>
            <a:spLocks noGrp="1"/>
          </p:cNvSpPr>
          <p:nvPr>
            <p:ph type="dt" sz="half" idx="10"/>
          </p:nvPr>
        </p:nvSpPr>
        <p:spPr/>
        <p:txBody>
          <a:bodyPr rtlCol="0"/>
          <a:lstStyle>
            <a:lvl1pPr>
              <a:defRPr/>
            </a:lvl1pPr>
          </a:lstStyle>
          <a:p>
            <a:pPr>
              <a:defRPr/>
            </a:pPr>
            <a:fld id="{B0ED47D7-C3C6-4BFF-A742-5B6A5D532804}" type="datetimeFigureOut">
              <a:rPr lang="cs-CZ"/>
              <a:pPr>
                <a:defRPr/>
              </a:pPr>
              <a:t>12.6.2014</a:t>
            </a:fld>
            <a:endParaRPr lang="cs-CZ"/>
          </a:p>
        </p:txBody>
      </p:sp>
      <p:sp>
        <p:nvSpPr>
          <p:cNvPr id="13" name="Zástupný symbol pro číslo snímku 21"/>
          <p:cNvSpPr>
            <a:spLocks noGrp="1"/>
          </p:cNvSpPr>
          <p:nvPr>
            <p:ph type="sldNum" sz="quarter" idx="11"/>
          </p:nvPr>
        </p:nvSpPr>
        <p:spPr/>
        <p:txBody>
          <a:bodyPr rtlCol="0"/>
          <a:lstStyle>
            <a:lvl1pPr>
              <a:defRPr/>
            </a:lvl1pPr>
          </a:lstStyle>
          <a:p>
            <a:pPr>
              <a:defRPr/>
            </a:pPr>
            <a:fld id="{AE859256-7A0A-4F2B-A33B-C2031E19D0C8}" type="slidenum">
              <a:rPr lang="cs-CZ"/>
              <a:pPr>
                <a:defRPr/>
              </a:pPr>
              <a:t>‹#›</a:t>
            </a:fld>
            <a:endParaRPr lang="cs-CZ"/>
          </a:p>
        </p:txBody>
      </p:sp>
      <p:sp>
        <p:nvSpPr>
          <p:cNvPr id="14" name="Zástupný symbol pro zápatí 22"/>
          <p:cNvSpPr>
            <a:spLocks noGrp="1"/>
          </p:cNvSpPr>
          <p:nvPr>
            <p:ph type="ftr" sz="quarter" idx="12"/>
          </p:nvPr>
        </p:nvSpPr>
        <p:spPr/>
        <p:txBody>
          <a:bodyPr rtlCol="0"/>
          <a:lstStyle>
            <a:lvl1pPr>
              <a:defRPr/>
            </a:lvl1pPr>
          </a:lstStyle>
          <a:p>
            <a:pPr>
              <a:defRPr/>
            </a:pPr>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6" name="Elipsa 12"/>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8"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11" name="Přímá spojovací čára 19"/>
          <p:cNvSpPr>
            <a:spLocks noChangeShapeType="1"/>
          </p:cNvSpPr>
          <p:nvPr/>
        </p:nvSpPr>
        <p:spPr bwMode="auto">
          <a:xfrm>
            <a:off x="6192838" y="0"/>
            <a:ext cx="0" cy="6858000"/>
          </a:xfrm>
          <a:prstGeom prst="line">
            <a:avLst/>
          </a:prstGeom>
          <a:noFill/>
          <a:ln w="1270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2" name="Nadpis 1"/>
          <p:cNvSpPr>
            <a:spLocks noGrp="1"/>
          </p:cNvSpPr>
          <p:nvPr>
            <p:ph type="title"/>
          </p:nvPr>
        </p:nvSpPr>
        <p:spPr>
          <a:xfrm rot="5400000">
            <a:off x="3350133" y="3200400"/>
            <a:ext cx="6309360" cy="457200"/>
          </a:xfrm>
        </p:spPr>
        <p:txBody>
          <a:bodyPr/>
          <a:lstStyle>
            <a:lvl1pPr algn="l">
              <a:buNone/>
              <a:defRPr sz="2000" b="1"/>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12" name="Zástupný symbol pro datum 16"/>
          <p:cNvSpPr>
            <a:spLocks noGrp="1"/>
          </p:cNvSpPr>
          <p:nvPr>
            <p:ph type="dt" sz="half" idx="10"/>
          </p:nvPr>
        </p:nvSpPr>
        <p:spPr/>
        <p:txBody>
          <a:bodyPr rtlCol="0"/>
          <a:lstStyle>
            <a:lvl1pPr>
              <a:defRPr/>
            </a:lvl1pPr>
          </a:lstStyle>
          <a:p>
            <a:pPr>
              <a:defRPr/>
            </a:pPr>
            <a:fld id="{FF10EE75-0DA1-431B-BFAB-032557BA5846}" type="datetimeFigureOut">
              <a:rPr lang="cs-CZ"/>
              <a:pPr>
                <a:defRPr/>
              </a:pPr>
              <a:t>12.6.2014</a:t>
            </a:fld>
            <a:endParaRPr lang="cs-CZ"/>
          </a:p>
        </p:txBody>
      </p:sp>
      <p:sp>
        <p:nvSpPr>
          <p:cNvPr id="13" name="Zástupný symbol pro číslo snímku 17"/>
          <p:cNvSpPr>
            <a:spLocks noGrp="1"/>
          </p:cNvSpPr>
          <p:nvPr>
            <p:ph type="sldNum" sz="quarter" idx="11"/>
          </p:nvPr>
        </p:nvSpPr>
        <p:spPr/>
        <p:txBody>
          <a:bodyPr rtlCol="0"/>
          <a:lstStyle>
            <a:lvl1pPr>
              <a:defRPr/>
            </a:lvl1pPr>
          </a:lstStyle>
          <a:p>
            <a:pPr>
              <a:defRPr/>
            </a:pPr>
            <a:fld id="{5148069D-0AA4-487C-BFF2-CFF3D3C3ED5D}" type="slidenum">
              <a:rPr lang="cs-CZ"/>
              <a:pPr>
                <a:defRPr/>
              </a:pPr>
              <a:t>‹#›</a:t>
            </a:fld>
            <a:endParaRPr lang="cs-CZ"/>
          </a:p>
        </p:txBody>
      </p:sp>
      <p:sp>
        <p:nvSpPr>
          <p:cNvPr id="14" name="Zástupný symbol pro zápatí 20"/>
          <p:cNvSpPr>
            <a:spLocks noGrp="1"/>
          </p:cNvSpPr>
          <p:nvPr>
            <p:ph type="ftr" sz="quarter" idx="12"/>
          </p:nvPr>
        </p:nvSpPr>
        <p:spPr/>
        <p:txBody>
          <a:bodyPr rtlCol="0"/>
          <a:lstStyle>
            <a:lvl1pPr>
              <a:defRPr/>
            </a:lvl1pPr>
          </a:lstStyle>
          <a:p>
            <a:pPr>
              <a:defRPr/>
            </a:pPr>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6813BFA5-8B6F-4F06-9B89-1054DFC10D09}" type="datetimeFigureOut">
              <a:rPr lang="cs-CZ"/>
              <a:pPr>
                <a:defRPr/>
              </a:pPr>
              <a:t>12.6.2014</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3612BADF-3350-48A0-A19E-F8B4A331EC19}"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36221304-239F-456F-AE67-87056B7E5AC9}" type="datetimeFigureOut">
              <a:rPr lang="cs-CZ"/>
              <a:pPr>
                <a:defRPr/>
              </a:pPr>
              <a:t>12.6.2014</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C366624E-60E8-4D96-BB59-B947C76DF3CD}"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lang="cs-CZ" smtClean="0"/>
              <a:t>Klepnutím lze upravit styl předlohy nadpisů.</a:t>
            </a:r>
            <a:endParaRPr lang="en-US"/>
          </a:p>
        </p:txBody>
      </p:sp>
      <p:sp>
        <p:nvSpPr>
          <p:cNvPr id="1028" name="Zástupný symbol pro text 12"/>
          <p:cNvSpPr>
            <a:spLocks noGrp="1"/>
          </p:cNvSpPr>
          <p:nvPr>
            <p:ph type="body" idx="1"/>
          </p:nvPr>
        </p:nvSpPr>
        <p:spPr bwMode="auto">
          <a:xfrm>
            <a:off x="457200" y="1600200"/>
            <a:ext cx="7467600" cy="48736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rot="5400000">
            <a:off x="7589045" y="1081881"/>
            <a:ext cx="2011362" cy="384175"/>
          </a:xfrm>
          <a:prstGeom prst="rect">
            <a:avLst/>
          </a:prstGeom>
        </p:spPr>
        <p:txBody>
          <a:bodyPr vert="horz" anchor="ctr" anchorCtr="0"/>
          <a:lstStyle>
            <a:lvl1pPr algn="r" eaLnBrk="1" fontAlgn="auto" latinLnBrk="0" hangingPunct="1">
              <a:spcBef>
                <a:spcPts val="0"/>
              </a:spcBef>
              <a:spcAft>
                <a:spcPts val="0"/>
              </a:spcAft>
              <a:defRPr kumimoji="0" sz="1200" smtClean="0">
                <a:solidFill>
                  <a:schemeClr val="tx2"/>
                </a:solidFill>
                <a:latin typeface="+mn-lt"/>
                <a:cs typeface="+mn-cs"/>
              </a:defRPr>
            </a:lvl1pPr>
          </a:lstStyle>
          <a:p>
            <a:pPr>
              <a:defRPr/>
            </a:pPr>
            <a:fld id="{7DFAC934-B29B-44C7-BE2C-760345B8867F}" type="datetimeFigureOut">
              <a:rPr lang="cs-CZ"/>
              <a:pPr>
                <a:defRPr/>
              </a:pPr>
              <a:t>12.6.2014</a:t>
            </a:fld>
            <a:endParaRPr lang="cs-CZ"/>
          </a:p>
        </p:txBody>
      </p:sp>
      <p:sp>
        <p:nvSpPr>
          <p:cNvPr id="3" name="Zástupný symbol pro zápatí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fontAlgn="auto" latinLnBrk="0" hangingPunct="1">
              <a:spcBef>
                <a:spcPts val="0"/>
              </a:spcBef>
              <a:spcAft>
                <a:spcPts val="0"/>
              </a:spcAft>
              <a:defRPr kumimoji="0" sz="1200">
                <a:solidFill>
                  <a:schemeClr val="tx2"/>
                </a:solidFill>
                <a:latin typeface="+mn-lt"/>
                <a:cs typeface="+mn-cs"/>
              </a:defRPr>
            </a:lvl1pPr>
          </a:lstStyle>
          <a:p>
            <a:pPr>
              <a:defRPr/>
            </a:pPr>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Elipsa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3" name="Zástupný symbol pro číslo snímku 22"/>
          <p:cNvSpPr>
            <a:spLocks noGrp="1"/>
          </p:cNvSpPr>
          <p:nvPr>
            <p:ph type="sldNum" sz="quarter" idx="4"/>
          </p:nvPr>
        </p:nvSpPr>
        <p:spPr>
          <a:xfrm>
            <a:off x="8129588" y="5734050"/>
            <a:ext cx="609600" cy="520700"/>
          </a:xfrm>
          <a:prstGeom prst="rect">
            <a:avLst/>
          </a:prstGeom>
        </p:spPr>
        <p:txBody>
          <a:bodyPr vert="horz" anchor="ctr"/>
          <a:lstStyle>
            <a:lvl1pPr algn="ctr" eaLnBrk="1" fontAlgn="auto" latinLnBrk="0" hangingPunct="1">
              <a:spcBef>
                <a:spcPts val="0"/>
              </a:spcBef>
              <a:spcAft>
                <a:spcPts val="0"/>
              </a:spcAft>
              <a:defRPr kumimoji="0" sz="1400" b="1" smtClean="0">
                <a:solidFill>
                  <a:srgbClr val="FFFFFF"/>
                </a:solidFill>
                <a:latin typeface="+mn-lt"/>
                <a:cs typeface="+mn-cs"/>
              </a:defRPr>
            </a:lvl1pPr>
          </a:lstStyle>
          <a:p>
            <a:pPr>
              <a:defRPr/>
            </a:pPr>
            <a:fld id="{DE867A50-0D0D-43AC-AD3D-C48965062CF0}"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1" r:id="rId4"/>
    <p:sldLayoutId id="2147483670" r:id="rId5"/>
    <p:sldLayoutId id="2147483675" r:id="rId6"/>
    <p:sldLayoutId id="2147483669" r:id="rId7"/>
    <p:sldLayoutId id="2147483676" r:id="rId8"/>
    <p:sldLayoutId id="2147483677" r:id="rId9"/>
    <p:sldLayoutId id="2147483668" r:id="rId10"/>
    <p:sldLayoutId id="2147483667" r:id="rId11"/>
  </p:sldLayoutIdLst>
  <p:txStyles>
    <p:titleStyle>
      <a:lvl1pPr algn="l" rtl="0" fontAlgn="base">
        <a:spcBef>
          <a:spcPct val="0"/>
        </a:spcBef>
        <a:spcAft>
          <a:spcPct val="0"/>
        </a:spcAft>
        <a:defRPr sz="3000" kern="1200" cap="small">
          <a:solidFill>
            <a:schemeClr val="tx2"/>
          </a:solidFill>
          <a:latin typeface="+mj-lt"/>
          <a:ea typeface="+mj-ea"/>
          <a:cs typeface="+mj-cs"/>
        </a:defRPr>
      </a:lvl1pPr>
      <a:lvl2pPr algn="l" rtl="0" fontAlgn="base">
        <a:spcBef>
          <a:spcPct val="0"/>
        </a:spcBef>
        <a:spcAft>
          <a:spcPct val="0"/>
        </a:spcAft>
        <a:defRPr sz="3000">
          <a:solidFill>
            <a:schemeClr val="tx2"/>
          </a:solidFill>
          <a:latin typeface="Century Schoolbook" pitchFamily="18" charset="0"/>
        </a:defRPr>
      </a:lvl2pPr>
      <a:lvl3pPr algn="l" rtl="0" fontAlgn="base">
        <a:spcBef>
          <a:spcPct val="0"/>
        </a:spcBef>
        <a:spcAft>
          <a:spcPct val="0"/>
        </a:spcAft>
        <a:defRPr sz="3000">
          <a:solidFill>
            <a:schemeClr val="tx2"/>
          </a:solidFill>
          <a:latin typeface="Century Schoolbook" pitchFamily="18" charset="0"/>
        </a:defRPr>
      </a:lvl3pPr>
      <a:lvl4pPr algn="l" rtl="0" fontAlgn="base">
        <a:spcBef>
          <a:spcPct val="0"/>
        </a:spcBef>
        <a:spcAft>
          <a:spcPct val="0"/>
        </a:spcAft>
        <a:defRPr sz="3000">
          <a:solidFill>
            <a:schemeClr val="tx2"/>
          </a:solidFill>
          <a:latin typeface="Century Schoolbook" pitchFamily="18" charset="0"/>
        </a:defRPr>
      </a:lvl4pPr>
      <a:lvl5pPr algn="l" rtl="0" fontAlgn="base">
        <a:spcBef>
          <a:spcPct val="0"/>
        </a:spcBef>
        <a:spcAft>
          <a:spcPct val="0"/>
        </a:spcAft>
        <a:defRPr sz="3000">
          <a:solidFill>
            <a:schemeClr val="tx2"/>
          </a:solidFill>
          <a:latin typeface="Century Schoolbook" pitchFamily="18" charset="0"/>
        </a:defRPr>
      </a:lvl5pPr>
      <a:lvl6pPr marL="457200" algn="l" rtl="0" fontAlgn="base">
        <a:spcBef>
          <a:spcPct val="0"/>
        </a:spcBef>
        <a:spcAft>
          <a:spcPct val="0"/>
        </a:spcAft>
        <a:defRPr sz="3000">
          <a:solidFill>
            <a:schemeClr val="tx2"/>
          </a:solidFill>
          <a:latin typeface="Century Schoolbook" pitchFamily="18" charset="0"/>
        </a:defRPr>
      </a:lvl6pPr>
      <a:lvl7pPr marL="914400" algn="l" rtl="0" fontAlgn="base">
        <a:spcBef>
          <a:spcPct val="0"/>
        </a:spcBef>
        <a:spcAft>
          <a:spcPct val="0"/>
        </a:spcAft>
        <a:defRPr sz="3000">
          <a:solidFill>
            <a:schemeClr val="tx2"/>
          </a:solidFill>
          <a:latin typeface="Century Schoolbook" pitchFamily="18" charset="0"/>
        </a:defRPr>
      </a:lvl7pPr>
      <a:lvl8pPr marL="1371600" algn="l" rtl="0" fontAlgn="base">
        <a:spcBef>
          <a:spcPct val="0"/>
        </a:spcBef>
        <a:spcAft>
          <a:spcPct val="0"/>
        </a:spcAft>
        <a:defRPr sz="3000">
          <a:solidFill>
            <a:schemeClr val="tx2"/>
          </a:solidFill>
          <a:latin typeface="Century Schoolbook" pitchFamily="18" charset="0"/>
        </a:defRPr>
      </a:lvl8pPr>
      <a:lvl9pPr marL="1828800" algn="l" rtl="0" fontAlgn="base">
        <a:spcBef>
          <a:spcPct val="0"/>
        </a:spcBef>
        <a:spcAft>
          <a:spcPct val="0"/>
        </a:spcAft>
        <a:defRPr sz="3000">
          <a:solidFill>
            <a:schemeClr val="tx2"/>
          </a:solidFill>
          <a:latin typeface="Century Schoolbook" pitchFamily="18" charset="0"/>
        </a:defRPr>
      </a:lvl9pPr>
    </p:titleStyle>
    <p:bodyStyle>
      <a:lvl1pPr marL="273050" indent="-273050" algn="l" rtl="0" fontAlgn="base">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fontAlgn="base">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fontAlgn="base">
        <a:spcBef>
          <a:spcPct val="20000"/>
        </a:spcBef>
        <a:spcAft>
          <a:spcPct val="0"/>
        </a:spcAft>
        <a:buClr>
          <a:srgbClr val="E0752F"/>
        </a:buClr>
        <a:buSzPct val="60000"/>
        <a:buFont typeface="Wingdings" pitchFamily="2" charset="2"/>
        <a:buChar char=""/>
        <a:defRPr kern="1200">
          <a:solidFill>
            <a:schemeClr val="tx1"/>
          </a:solidFill>
          <a:latin typeface="+mn-lt"/>
          <a:ea typeface="+mn-ea"/>
          <a:cs typeface="+mn-cs"/>
        </a:defRPr>
      </a:lvl3pPr>
      <a:lvl4pPr marL="1187450" indent="-182563" algn="l" rtl="0" fontAlgn="base">
        <a:spcBef>
          <a:spcPct val="20000"/>
        </a:spcBef>
        <a:spcAft>
          <a:spcPct val="0"/>
        </a:spcAft>
        <a:buClr>
          <a:srgbClr val="FEC3AE"/>
        </a:buClr>
        <a:buSzPct val="60000"/>
        <a:buFont typeface="Wingdings" pitchFamily="2" charset="2"/>
        <a:buChar char=""/>
        <a:defRPr kern="1200">
          <a:solidFill>
            <a:schemeClr val="tx1"/>
          </a:solidFill>
          <a:latin typeface="+mn-lt"/>
          <a:ea typeface="+mn-ea"/>
          <a:cs typeface="+mn-cs"/>
        </a:defRPr>
      </a:lvl4pPr>
      <a:lvl5pPr marL="1462088" indent="-182563" algn="l" rtl="0" fontAlgn="base">
        <a:spcBef>
          <a:spcPct val="20000"/>
        </a:spcBef>
        <a:spcAft>
          <a:spcPct val="0"/>
        </a:spcAft>
        <a:buClr>
          <a:srgbClr val="BDCAE9"/>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podnikatel.cz/smlouvy/vypoved-pracovniho-pomeru-zamestnavatele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epravo.cz/top/clanky/jake-jsou-moznosti-ukonceni-pracovniho-pomeru-ze-strany-zamestnavatele-38899.html" TargetMode="External"/><Relationship Id="rId2" Type="http://schemas.openxmlformats.org/officeDocument/2006/relationships/hyperlink" Target="http://pracovnipravo.iure.org/home/Skonceni_prac_pomeru" TargetMode="External"/><Relationship Id="rId1" Type="http://schemas.openxmlformats.org/officeDocument/2006/relationships/slideLayout" Target="../slideLayouts/slideLayout2.xml"/><Relationship Id="rId6" Type="http://schemas.openxmlformats.org/officeDocument/2006/relationships/hyperlink" Target="http://www.mpsv.cz/ppropo.php?ID=IPB021" TargetMode="External"/><Relationship Id="rId5" Type="http://schemas.openxmlformats.org/officeDocument/2006/relationships/hyperlink" Target="http://www.pracepropravniky.cz/zakony/zakonik-prace-uplne-zneni" TargetMode="External"/><Relationship Id="rId4" Type="http://schemas.openxmlformats.org/officeDocument/2006/relationships/hyperlink" Target="http://www.podnikatel.cz/smlouvy/vypoved-pracovniho-pomeru-zamestnavatel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2"/>
          <p:cNvPicPr>
            <a:picLocks noChangeAspect="1" noChangeArrowheads="1"/>
          </p:cNvPicPr>
          <p:nvPr/>
        </p:nvPicPr>
        <p:blipFill>
          <a:blip r:embed="rId2"/>
          <a:srcRect/>
          <a:stretch>
            <a:fillRect/>
          </a:stretch>
        </p:blipFill>
        <p:spPr bwMode="auto">
          <a:xfrm>
            <a:off x="2411413" y="260350"/>
            <a:ext cx="6081712" cy="1485900"/>
          </a:xfrm>
          <a:prstGeom prst="rect">
            <a:avLst/>
          </a:prstGeom>
          <a:solidFill>
            <a:srgbClr val="FFFFFF"/>
          </a:solidFill>
          <a:ln w="9525">
            <a:noFill/>
            <a:miter lim="800000"/>
            <a:headEnd/>
            <a:tailEnd/>
          </a:ln>
        </p:spPr>
      </p:pic>
      <p:graphicFrame>
        <p:nvGraphicFramePr>
          <p:cNvPr id="5" name="Tabulka 4"/>
          <p:cNvGraphicFramePr>
            <a:graphicFrameLocks noGrp="1"/>
          </p:cNvGraphicFramePr>
          <p:nvPr/>
        </p:nvGraphicFramePr>
        <p:xfrm>
          <a:off x="2484438" y="1916113"/>
          <a:ext cx="6337300" cy="4576762"/>
        </p:xfrm>
        <a:graphic>
          <a:graphicData uri="http://schemas.openxmlformats.org/drawingml/2006/table">
            <a:tbl>
              <a:tblPr/>
              <a:tblGrid>
                <a:gridCol w="2329853"/>
                <a:gridCol w="4007769"/>
              </a:tblGrid>
              <a:tr h="6477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Název školy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Gymnázium, střední odborná škola, střední odborné učiliště a vyšší odborná škola, Hořice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Číslo projektu</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CZ.1.07/1.5.00/34.0873</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Název materiálu</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VY_62_INOVACE_01.02.19 </a:t>
                      </a: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 Skončení pracovního poměru výpovědí</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Autor</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Ing. Eva </a:t>
                      </a:r>
                      <a:r>
                        <a:rPr kumimoji="0" lang="cs-CZ" sz="1400" b="0" i="0" u="none" strike="noStrike" cap="none" normalizeH="0" baseline="0" dirty="0" err="1" smtClean="0">
                          <a:ln>
                            <a:noFill/>
                          </a:ln>
                          <a:solidFill>
                            <a:schemeClr val="tx1"/>
                          </a:solidFill>
                          <a:effectLst/>
                          <a:latin typeface="Calibri" pitchFamily="34" charset="0"/>
                          <a:cs typeface="Times New Roman" pitchFamily="18" charset="0"/>
                        </a:rPr>
                        <a:t>Rachotová</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Tematická oblast</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Pracovní poměr, mzda</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Ročník</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Třetí</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Datum tvorby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Listopad 2013 – duben 2014</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Anotace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Materiál je určen pro  výuku tematického celku  mzda a pracovní poměr včetně výpočtů jednotlivých složek mzdy.</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Metodický pokyn</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Materiál obsahuje jak teoretickou část, tak i příklady k procvičování.</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286000" y="4786313"/>
            <a:ext cx="6172200" cy="285750"/>
          </a:xfrm>
        </p:spPr>
        <p:txBody>
          <a:bodyPr>
            <a:normAutofit fontScale="90000"/>
          </a:bodyPr>
          <a:lstStyle/>
          <a:p>
            <a:pPr fontAlgn="auto">
              <a:spcAft>
                <a:spcPts val="0"/>
              </a:spcAft>
              <a:defRPr/>
            </a:pPr>
            <a:r>
              <a:rPr lang="cs-CZ" dirty="0" smtClean="0"/>
              <a:t>18. SKONČENÍ </a:t>
            </a:r>
            <a:br>
              <a:rPr lang="cs-CZ" dirty="0" smtClean="0"/>
            </a:br>
            <a:r>
              <a:rPr lang="cs-CZ" dirty="0" smtClean="0"/>
              <a:t>PRACOVNÍHO POMĚRU VÝPOVĚDÍ</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mtClean="0"/>
              <a:t>anotace</a:t>
            </a:r>
            <a:endParaRPr lang="cs-CZ"/>
          </a:p>
        </p:txBody>
      </p:sp>
      <p:sp>
        <p:nvSpPr>
          <p:cNvPr id="15362" name="Zástupný symbol pro obsah 2"/>
          <p:cNvSpPr>
            <a:spLocks noGrp="1"/>
          </p:cNvSpPr>
          <p:nvPr>
            <p:ph sz="quarter" idx="1"/>
          </p:nvPr>
        </p:nvSpPr>
        <p:spPr>
          <a:xfrm>
            <a:off x="457200" y="1600200"/>
            <a:ext cx="7467600" cy="4873625"/>
          </a:xfrm>
        </p:spPr>
        <p:txBody>
          <a:bodyPr/>
          <a:lstStyle/>
          <a:p>
            <a:r>
              <a:rPr lang="cs-CZ" smtClean="0"/>
              <a:t>Tato část řeší nejčastější situaci skončení pracovního poměru – výpověď, a to jak ze strany zaměstnance, tak i zaměstnavatele.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Zástupný symbol pro obsah 2"/>
          <p:cNvSpPr>
            <a:spLocks noGrp="1"/>
          </p:cNvSpPr>
          <p:nvPr>
            <p:ph sz="quarter" idx="1"/>
          </p:nvPr>
        </p:nvSpPr>
        <p:spPr>
          <a:xfrm>
            <a:off x="457200" y="642938"/>
            <a:ext cx="7467600" cy="5830887"/>
          </a:xfrm>
        </p:spPr>
        <p:txBody>
          <a:bodyPr/>
          <a:lstStyle/>
          <a:p>
            <a:r>
              <a:rPr lang="cs-CZ" smtClean="0"/>
              <a:t>výpověď z pracovního poměru musí být písemná, jinak se k ní nepřihlíží </a:t>
            </a:r>
          </a:p>
          <a:p>
            <a:r>
              <a:rPr lang="cs-CZ" b="1" smtClean="0"/>
              <a:t>zaměstnavatel</a:t>
            </a:r>
            <a:r>
              <a:rPr lang="cs-CZ" smtClean="0"/>
              <a:t> může dát zaměstnanci výpověď </a:t>
            </a:r>
            <a:r>
              <a:rPr lang="cs-CZ" b="1" smtClean="0"/>
              <a:t>jen z důvodů výslovně stanovených</a:t>
            </a:r>
            <a:r>
              <a:rPr lang="cs-CZ" smtClean="0"/>
              <a:t> </a:t>
            </a:r>
          </a:p>
          <a:p>
            <a:pPr>
              <a:buFont typeface="Wingdings" pitchFamily="2" charset="2"/>
              <a:buNone/>
            </a:pPr>
            <a:r>
              <a:rPr lang="cs-CZ" smtClean="0"/>
              <a:t>   v § 52 Zákoníku práce - dá-li zaměstnavatel zaměstnanci výpověď, musí důvod ve výpovědi vymezit tak, aby jej nebylo možno zaměnit </a:t>
            </a:r>
          </a:p>
          <a:p>
            <a:pPr>
              <a:buFont typeface="Wingdings" pitchFamily="2" charset="2"/>
              <a:buNone/>
            </a:pPr>
            <a:r>
              <a:rPr lang="cs-CZ" smtClean="0"/>
              <a:t>   s jiným důvodem a důvod výpovědi nesmí být dodatečně měněn</a:t>
            </a:r>
          </a:p>
          <a:p>
            <a:r>
              <a:rPr lang="cs-CZ" b="1" smtClean="0"/>
              <a:t>zaměstnanec</a:t>
            </a:r>
            <a:r>
              <a:rPr lang="cs-CZ" smtClean="0"/>
              <a:t> může dát zaměstnavateli výpověď </a:t>
            </a:r>
            <a:r>
              <a:rPr lang="cs-CZ" b="1" smtClean="0"/>
              <a:t>z jakéhokoli důvodu nebo bez uvedení důvodu </a:t>
            </a:r>
            <a:endParaRPr lang="cs-CZ" smtClean="0"/>
          </a:p>
          <a:p>
            <a:r>
              <a:rPr lang="cs-CZ" smtClean="0"/>
              <a:t>výpověď může být odvolána pouze se souhlasem druhé smluvní strany; odvolání výpovědi i souhlas s jejím odvoláním musí být písemné</a:t>
            </a:r>
          </a:p>
          <a:p>
            <a:endParaRPr lang="cs-CZ"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Zástupný symbol pro obsah 2"/>
          <p:cNvSpPr>
            <a:spLocks noGrp="1"/>
          </p:cNvSpPr>
          <p:nvPr>
            <p:ph sz="quarter" idx="1"/>
          </p:nvPr>
        </p:nvSpPr>
        <p:spPr>
          <a:xfrm>
            <a:off x="457200" y="1285875"/>
            <a:ext cx="7467600" cy="5187950"/>
          </a:xfrm>
        </p:spPr>
        <p:txBody>
          <a:bodyPr/>
          <a:lstStyle/>
          <a:p>
            <a:r>
              <a:rPr lang="cs-CZ" smtClean="0"/>
              <a:t>byla-li dána výpověď, skončí pracovní poměr </a:t>
            </a:r>
            <a:r>
              <a:rPr lang="cs-CZ" b="1" smtClean="0"/>
              <a:t>uplynutím výpovědní doby</a:t>
            </a:r>
            <a:r>
              <a:rPr lang="cs-CZ" smtClean="0"/>
              <a:t> - výpovědní doba musí být stejná pro zaměstnavatele i zaměstnance a činí 2 měsíce (výpovědní doba smí být prodloužena jen smlouvou mezi zaměstnavatelem a zaměstnancem; tato smlouva musí být písemná)</a:t>
            </a:r>
          </a:p>
          <a:p>
            <a:r>
              <a:rPr lang="cs-CZ" smtClean="0"/>
              <a:t>výpovědní doba začíná prvním dnem kalendářního měsíce následujícího po doručení výpovědi a končí uplynutím posledního dne příslušného kalendářního měsíce</a:t>
            </a:r>
          </a:p>
          <a:p>
            <a:endParaRPr lang="cs-CZ"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Zástupný symbol pro obsah 2"/>
          <p:cNvSpPr>
            <a:spLocks noGrp="1"/>
          </p:cNvSpPr>
          <p:nvPr>
            <p:ph sz="quarter" idx="1"/>
          </p:nvPr>
        </p:nvSpPr>
        <p:spPr>
          <a:xfrm>
            <a:off x="457200" y="1285875"/>
            <a:ext cx="7467600" cy="5187950"/>
          </a:xfrm>
        </p:spPr>
        <p:txBody>
          <a:bodyPr/>
          <a:lstStyle/>
          <a:p>
            <a:r>
              <a:rPr lang="cs-CZ" smtClean="0"/>
              <a:t>byla-li výpověď ze strany zaměstnance dána </a:t>
            </a:r>
          </a:p>
          <a:p>
            <a:pPr>
              <a:buFont typeface="Wingdings" pitchFamily="2" charset="2"/>
              <a:buNone/>
            </a:pPr>
            <a:r>
              <a:rPr lang="cs-CZ" smtClean="0"/>
              <a:t>   v souvislosti s přechodem práv a povinností</a:t>
            </a:r>
          </a:p>
          <a:p>
            <a:pPr>
              <a:buFont typeface="Wingdings" pitchFamily="2" charset="2"/>
              <a:buNone/>
            </a:pPr>
            <a:r>
              <a:rPr lang="cs-CZ" smtClean="0"/>
              <a:t>   z pracovněprávních vztahů nebo přechodem výkonu práv a povinností z pracovněprávních vztahů, platí, že pracovní poměr skončí nejpozději dnem, který předchází dni nabytí účinnosti přechodu práv a povinností z pracovněprávních vztahů nebo dni nabytí účinnosti přechodu výkonu práv a povinností z pracovněprávních vztahů </a:t>
            </a:r>
          </a:p>
          <a:p>
            <a:endParaRPr lang="cs-CZ"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428625"/>
            <a:ext cx="7467600" cy="6045200"/>
          </a:xfrm>
        </p:spPr>
        <p:txBody>
          <a:bodyPr>
            <a:normAutofit/>
          </a:bodyPr>
          <a:lstStyle/>
          <a:p>
            <a:pPr marL="457200" indent="-457200" fontAlgn="auto">
              <a:spcAft>
                <a:spcPts val="0"/>
              </a:spcAft>
              <a:buFont typeface="Wingdings"/>
              <a:buNone/>
              <a:defRPr/>
            </a:pPr>
            <a:r>
              <a:rPr lang="cs-CZ" b="1" dirty="0" smtClean="0"/>
              <a:t>A) Výpověď daná zaměstnavatelem</a:t>
            </a:r>
          </a:p>
          <a:p>
            <a:pPr marL="457200" indent="-457200" fontAlgn="auto">
              <a:spcAft>
                <a:spcPts val="0"/>
              </a:spcAft>
              <a:buFont typeface="Wingdings"/>
              <a:buNone/>
              <a:defRPr/>
            </a:pPr>
            <a:endParaRPr lang="cs-CZ" dirty="0" smtClean="0"/>
          </a:p>
          <a:p>
            <a:pPr marL="274320" indent="-274320" fontAlgn="auto">
              <a:spcAft>
                <a:spcPts val="0"/>
              </a:spcAft>
              <a:buFont typeface="Wingdings"/>
              <a:buChar char=""/>
              <a:defRPr/>
            </a:pPr>
            <a:r>
              <a:rPr lang="cs-CZ" b="1" dirty="0" smtClean="0"/>
              <a:t>Výpovědní důvody:</a:t>
            </a:r>
            <a:endParaRPr lang="cs-CZ" dirty="0" smtClean="0"/>
          </a:p>
          <a:p>
            <a:pPr marL="457200" indent="-457200" fontAlgn="auto">
              <a:spcAft>
                <a:spcPts val="0"/>
              </a:spcAft>
              <a:buFont typeface="Wingdings"/>
              <a:buNone/>
              <a:defRPr/>
            </a:pPr>
            <a:r>
              <a:rPr lang="cs-CZ" dirty="0" smtClean="0"/>
              <a:t>a) ruší-li se zaměstnavatel nebo jeho část, </a:t>
            </a:r>
          </a:p>
          <a:p>
            <a:pPr marL="457200" indent="-457200" fontAlgn="auto">
              <a:spcAft>
                <a:spcPts val="0"/>
              </a:spcAft>
              <a:buFont typeface="Wingdings"/>
              <a:buNone/>
              <a:defRPr/>
            </a:pPr>
            <a:endParaRPr lang="cs-CZ" dirty="0" smtClean="0"/>
          </a:p>
          <a:p>
            <a:pPr marL="274320" indent="-274320" fontAlgn="auto">
              <a:spcAft>
                <a:spcPts val="0"/>
              </a:spcAft>
              <a:buFont typeface="Wingdings"/>
              <a:buNone/>
              <a:defRPr/>
            </a:pPr>
            <a:r>
              <a:rPr lang="cs-CZ" dirty="0" smtClean="0"/>
              <a:t>b) přemísťuje-li se zaměstnavatel nebo jeho část, </a:t>
            </a:r>
          </a:p>
          <a:p>
            <a:pPr marL="274320" indent="-274320" fontAlgn="auto">
              <a:spcAft>
                <a:spcPts val="0"/>
              </a:spcAft>
              <a:buFont typeface="Wingdings"/>
              <a:buNone/>
              <a:defRPr/>
            </a:pPr>
            <a:endParaRPr lang="cs-CZ" dirty="0" smtClean="0"/>
          </a:p>
          <a:p>
            <a:pPr marL="274320" indent="-274320" fontAlgn="auto">
              <a:spcAft>
                <a:spcPts val="0"/>
              </a:spcAft>
              <a:buFont typeface="Wingdings"/>
              <a:buNone/>
              <a:defRPr/>
            </a:pPr>
            <a:r>
              <a:rPr lang="cs-CZ" dirty="0" smtClean="0"/>
              <a:t>c) stane-li se zaměstnanec nadbytečným vzhledem k rozhodnutí zaměstnavatele nebo příslušného orgánu o změně jeho úkolů, technického vybavení, o snížení stavu zaměstnanců za účelem zvýšení efektivnosti práce nebo o jiných organizačních změnách, </a:t>
            </a:r>
          </a:p>
          <a:p>
            <a:pPr marL="274320" indent="-274320" fontAlgn="auto">
              <a:spcAft>
                <a:spcPts val="0"/>
              </a:spcAft>
              <a:buFont typeface="Wingdings"/>
              <a:buChar char=""/>
              <a:defRPr/>
            </a:pP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785813"/>
            <a:ext cx="7467600" cy="5688012"/>
          </a:xfrm>
        </p:spPr>
        <p:txBody>
          <a:bodyPr>
            <a:normAutofit lnSpcReduction="10000"/>
          </a:bodyPr>
          <a:lstStyle/>
          <a:p>
            <a:pPr marL="274320" indent="-274320" fontAlgn="auto">
              <a:spcAft>
                <a:spcPts val="0"/>
              </a:spcAft>
              <a:buFont typeface="Wingdings"/>
              <a:buNone/>
              <a:defRPr/>
            </a:pPr>
            <a:r>
              <a:rPr lang="cs-CZ" dirty="0" smtClean="0"/>
              <a:t>d) nesmí-li zaměstnanec podle lékařského posudku vydaného poskytovatelem </a:t>
            </a:r>
            <a:r>
              <a:rPr lang="cs-CZ" dirty="0" err="1" smtClean="0"/>
              <a:t>pracovnělékařských</a:t>
            </a:r>
            <a:r>
              <a:rPr lang="cs-CZ" dirty="0" smtClean="0"/>
              <a:t> služeb nebo rozhodnutí příslušného správního orgánu, který lékařský posudek přezkoumává, dále konat dosavadní práci pro pracovní úraz, onemocnění nemocí z povolání nebo pro ohrožení touto nemocí, anebo dosáhl-li na pracovišti určeném rozhodnutím příslušného orgánu ochrany veřejného zdraví nejvyšší přípustné expozice, </a:t>
            </a:r>
          </a:p>
          <a:p>
            <a:pPr marL="274320" indent="-274320" fontAlgn="auto">
              <a:spcAft>
                <a:spcPts val="0"/>
              </a:spcAft>
              <a:buFont typeface="Wingdings"/>
              <a:buNone/>
              <a:defRPr/>
            </a:pPr>
            <a:r>
              <a:rPr lang="cs-CZ" dirty="0" smtClean="0"/>
              <a:t>e) pozbyl-li zaměstnanec vzhledem ke svému zdravotnímu stavu podle lékařského posudku vydaného poskytovatelem pracovně lékařských služeb nebo rozhodnutí příslušného správního orgánu, který lékařský posudek přezkoumává, dlouhodobě zdravotní způsobilost, </a:t>
            </a:r>
          </a:p>
          <a:p>
            <a:pPr marL="274320" indent="-274320" fontAlgn="auto">
              <a:spcAft>
                <a:spcPts val="0"/>
              </a:spcAft>
              <a:buFont typeface="Wingdings"/>
              <a:buChar char=""/>
              <a:defRPr/>
            </a:pP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428625"/>
            <a:ext cx="7467600" cy="6045200"/>
          </a:xfrm>
        </p:spPr>
        <p:txBody>
          <a:bodyPr>
            <a:normAutofit fontScale="85000" lnSpcReduction="20000"/>
          </a:bodyPr>
          <a:lstStyle/>
          <a:p>
            <a:pPr marL="274320" indent="-274320" fontAlgn="auto">
              <a:spcAft>
                <a:spcPts val="0"/>
              </a:spcAft>
              <a:buFont typeface="Wingdings"/>
              <a:buNone/>
              <a:defRPr/>
            </a:pPr>
            <a:r>
              <a:rPr lang="cs-CZ" dirty="0" smtClean="0"/>
              <a:t>f) nesplňuje-li zaměstnanec předpoklady stanovené právními předpisy pro výkon sjednané práce nebo nesplňuje-li </a:t>
            </a:r>
          </a:p>
          <a:p>
            <a:pPr marL="274320" indent="-274320" fontAlgn="auto">
              <a:spcAft>
                <a:spcPts val="0"/>
              </a:spcAft>
              <a:buFont typeface="Wingdings"/>
              <a:buNone/>
              <a:defRPr/>
            </a:pPr>
            <a:r>
              <a:rPr lang="cs-CZ" dirty="0" smtClean="0"/>
              <a:t>    bez zavinění zaměstnavatele požadavky pro řádný výkon této práce; spočívá-li nesplňování těchto požadavků </a:t>
            </a:r>
          </a:p>
          <a:p>
            <a:pPr marL="274320" indent="-274320" fontAlgn="auto">
              <a:spcAft>
                <a:spcPts val="0"/>
              </a:spcAft>
              <a:buFont typeface="Wingdings"/>
              <a:buNone/>
              <a:defRPr/>
            </a:pPr>
            <a:r>
              <a:rPr lang="cs-CZ" dirty="0" smtClean="0"/>
              <a:t>    v neuspokojivých pracovních výsledcích, je možné zaměstnanci z tohoto důvodu dát výpověď, jen jestliže byl zaměstnavatelem v době posledních 12 měsíců písemně vyzván k jejich odstranění a zaměstnanec je v přiměřené době neodstranil, </a:t>
            </a:r>
          </a:p>
          <a:p>
            <a:pPr marL="274320" indent="-274320" fontAlgn="auto">
              <a:spcAft>
                <a:spcPts val="0"/>
              </a:spcAft>
              <a:buFont typeface="Wingdings"/>
              <a:buNone/>
              <a:defRPr/>
            </a:pPr>
            <a:r>
              <a:rPr lang="cs-CZ" dirty="0" smtClean="0"/>
              <a:t>g) jsou-li u zaměstnance dány důvody, pro které by s ním zaměstnavatel mohl okamžitě zrušit pracovní poměr, nebo pro závažné porušení povinnosti vyplývající z právních předpisů vztahujících se k zaměstnancem vykonávané práci; pro soustavné méně závažné porušování povinnosti vyplývající z právních předpisů vztahujících se </a:t>
            </a:r>
          </a:p>
          <a:p>
            <a:pPr marL="274320" indent="-274320" fontAlgn="auto">
              <a:spcAft>
                <a:spcPts val="0"/>
              </a:spcAft>
              <a:buFont typeface="Wingdings"/>
              <a:buNone/>
              <a:defRPr/>
            </a:pPr>
            <a:r>
              <a:rPr lang="cs-CZ" dirty="0" smtClean="0"/>
              <a:t>    k vykonávané práci je možné dát zaměstnanci výpověď, jestliže byl v době posledních 6 měsíců v souvislosti</a:t>
            </a:r>
          </a:p>
          <a:p>
            <a:pPr marL="274320" indent="-274320" fontAlgn="auto">
              <a:spcAft>
                <a:spcPts val="0"/>
              </a:spcAft>
              <a:buFont typeface="Wingdings"/>
              <a:buNone/>
              <a:defRPr/>
            </a:pPr>
            <a:r>
              <a:rPr lang="cs-CZ" dirty="0" smtClean="0"/>
              <a:t>    s porušením povinnosti vyplývající z právních předpisů vztahujících se k vykonávané práci písemně upozorněn </a:t>
            </a:r>
          </a:p>
          <a:p>
            <a:pPr marL="274320" indent="-274320" fontAlgn="auto">
              <a:spcAft>
                <a:spcPts val="0"/>
              </a:spcAft>
              <a:buFont typeface="Wingdings"/>
              <a:buNone/>
              <a:defRPr/>
            </a:pPr>
            <a:r>
              <a:rPr lang="cs-CZ" dirty="0" smtClean="0"/>
              <a:t>    na možnost výpovědi, </a:t>
            </a:r>
          </a:p>
          <a:p>
            <a:pPr marL="274320" indent="-274320" fontAlgn="auto">
              <a:spcAft>
                <a:spcPts val="0"/>
              </a:spcAft>
              <a:buFont typeface="Wingdings"/>
              <a:buNone/>
              <a:defRPr/>
            </a:pPr>
            <a:r>
              <a:rPr lang="cs-CZ" dirty="0" smtClean="0"/>
              <a:t>h) poruší-li zaměstnanec zvlášť hrubým způsobem jinou povinnost zaměstnance stanovenou v § 301a </a:t>
            </a:r>
          </a:p>
          <a:p>
            <a:pPr marL="274320" indent="-274320" fontAlgn="auto">
              <a:spcAft>
                <a:spcPts val="0"/>
              </a:spcAft>
              <a:buFont typeface="Wingdings"/>
              <a:buChar char=""/>
              <a:defRPr/>
            </a:pP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28625" y="571500"/>
            <a:ext cx="7467600" cy="4873625"/>
          </a:xfrm>
        </p:spPr>
        <p:txBody>
          <a:bodyPr>
            <a:normAutofit fontScale="92500" lnSpcReduction="20000"/>
          </a:bodyPr>
          <a:lstStyle/>
          <a:p>
            <a:pPr marL="274320" indent="-274320" fontAlgn="auto">
              <a:spcAft>
                <a:spcPts val="0"/>
              </a:spcAft>
              <a:buFont typeface="Wingdings"/>
              <a:buNone/>
              <a:defRPr/>
            </a:pPr>
            <a:r>
              <a:rPr lang="cs-CZ" b="1" dirty="0" smtClean="0"/>
              <a:t> Poznámky k výpovědním důvodům:</a:t>
            </a:r>
          </a:p>
          <a:p>
            <a:pPr marL="274320" indent="-274320" fontAlgn="auto">
              <a:spcAft>
                <a:spcPts val="0"/>
              </a:spcAft>
              <a:buFont typeface="Wingdings"/>
              <a:buNone/>
              <a:defRPr/>
            </a:pPr>
            <a:endParaRPr lang="cs-CZ" dirty="0" smtClean="0"/>
          </a:p>
          <a:p>
            <a:pPr marL="274320" indent="-274320" fontAlgn="auto">
              <a:spcAft>
                <a:spcPts val="0"/>
              </a:spcAft>
              <a:buFont typeface="Wingdings"/>
              <a:buChar char=""/>
              <a:defRPr/>
            </a:pPr>
            <a:r>
              <a:rPr lang="cs-CZ" dirty="0" smtClean="0"/>
              <a:t>zaměstnanci, u něhož dochází k rozvázání pracovního poměru výpovědí danou zaměstnavatelem z důvodů uvedených v § 52 písm. a) až c) nebo dohodou z týchž důvodů, od zaměstnavatele při skončení pracovního poměru náleží odstupné, jehož výše záleží na délce pracovního poměru </a:t>
            </a:r>
          </a:p>
          <a:p>
            <a:pPr marL="274320" indent="-274320" fontAlgn="auto">
              <a:spcAft>
                <a:spcPts val="0"/>
              </a:spcAft>
              <a:buFont typeface="Wingdings"/>
              <a:buNone/>
              <a:defRPr/>
            </a:pPr>
            <a:endParaRPr lang="cs-CZ" dirty="0" smtClean="0"/>
          </a:p>
          <a:p>
            <a:pPr marL="274320" indent="-274320" fontAlgn="auto">
              <a:spcAft>
                <a:spcPts val="0"/>
              </a:spcAft>
              <a:buFont typeface="Wingdings"/>
              <a:buNone/>
              <a:defRPr/>
            </a:pPr>
            <a:endParaRPr lang="cs-CZ" dirty="0" smtClean="0"/>
          </a:p>
          <a:p>
            <a:pPr marL="274320" indent="-274320" fontAlgn="auto">
              <a:spcAft>
                <a:spcPts val="0"/>
              </a:spcAft>
              <a:buFont typeface="Wingdings"/>
              <a:buChar char=""/>
              <a:defRPr/>
            </a:pPr>
            <a:r>
              <a:rPr lang="cs-CZ" dirty="0" smtClean="0"/>
              <a:t>zaměstnanci, u něhož dochází k rozvázání pracovního poměru výpovědí danou zaměstnavatelem z důvodů uvedených v § 52 písm. d) nebo dohodou z týchž důvodů, od zaměstnavatele při skončení pracovního poměru náleží odstupné ve výši nejméně dvanáctinásobku průměrného výdělku</a:t>
            </a:r>
          </a:p>
          <a:p>
            <a:pPr marL="274320" indent="-274320" fontAlgn="auto">
              <a:spcAft>
                <a:spcPts val="0"/>
              </a:spcAft>
              <a:buFont typeface="Wingdings"/>
              <a:buChar char=""/>
              <a:defRPr/>
            </a:pP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Zástupný symbol pro obsah 2"/>
          <p:cNvSpPr>
            <a:spLocks noGrp="1"/>
          </p:cNvSpPr>
          <p:nvPr>
            <p:ph sz="quarter" idx="1"/>
          </p:nvPr>
        </p:nvSpPr>
        <p:spPr>
          <a:xfrm>
            <a:off x="457200" y="857250"/>
            <a:ext cx="7467600" cy="5616575"/>
          </a:xfrm>
        </p:spPr>
        <p:txBody>
          <a:bodyPr/>
          <a:lstStyle/>
          <a:p>
            <a:r>
              <a:rPr lang="cs-CZ" smtClean="0"/>
              <a:t>organizační změny, tj. důvody uvedené </a:t>
            </a:r>
          </a:p>
          <a:p>
            <a:pPr>
              <a:buFont typeface="Wingdings" pitchFamily="2" charset="2"/>
              <a:buNone/>
            </a:pPr>
            <a:r>
              <a:rPr lang="cs-CZ" smtClean="0"/>
              <a:t>    v § 52 písm. a) až c) lze doporučit provádět takovou formou, která je transparentní, aby je bylo možné kdykoliv prokázat (tj. například písemným rozhodnutím zaměstnavatele) - rozhodnutí o organizační změně musí předcházet výpovědi podané zaměstnanci z tohoto důvodu (obecně je na zaměstnavateli, aby si vybral, který konkrétní zaměstnanec je v důsledku organizační změny pro zaměstnavatele nadbytečný</a:t>
            </a:r>
            <a:r>
              <a:rPr lang="cs-CZ" smtClean="0">
                <a:latin typeface="Arial" charset="0"/>
              </a:rPr>
              <a:t>,</a:t>
            </a:r>
            <a:r>
              <a:rPr lang="cs-CZ" smtClean="0"/>
              <a:t> pokud zaměstnavatel respektuje princip zákazu diskriminace)</a:t>
            </a:r>
          </a:p>
          <a:p>
            <a:endParaRPr lang="cs-CZ"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Zástupný symbol pro obsah 2"/>
          <p:cNvSpPr>
            <a:spLocks noGrp="1"/>
          </p:cNvSpPr>
          <p:nvPr>
            <p:ph sz="quarter" idx="1"/>
          </p:nvPr>
        </p:nvSpPr>
        <p:spPr>
          <a:xfrm>
            <a:off x="457200" y="1357313"/>
            <a:ext cx="7467600" cy="5116512"/>
          </a:xfrm>
        </p:spPr>
        <p:txBody>
          <a:bodyPr/>
          <a:lstStyle/>
          <a:p>
            <a:r>
              <a:rPr lang="cs-CZ" smtClean="0"/>
              <a:t>v případě porušení pracovní kázně je potřeba zvážit, zda se jedná o méně závažné, závažné, nebo hrubé porušení pracovní kázně - určitým problémem je, že Zákoník práce porušení pracovní kázně nedefinuje a ani judikatura mnohdy nepřináší jednoznačná pravidla</a:t>
            </a:r>
          </a:p>
          <a:p>
            <a:pPr>
              <a:buFont typeface="Wingdings" pitchFamily="2" charset="2"/>
              <a:buNone/>
            </a:pPr>
            <a:r>
              <a:rPr lang="cs-CZ" smtClean="0"/>
              <a:t>   pro výklad těchto pojmů (soudy kladou důraz zejména na míru zavinění zaměstnance, újmu nebo škodu, která zaměstnavateli porušením vznikla nebo která porušením hrozila, případně na závažnost příkazu zaměstnavatele, který zaměstnanec porušil)</a:t>
            </a:r>
          </a:p>
          <a:p>
            <a:endParaRPr lang="cs-CZ"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785813"/>
            <a:ext cx="7467600" cy="5688012"/>
          </a:xfrm>
        </p:spPr>
        <p:txBody>
          <a:bodyPr>
            <a:normAutofit lnSpcReduction="10000"/>
          </a:bodyPr>
          <a:lstStyle/>
          <a:p>
            <a:pPr marL="274320" indent="-274320" fontAlgn="auto">
              <a:spcAft>
                <a:spcPts val="0"/>
              </a:spcAft>
              <a:buFont typeface="Wingdings"/>
              <a:buChar char=""/>
              <a:defRPr/>
            </a:pPr>
            <a:r>
              <a:rPr lang="cs-CZ" dirty="0" smtClean="0"/>
              <a:t>pro porušení jiné povinnosti zaměstnance stanovené v § 301a zvlášť hrubým způsobem</a:t>
            </a:r>
          </a:p>
          <a:p>
            <a:pPr marL="274320" indent="-274320" fontAlgn="auto">
              <a:spcAft>
                <a:spcPts val="0"/>
              </a:spcAft>
              <a:buFont typeface="Wingdings"/>
              <a:buNone/>
              <a:defRPr/>
            </a:pPr>
            <a:r>
              <a:rPr lang="cs-CZ" dirty="0" smtClean="0"/>
              <a:t>   [§ 52 písm. h)] může dát zaměstnavatel zaměstnanci výpověď pouze do 1 měsíce ode dne, kdy se o tomto důvodu k výpovědi dověděl, nejpozději však do 1 roku ode dne, kdy takový důvod k výpovědi vznikl</a:t>
            </a:r>
          </a:p>
          <a:p>
            <a:pPr marL="274320" indent="-274320" fontAlgn="auto">
              <a:spcAft>
                <a:spcPts val="0"/>
              </a:spcAft>
              <a:buFont typeface="Wingdings"/>
              <a:buNone/>
              <a:defRPr/>
            </a:pPr>
            <a:endParaRPr lang="cs-CZ" dirty="0" smtClean="0"/>
          </a:p>
          <a:p>
            <a:pPr marL="274320" indent="-274320" fontAlgn="auto">
              <a:spcAft>
                <a:spcPts val="0"/>
              </a:spcAft>
              <a:buFont typeface="Wingdings"/>
              <a:buChar char=""/>
              <a:defRPr/>
            </a:pPr>
            <a:r>
              <a:rPr lang="cs-CZ" dirty="0" smtClean="0"/>
              <a:t>pro porušení povinnosti vyplývající z právních předpisů vztahujících se k vykonávané práci nebo z důvodu, pro který je možné okamžitě zrušit pracovní poměr, může dát zaměstnavatel zaměstnanci výpověď nebo s ním okamžitě zrušit pracovní poměr pouze do 2 měsíců ode dne, kdy se o důvodu k výpovědi nebo k okamžitému zrušení pracovního poměru dověděl </a:t>
            </a:r>
          </a:p>
          <a:p>
            <a:pPr marL="274320" indent="-274320" fontAlgn="auto">
              <a:spcAft>
                <a:spcPts val="0"/>
              </a:spcAft>
              <a:buFont typeface="Wingdings"/>
              <a:buChar char=""/>
              <a:defRPr/>
            </a:pPr>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500063"/>
            <a:ext cx="7467600" cy="5973762"/>
          </a:xfrm>
        </p:spPr>
        <p:txBody>
          <a:bodyPr>
            <a:normAutofit fontScale="92500" lnSpcReduction="10000"/>
          </a:bodyPr>
          <a:lstStyle/>
          <a:p>
            <a:pPr marL="274320" indent="-274320" fontAlgn="auto">
              <a:spcAft>
                <a:spcPts val="0"/>
              </a:spcAft>
              <a:buFont typeface="Wingdings"/>
              <a:buNone/>
              <a:defRPr/>
            </a:pPr>
            <a:r>
              <a:rPr lang="cs-CZ" b="1" dirty="0" smtClean="0"/>
              <a:t>Odstupné </a:t>
            </a:r>
            <a:endParaRPr lang="cs-CZ" dirty="0" smtClean="0"/>
          </a:p>
          <a:p>
            <a:pPr marL="274320" indent="-274320" fontAlgn="auto">
              <a:spcAft>
                <a:spcPts val="0"/>
              </a:spcAft>
              <a:buFont typeface="Wingdings"/>
              <a:buChar char=""/>
              <a:defRPr/>
            </a:pPr>
            <a:r>
              <a:rPr lang="cs-CZ" dirty="0" smtClean="0"/>
              <a:t>zaměstnanci, u něhož dochází k rozvázání pracovního poměru výpovědí danou zaměstnavatelem z důvodů uvedených </a:t>
            </a:r>
            <a:r>
              <a:rPr lang="cs-CZ" b="1" dirty="0" smtClean="0"/>
              <a:t>v § 52 písm. a) až c)</a:t>
            </a:r>
            <a:r>
              <a:rPr lang="cs-CZ" dirty="0" smtClean="0"/>
              <a:t> nebo dohodou </a:t>
            </a:r>
          </a:p>
          <a:p>
            <a:pPr marL="274320" indent="-274320" fontAlgn="auto">
              <a:spcAft>
                <a:spcPts val="0"/>
              </a:spcAft>
              <a:buFont typeface="Wingdings"/>
              <a:buNone/>
              <a:defRPr/>
            </a:pPr>
            <a:r>
              <a:rPr lang="cs-CZ" dirty="0" smtClean="0"/>
              <a:t>    z týchž důvodů, </a:t>
            </a:r>
            <a:r>
              <a:rPr lang="cs-CZ" b="1" dirty="0" smtClean="0"/>
              <a:t>přísluší od zaměstnavatele</a:t>
            </a:r>
            <a:r>
              <a:rPr lang="cs-CZ" dirty="0" smtClean="0"/>
              <a:t> </a:t>
            </a:r>
          </a:p>
          <a:p>
            <a:pPr marL="274320" indent="-274320" fontAlgn="auto">
              <a:spcAft>
                <a:spcPts val="0"/>
              </a:spcAft>
              <a:buFont typeface="Wingdings"/>
              <a:buNone/>
              <a:defRPr/>
            </a:pPr>
            <a:r>
              <a:rPr lang="cs-CZ" dirty="0" smtClean="0"/>
              <a:t>    při skončení pracovního poměru </a:t>
            </a:r>
            <a:r>
              <a:rPr lang="cs-CZ" b="1" dirty="0" smtClean="0"/>
              <a:t>odstupné ve výši</a:t>
            </a:r>
            <a:r>
              <a:rPr lang="cs-CZ" dirty="0" smtClean="0"/>
              <a:t> nejméně </a:t>
            </a:r>
          </a:p>
          <a:p>
            <a:pPr marL="274320" indent="-274320" fontAlgn="auto">
              <a:spcAft>
                <a:spcPts val="0"/>
              </a:spcAft>
              <a:buFont typeface="Wingdings"/>
              <a:buNone/>
              <a:defRPr/>
            </a:pPr>
            <a:endParaRPr lang="cs-CZ" dirty="0" smtClean="0"/>
          </a:p>
          <a:p>
            <a:pPr marL="274320" indent="-274320" fontAlgn="auto">
              <a:spcAft>
                <a:spcPts val="0"/>
              </a:spcAft>
              <a:buFont typeface="Wingdings"/>
              <a:buNone/>
              <a:defRPr/>
            </a:pPr>
            <a:r>
              <a:rPr lang="cs-CZ" dirty="0" smtClean="0"/>
              <a:t> a) jednonásobku jeho průměrného výdělku, jestliže jeho pracovní poměr u zaměstnavatele trval méně </a:t>
            </a:r>
          </a:p>
          <a:p>
            <a:pPr marL="274320" indent="-274320" fontAlgn="auto">
              <a:spcAft>
                <a:spcPts val="0"/>
              </a:spcAft>
              <a:buFont typeface="Wingdings"/>
              <a:buNone/>
              <a:defRPr/>
            </a:pPr>
            <a:r>
              <a:rPr lang="cs-CZ" dirty="0" smtClean="0"/>
              <a:t>    než 1 rok, </a:t>
            </a:r>
          </a:p>
          <a:p>
            <a:pPr marL="274320" indent="-274320" fontAlgn="auto">
              <a:spcAft>
                <a:spcPts val="0"/>
              </a:spcAft>
              <a:buFont typeface="Wingdings"/>
              <a:buNone/>
              <a:defRPr/>
            </a:pPr>
            <a:r>
              <a:rPr lang="cs-CZ" dirty="0" smtClean="0"/>
              <a:t> b) dvojnásobku jeho průměrného výdělku, jestliže jeho pracovní poměr u zaměstnavatele trval alespoň 1 rok a méně než 2 roky, </a:t>
            </a:r>
          </a:p>
          <a:p>
            <a:pPr marL="274320" indent="-274320" fontAlgn="auto">
              <a:spcAft>
                <a:spcPts val="0"/>
              </a:spcAft>
              <a:buFont typeface="Wingdings"/>
              <a:buNone/>
              <a:defRPr/>
            </a:pPr>
            <a:r>
              <a:rPr lang="cs-CZ" dirty="0" smtClean="0"/>
              <a:t> c) trojnásobku jeho průměrného výdělku, jestliže jeho pracovní poměr u zaměstnavatele trval alespoň 2 roky</a:t>
            </a:r>
            <a:endParaRPr lang="cs-CZ"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Zástupný symbol pro obsah 2"/>
          <p:cNvSpPr>
            <a:spLocks noGrp="1"/>
          </p:cNvSpPr>
          <p:nvPr>
            <p:ph sz="quarter" idx="1"/>
          </p:nvPr>
        </p:nvSpPr>
        <p:spPr>
          <a:xfrm>
            <a:off x="457200" y="785813"/>
            <a:ext cx="7467600" cy="5688012"/>
          </a:xfrm>
        </p:spPr>
        <p:txBody>
          <a:bodyPr/>
          <a:lstStyle/>
          <a:p>
            <a:r>
              <a:rPr lang="cs-CZ" smtClean="0"/>
              <a:t>zaměstnanci, u něhož dochází k rozvázání pracovního poměru výpovědí danou zaměstnavatelem z důvodů uvedených </a:t>
            </a:r>
          </a:p>
          <a:p>
            <a:pPr>
              <a:buFont typeface="Wingdings" pitchFamily="2" charset="2"/>
              <a:buNone/>
            </a:pPr>
            <a:r>
              <a:rPr lang="cs-CZ" smtClean="0"/>
              <a:t>   v </a:t>
            </a:r>
            <a:r>
              <a:rPr lang="cs-CZ" b="1" smtClean="0"/>
              <a:t>§ 52 písm. d)</a:t>
            </a:r>
            <a:r>
              <a:rPr lang="cs-CZ" smtClean="0"/>
              <a:t> nebo dohodou z týchž důvodů, přísluší od zaměstnavatele při skončení pracovního poměru</a:t>
            </a:r>
            <a:r>
              <a:rPr lang="cs-CZ" b="1" smtClean="0"/>
              <a:t> odstupné ve výši nejméně dvanáctinásobku průměrného výdělku</a:t>
            </a:r>
            <a:endParaRPr lang="cs-CZ" smtClean="0"/>
          </a:p>
          <a:p>
            <a:endParaRPr lang="cs-CZ"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Zástupný symbol pro obsah 2"/>
          <p:cNvSpPr>
            <a:spLocks noGrp="1"/>
          </p:cNvSpPr>
          <p:nvPr>
            <p:ph sz="quarter" idx="1"/>
          </p:nvPr>
        </p:nvSpPr>
        <p:spPr>
          <a:xfrm>
            <a:off x="457200" y="1071563"/>
            <a:ext cx="7467600" cy="5402262"/>
          </a:xfrm>
        </p:spPr>
        <p:txBody>
          <a:bodyPr/>
          <a:lstStyle/>
          <a:p>
            <a:r>
              <a:rPr lang="cs-CZ" smtClean="0"/>
              <a:t>za dobu trvání pracovního poměru se považuje i doba trvání předchozího pracovního poměru </a:t>
            </a:r>
          </a:p>
          <a:p>
            <a:pPr>
              <a:buFont typeface="Wingdings" pitchFamily="2" charset="2"/>
              <a:buNone/>
            </a:pPr>
            <a:r>
              <a:rPr lang="cs-CZ" smtClean="0"/>
              <a:t>   u téhož zaměstnavatele, pokud doba od jeho skončení do vzniku následujícího pracovního poměru nepřesáhla dobu 6 měsíců</a:t>
            </a:r>
          </a:p>
          <a:p>
            <a:pPr>
              <a:buFont typeface="Wingdings" pitchFamily="2" charset="2"/>
              <a:buNone/>
            </a:pPr>
            <a:endParaRPr lang="cs-CZ" smtClean="0"/>
          </a:p>
          <a:p>
            <a:pPr>
              <a:buFont typeface="Wingdings" pitchFamily="2" charset="2"/>
              <a:buNone/>
            </a:pPr>
            <a:endParaRPr lang="cs-CZ" smtClean="0"/>
          </a:p>
          <a:p>
            <a:r>
              <a:rPr lang="cs-CZ" smtClean="0"/>
              <a:t>pro účely odstupného se průměrným výdělkem rozumí průměrný měsíční výdělek </a:t>
            </a:r>
          </a:p>
          <a:p>
            <a:endParaRPr lang="cs-CZ"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Zástupný symbol pro obsah 2"/>
          <p:cNvSpPr>
            <a:spLocks noGrp="1"/>
          </p:cNvSpPr>
          <p:nvPr>
            <p:ph sz="quarter" idx="1"/>
          </p:nvPr>
        </p:nvSpPr>
        <p:spPr>
          <a:xfrm>
            <a:off x="457200" y="1600200"/>
            <a:ext cx="7467600" cy="4873625"/>
          </a:xfrm>
        </p:spPr>
        <p:txBody>
          <a:bodyPr/>
          <a:lstStyle/>
          <a:p>
            <a:r>
              <a:rPr lang="cs-CZ" smtClean="0"/>
              <a:t>odstupné je zaměstnavatel povinen zaměstnanci vyplatit po skončení pracovního poměru</a:t>
            </a:r>
          </a:p>
          <a:p>
            <a:pPr>
              <a:buFont typeface="Wingdings" pitchFamily="2" charset="2"/>
              <a:buNone/>
            </a:pPr>
            <a:r>
              <a:rPr lang="cs-CZ" smtClean="0"/>
              <a:t>   v nejbližším výplatním termínu určeném </a:t>
            </a:r>
          </a:p>
          <a:p>
            <a:pPr>
              <a:buFont typeface="Wingdings" pitchFamily="2" charset="2"/>
              <a:buNone/>
            </a:pPr>
            <a:r>
              <a:rPr lang="cs-CZ" smtClean="0"/>
              <a:t>   u zaměstnavatele pro výplatu mzdy nebo platu, pokud se písemně nedohodne se zaměstnancem na výplatě odstupného v den skončení pracovního poměru nebo na pozdějším termínu výplaty</a:t>
            </a:r>
          </a:p>
          <a:p>
            <a:endParaRPr lang="cs-CZ"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Zástupný symbol pro obsah 2"/>
          <p:cNvSpPr>
            <a:spLocks noGrp="1"/>
          </p:cNvSpPr>
          <p:nvPr>
            <p:ph sz="quarter" idx="1"/>
          </p:nvPr>
        </p:nvSpPr>
        <p:spPr>
          <a:xfrm>
            <a:off x="457200" y="1600200"/>
            <a:ext cx="7467600" cy="4873625"/>
          </a:xfrm>
        </p:spPr>
        <p:txBody>
          <a:bodyPr/>
          <a:lstStyle/>
          <a:p>
            <a:r>
              <a:rPr lang="cs-CZ" smtClean="0"/>
              <a:t>bude-li zaměstnanec po skončení pracovního poměru konat práci u dosavadního zaměstnavatele v pracovním poměru nebo </a:t>
            </a:r>
          </a:p>
          <a:p>
            <a:pPr>
              <a:buFont typeface="Wingdings" pitchFamily="2" charset="2"/>
              <a:buNone/>
            </a:pPr>
            <a:r>
              <a:rPr lang="cs-CZ" smtClean="0"/>
              <a:t>   na základě dohody o pracovní činnosti </a:t>
            </a:r>
          </a:p>
          <a:p>
            <a:pPr>
              <a:buFont typeface="Wingdings" pitchFamily="2" charset="2"/>
              <a:buNone/>
            </a:pPr>
            <a:r>
              <a:rPr lang="cs-CZ" smtClean="0"/>
              <a:t>   před uplynutím doby určené podle počtu násobků průměrných výdělků, z nichž byla odvozena výše odstupného, je povinen tomuto zaměstnavateli vrátit odstupné nebo jeho poměrnou část (poměrná část odstupného se stanoví podle počtu kalendářních dnů od nového nástupu do zaměstnání)</a:t>
            </a:r>
          </a:p>
          <a:p>
            <a:endParaRPr lang="cs-CZ"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357188" y="642938"/>
            <a:ext cx="7467600" cy="4873625"/>
          </a:xfrm>
        </p:spPr>
        <p:txBody>
          <a:bodyPr>
            <a:normAutofit fontScale="92500" lnSpcReduction="20000"/>
          </a:bodyPr>
          <a:lstStyle/>
          <a:p>
            <a:pPr marL="274320" indent="-274320" fontAlgn="auto">
              <a:spcAft>
                <a:spcPts val="0"/>
              </a:spcAft>
              <a:buFont typeface="Wingdings"/>
              <a:buNone/>
              <a:defRPr/>
            </a:pPr>
            <a:r>
              <a:rPr lang="cs-CZ" b="1" dirty="0" smtClean="0"/>
              <a:t>Zákaz výpovědi dané zaměstnavatelem </a:t>
            </a:r>
          </a:p>
          <a:p>
            <a:pPr marL="274320" indent="-274320" fontAlgn="auto">
              <a:spcAft>
                <a:spcPts val="0"/>
              </a:spcAft>
              <a:buFont typeface="Wingdings"/>
              <a:buNone/>
              <a:defRPr/>
            </a:pPr>
            <a:endParaRPr lang="cs-CZ" dirty="0" smtClean="0"/>
          </a:p>
          <a:p>
            <a:pPr marL="274320" indent="-274320" fontAlgn="auto">
              <a:spcAft>
                <a:spcPts val="0"/>
              </a:spcAft>
              <a:buFont typeface="Wingdings"/>
              <a:buChar char=""/>
              <a:defRPr/>
            </a:pPr>
            <a:r>
              <a:rPr lang="cs-CZ" dirty="0" smtClean="0"/>
              <a:t>zakazuje se dát zaměstnanci výpověď </a:t>
            </a:r>
            <a:r>
              <a:rPr lang="cs-CZ" b="1" dirty="0" smtClean="0"/>
              <a:t>v ochranné době</a:t>
            </a:r>
            <a:r>
              <a:rPr lang="cs-CZ" dirty="0" smtClean="0"/>
              <a:t>, to je </a:t>
            </a:r>
          </a:p>
          <a:p>
            <a:pPr marL="274320" indent="-274320" fontAlgn="auto">
              <a:spcAft>
                <a:spcPts val="0"/>
              </a:spcAft>
              <a:buFont typeface="Wingdings"/>
              <a:buNone/>
              <a:defRPr/>
            </a:pPr>
            <a:endParaRPr lang="cs-CZ" dirty="0" smtClean="0"/>
          </a:p>
          <a:p>
            <a:pPr marL="457200" indent="-457200" fontAlgn="auto">
              <a:spcAft>
                <a:spcPts val="0"/>
              </a:spcAft>
              <a:buFont typeface="Wingdings"/>
              <a:buNone/>
              <a:defRPr/>
            </a:pPr>
            <a:r>
              <a:rPr lang="cs-CZ" dirty="0" smtClean="0"/>
              <a:t>a) v době, kdy je zaměstnanec uznán </a:t>
            </a:r>
            <a:r>
              <a:rPr lang="cs-CZ" b="1" dirty="0" smtClean="0"/>
              <a:t>dočasně práce neschopným</a:t>
            </a:r>
            <a:r>
              <a:rPr lang="cs-CZ" dirty="0" smtClean="0"/>
              <a:t>, pokud si tuto neschopnost úmyslně nepřivodil nebo nevznikla-li tato neschopnost jako bezprostřední následek opilosti zaměstnance nebo zneužití návykových látek, a v době od podání návrhu na ústavní ošetřování nebo od nástupu lázeňského léčení až do dne jejich ukončení; při onemocnění tuberkulózou se tato ochranná doba prodlužuje o 6 měsíců po propuštění z ústavního ošetřování, </a:t>
            </a:r>
          </a:p>
          <a:p>
            <a:pPr marL="274320" indent="-274320" fontAlgn="auto">
              <a:spcAft>
                <a:spcPts val="0"/>
              </a:spcAft>
              <a:buFont typeface="Wingdings"/>
              <a:buChar char=""/>
              <a:defRPr/>
            </a:pPr>
            <a:endParaRPr lang="cs-CZ"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714375"/>
            <a:ext cx="7467600" cy="5759450"/>
          </a:xfrm>
        </p:spPr>
        <p:txBody>
          <a:bodyPr>
            <a:normAutofit/>
          </a:bodyPr>
          <a:lstStyle/>
          <a:p>
            <a:pPr>
              <a:lnSpc>
                <a:spcPct val="90000"/>
              </a:lnSpc>
              <a:buFont typeface="Wingdings" pitchFamily="2" charset="2"/>
              <a:buNone/>
            </a:pPr>
            <a:r>
              <a:rPr lang="cs-CZ" smtClean="0"/>
              <a:t> b) </a:t>
            </a:r>
            <a:r>
              <a:rPr lang="cs-CZ" b="1" smtClean="0"/>
              <a:t>při výkonu vojenského cvičení</a:t>
            </a:r>
            <a:r>
              <a:rPr lang="cs-CZ" smtClean="0"/>
              <a:t> nebo výjimečného vojenského cvičení ode dne, kdy byl zaměstnanci doručen povolávací rozkaz, po dobu výkonu těchto cvičení, až do uplynutí 2 týdnů </a:t>
            </a:r>
          </a:p>
          <a:p>
            <a:pPr>
              <a:lnSpc>
                <a:spcPct val="90000"/>
              </a:lnSpc>
              <a:buFont typeface="Wingdings" pitchFamily="2" charset="2"/>
              <a:buNone/>
            </a:pPr>
            <a:r>
              <a:rPr lang="cs-CZ" smtClean="0"/>
              <a:t>    po jeho propuštění z těchto cvičení, </a:t>
            </a:r>
          </a:p>
          <a:p>
            <a:pPr>
              <a:lnSpc>
                <a:spcPct val="90000"/>
              </a:lnSpc>
              <a:buFont typeface="Wingdings" pitchFamily="2" charset="2"/>
              <a:buNone/>
            </a:pPr>
            <a:r>
              <a:rPr lang="cs-CZ" smtClean="0"/>
              <a:t> c) v době, kdy je zaměstnanec dlouhodobě plně </a:t>
            </a:r>
            <a:r>
              <a:rPr lang="cs-CZ" b="1" smtClean="0"/>
              <a:t>uvolněn pro výkon veřejné funkce</a:t>
            </a:r>
            <a:r>
              <a:rPr lang="cs-CZ" smtClean="0"/>
              <a:t>, </a:t>
            </a:r>
          </a:p>
          <a:p>
            <a:pPr>
              <a:lnSpc>
                <a:spcPct val="90000"/>
              </a:lnSpc>
              <a:buFont typeface="Wingdings" pitchFamily="2" charset="2"/>
              <a:buNone/>
            </a:pPr>
            <a:r>
              <a:rPr lang="cs-CZ" smtClean="0"/>
              <a:t> d) v době, kdy je zaměstnankyně </a:t>
            </a:r>
            <a:r>
              <a:rPr lang="cs-CZ" b="1" smtClean="0"/>
              <a:t>těhotná</a:t>
            </a:r>
            <a:r>
              <a:rPr lang="cs-CZ" smtClean="0"/>
              <a:t> nebo kdy zaměstnankyně čerpá </a:t>
            </a:r>
            <a:r>
              <a:rPr lang="cs-CZ" b="1" smtClean="0"/>
              <a:t>mateřskou</a:t>
            </a:r>
            <a:r>
              <a:rPr lang="cs-CZ" smtClean="0"/>
              <a:t> dovolenou nebo kdy zaměstnankyně nebo zaměstnanec čerpají </a:t>
            </a:r>
            <a:r>
              <a:rPr lang="cs-CZ" b="1" smtClean="0"/>
              <a:t>rodičovskou</a:t>
            </a:r>
            <a:r>
              <a:rPr lang="cs-CZ" smtClean="0"/>
              <a:t> dovolenou, </a:t>
            </a:r>
          </a:p>
          <a:p>
            <a:pPr>
              <a:lnSpc>
                <a:spcPct val="90000"/>
              </a:lnSpc>
              <a:buFont typeface="Wingdings" pitchFamily="2" charset="2"/>
              <a:buNone/>
            </a:pPr>
            <a:r>
              <a:rPr lang="cs-CZ" smtClean="0"/>
              <a:t> e) v době, kdy je zaměstnanec, který pracuje v noci, uznán na základě lékařského posudku vydaného poskytovatelem pracovně</a:t>
            </a:r>
            <a:r>
              <a:rPr lang="cs-CZ" smtClean="0">
                <a:latin typeface="Arial" charset="0"/>
              </a:rPr>
              <a:t> </a:t>
            </a:r>
            <a:r>
              <a:rPr lang="cs-CZ" smtClean="0"/>
              <a:t>lékařských služeb </a:t>
            </a:r>
            <a:r>
              <a:rPr lang="cs-CZ" b="1" smtClean="0"/>
              <a:t>dočasně nezpůsobilým pro noční práci</a:t>
            </a:r>
            <a:endParaRPr lang="cs-CZ" smtClean="0"/>
          </a:p>
          <a:p>
            <a:pPr>
              <a:lnSpc>
                <a:spcPct val="90000"/>
              </a:lnSpc>
            </a:pPr>
            <a:endParaRPr lang="cs-CZ"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Zástupný symbol pro obsah 2"/>
          <p:cNvSpPr>
            <a:spLocks noGrp="1"/>
          </p:cNvSpPr>
          <p:nvPr>
            <p:ph sz="quarter" idx="1"/>
          </p:nvPr>
        </p:nvSpPr>
        <p:spPr>
          <a:xfrm>
            <a:off x="457200" y="1600200"/>
            <a:ext cx="7467600" cy="4873625"/>
          </a:xfrm>
        </p:spPr>
        <p:txBody>
          <a:bodyPr/>
          <a:lstStyle/>
          <a:p>
            <a:r>
              <a:rPr lang="cs-CZ" smtClean="0"/>
              <a:t>byla-li dána zaměstnanci výpověď před počátkem ochranné doby tak, že by výpovědní doba měla uplynout v ochranné době, ochranná doba se</a:t>
            </a:r>
          </a:p>
          <a:p>
            <a:pPr>
              <a:buFont typeface="Wingdings" pitchFamily="2" charset="2"/>
              <a:buNone/>
            </a:pPr>
            <a:r>
              <a:rPr lang="cs-CZ" smtClean="0"/>
              <a:t>   do výpovědní doby nezapočítává; pracovní poměr skončí teprve uplynutím zbývající části výpovědní doby po skončení ochranné doby, ledaže zaměstnanec sdělí zaměstnavateli, že </a:t>
            </a:r>
          </a:p>
          <a:p>
            <a:pPr>
              <a:buFont typeface="Wingdings" pitchFamily="2" charset="2"/>
              <a:buNone/>
            </a:pPr>
            <a:r>
              <a:rPr lang="cs-CZ" smtClean="0"/>
              <a:t>   na prodloužení pracovního poměru netrvá</a:t>
            </a:r>
          </a:p>
          <a:p>
            <a:endParaRPr lang="cs-CZ"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Zástupný symbol pro obsah 2"/>
          <p:cNvSpPr>
            <a:spLocks noGrp="1"/>
          </p:cNvSpPr>
          <p:nvPr>
            <p:ph sz="quarter" idx="1"/>
          </p:nvPr>
        </p:nvSpPr>
        <p:spPr>
          <a:xfrm>
            <a:off x="457200" y="785813"/>
            <a:ext cx="7467600" cy="5688012"/>
          </a:xfrm>
        </p:spPr>
        <p:txBody>
          <a:bodyPr/>
          <a:lstStyle/>
          <a:p>
            <a:pPr>
              <a:buFont typeface="Wingdings" pitchFamily="2" charset="2"/>
              <a:buNone/>
            </a:pPr>
            <a:r>
              <a:rPr lang="cs-CZ" b="1" smtClean="0"/>
              <a:t>zákaz výpovědi se nevztahuje</a:t>
            </a:r>
            <a:r>
              <a:rPr lang="cs-CZ" smtClean="0"/>
              <a:t> na výpověď danou zaměstnanci </a:t>
            </a:r>
          </a:p>
          <a:p>
            <a:pPr>
              <a:buFont typeface="Wingdings" pitchFamily="2" charset="2"/>
              <a:buNone/>
            </a:pPr>
            <a:r>
              <a:rPr lang="cs-CZ" smtClean="0"/>
              <a:t> a) pro organizační změny uvedené </a:t>
            </a:r>
          </a:p>
          <a:p>
            <a:pPr>
              <a:buFont typeface="Wingdings" pitchFamily="2" charset="2"/>
              <a:buNone/>
            </a:pPr>
            <a:r>
              <a:rPr lang="cs-CZ" smtClean="0"/>
              <a:t>    v § 52 písm. a) a b); to neplatí v případě organizačních změn uvedených v § 52 písm. b), jestliže se zaměstnavatel přemísťuje v mezích místa (míst) výkonu práce, ve kterých má být práce podle pracovní smlouvy vykonávána, </a:t>
            </a:r>
          </a:p>
          <a:p>
            <a:pPr>
              <a:buFont typeface="Wingdings" pitchFamily="2" charset="2"/>
              <a:buNone/>
            </a:pPr>
            <a:r>
              <a:rPr lang="cs-CZ" smtClean="0"/>
              <a:t> b) pro organizační změny uvedené v § 52 písm. b); to neplatí v případě těhotné zaměstnankyně, zaměstnankyně, která čerpá mateřskou dovolenou, nebo zaměstnance v době, kdy čerpá rodičovskou dovolenou do doby, po kterou je žena oprávněna čerpat mateřskou dovolenou, </a:t>
            </a:r>
          </a:p>
          <a:p>
            <a:endParaRPr lang="cs-CZ"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500063" y="1071563"/>
            <a:ext cx="7467600" cy="4873625"/>
          </a:xfrm>
        </p:spPr>
        <p:txBody>
          <a:bodyPr>
            <a:normAutofit lnSpcReduction="10000"/>
          </a:bodyPr>
          <a:lstStyle/>
          <a:p>
            <a:pPr marL="274320" indent="-274320" fontAlgn="auto">
              <a:spcAft>
                <a:spcPts val="0"/>
              </a:spcAft>
              <a:buFont typeface="Wingdings"/>
              <a:buNone/>
              <a:defRPr/>
            </a:pPr>
            <a:r>
              <a:rPr lang="cs-CZ" dirty="0" smtClean="0"/>
              <a:t>c) z důvodu, pro který může zaměstnavatel okamžitě zrušit pracovní poměr, pokud nejde </a:t>
            </a:r>
          </a:p>
          <a:p>
            <a:pPr marL="274320" indent="-274320" fontAlgn="auto">
              <a:spcAft>
                <a:spcPts val="0"/>
              </a:spcAft>
              <a:buFont typeface="Wingdings"/>
              <a:buNone/>
              <a:defRPr/>
            </a:pPr>
            <a:r>
              <a:rPr lang="cs-CZ" dirty="0" smtClean="0"/>
              <a:t>   o zaměstnankyni na mateřské dovolené nebo </a:t>
            </a:r>
          </a:p>
          <a:p>
            <a:pPr marL="274320" indent="-274320" fontAlgn="auto">
              <a:spcAft>
                <a:spcPts val="0"/>
              </a:spcAft>
              <a:buFont typeface="Wingdings"/>
              <a:buNone/>
              <a:defRPr/>
            </a:pPr>
            <a:r>
              <a:rPr lang="cs-CZ" dirty="0" smtClean="0"/>
              <a:t>   o zaměstnance v době čerpání rodičovské dovolené do doby, po kterou je žena oprávněna čerpat mateřskou dovolenou; byla-li dána zaměstnankyni nebo zaměstnanci z tohoto důvodu výpověď před nástupem mateřské dovolené (rodičovské dovolené) tak, že by výpovědní doba uplynula v době této mateřské dovolené (rodičovské dovolené), skončí výpovědní doba současně s mateřskou dovolenou (rodičovskou dovolenou), </a:t>
            </a:r>
          </a:p>
          <a:p>
            <a:pPr marL="274320" indent="-274320" fontAlgn="auto">
              <a:spcAft>
                <a:spcPts val="0"/>
              </a:spcAft>
              <a:buFont typeface="Wingdings"/>
              <a:buChar char=""/>
              <a:defRPr/>
            </a:pPr>
            <a:endParaRPr lang="cs-CZ"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Zástupný symbol pro obsah 2"/>
          <p:cNvSpPr>
            <a:spLocks noGrp="1"/>
          </p:cNvSpPr>
          <p:nvPr>
            <p:ph sz="quarter" idx="1"/>
          </p:nvPr>
        </p:nvSpPr>
        <p:spPr>
          <a:xfrm>
            <a:off x="457200" y="1285875"/>
            <a:ext cx="7467600" cy="5187950"/>
          </a:xfrm>
        </p:spPr>
        <p:txBody>
          <a:bodyPr/>
          <a:lstStyle/>
          <a:p>
            <a:pPr>
              <a:buFont typeface="Wingdings" pitchFamily="2" charset="2"/>
              <a:buNone/>
            </a:pPr>
            <a:r>
              <a:rPr lang="cs-CZ" smtClean="0"/>
              <a:t> d) pro jiné porušení povinnosti vyplývající </a:t>
            </a:r>
          </a:p>
          <a:p>
            <a:pPr>
              <a:buFont typeface="Wingdings" pitchFamily="2" charset="2"/>
              <a:buNone/>
            </a:pPr>
            <a:r>
              <a:rPr lang="cs-CZ" smtClean="0"/>
              <a:t>    z právních předpisů vztahujících se </a:t>
            </a:r>
          </a:p>
          <a:p>
            <a:pPr>
              <a:buFont typeface="Wingdings" pitchFamily="2" charset="2"/>
              <a:buNone/>
            </a:pPr>
            <a:r>
              <a:rPr lang="cs-CZ" smtClean="0"/>
              <a:t>    k vykonávané práci [§ 52 písm. g)] nebo porušení jiné povinnosti zaměstnance stanovené v § 301a zvlášť hrubým způsobem [§ 52 písm. h)]; to neplatí, jde-li o těhotnou zaměstnankyni, zaměstnankyni čerpající mateřskou dovolenou, nebo o zaměstnance anebo zaměstnankyni, kteří čerpají rodičovskou dovolenou</a:t>
            </a:r>
          </a:p>
          <a:p>
            <a:endParaRPr lang="cs-CZ"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Zástupný symbol pro obsah 2"/>
          <p:cNvSpPr>
            <a:spLocks noGrp="1"/>
          </p:cNvSpPr>
          <p:nvPr>
            <p:ph sz="quarter" idx="1"/>
          </p:nvPr>
        </p:nvSpPr>
        <p:spPr>
          <a:xfrm>
            <a:off x="457200" y="1071563"/>
            <a:ext cx="7467600" cy="5402262"/>
          </a:xfrm>
        </p:spPr>
        <p:txBody>
          <a:bodyPr/>
          <a:lstStyle/>
          <a:p>
            <a:pPr>
              <a:buFont typeface="Wingdings" pitchFamily="2" charset="2"/>
              <a:buNone/>
            </a:pPr>
            <a:r>
              <a:rPr lang="cs-CZ" b="1" smtClean="0"/>
              <a:t>B) Výpověď daná zaměstnancem</a:t>
            </a:r>
          </a:p>
          <a:p>
            <a:pPr>
              <a:buFont typeface="Wingdings" pitchFamily="2" charset="2"/>
              <a:buNone/>
            </a:pPr>
            <a:endParaRPr lang="cs-CZ" b="1" smtClean="0"/>
          </a:p>
          <a:p>
            <a:pPr>
              <a:buFont typeface="Wingdings" pitchFamily="2" charset="2"/>
              <a:buNone/>
            </a:pPr>
            <a:endParaRPr lang="cs-CZ" smtClean="0"/>
          </a:p>
          <a:p>
            <a:r>
              <a:rPr lang="cs-CZ" b="1" smtClean="0"/>
              <a:t>zaměstnanec</a:t>
            </a:r>
            <a:r>
              <a:rPr lang="cs-CZ" smtClean="0"/>
              <a:t> může dát zaměstnavateli výpověď </a:t>
            </a:r>
            <a:r>
              <a:rPr lang="cs-CZ" b="1" smtClean="0"/>
              <a:t>z jakéhokoli důvodu nebo bez uvedení důvodu </a:t>
            </a:r>
            <a:endParaRPr lang="cs-CZ" smtClean="0"/>
          </a:p>
          <a:p>
            <a:pPr>
              <a:buFont typeface="Wingdings" pitchFamily="2" charset="2"/>
              <a:buNone/>
            </a:pPr>
            <a:endParaRPr lang="cs-CZ" b="1" smtClean="0"/>
          </a:p>
          <a:p>
            <a:pPr>
              <a:buFont typeface="Wingdings" pitchFamily="2" charset="2"/>
              <a:buNone/>
            </a:pPr>
            <a:r>
              <a:rPr lang="cs-CZ" b="1" smtClean="0"/>
              <a:t> </a:t>
            </a:r>
            <a:endParaRPr lang="cs-CZ" smtClean="0"/>
          </a:p>
          <a:p>
            <a:r>
              <a:rPr lang="cs-CZ" i="1" smtClean="0"/>
              <a:t>Doporučuji ukázky tiskopisů </a:t>
            </a:r>
            <a:r>
              <a:rPr lang="cs-CZ" b="1" i="1" u="sng" smtClean="0">
                <a:hlinkClick r:id="rId2"/>
              </a:rPr>
              <a:t>http://www.podnikatel.cz/smlouvy/vypoved-pracovniho-pomeru-zamestnavatelem/</a:t>
            </a:r>
            <a:endParaRPr lang="cs-CZ"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Zástupný symbol pro obsah 2"/>
          <p:cNvSpPr>
            <a:spLocks noGrp="1"/>
          </p:cNvSpPr>
          <p:nvPr>
            <p:ph sz="quarter" idx="1"/>
          </p:nvPr>
        </p:nvSpPr>
        <p:spPr>
          <a:xfrm>
            <a:off x="457200" y="642938"/>
            <a:ext cx="7467600" cy="5830887"/>
          </a:xfrm>
        </p:spPr>
        <p:txBody>
          <a:bodyPr/>
          <a:lstStyle/>
          <a:p>
            <a:pPr>
              <a:buFont typeface="Wingdings" pitchFamily="2" charset="2"/>
              <a:buNone/>
            </a:pPr>
            <a:r>
              <a:rPr lang="cs-CZ" b="1" smtClean="0"/>
              <a:t> Použité zdroje:</a:t>
            </a:r>
            <a:endParaRPr lang="cs-CZ" smtClean="0"/>
          </a:p>
          <a:p>
            <a:r>
              <a:rPr lang="cs-CZ" b="1" u="sng" smtClean="0">
                <a:hlinkClick r:id="rId2"/>
              </a:rPr>
              <a:t>http://pracovnipravo.iure.org/home/Skonceni_prac_pomeru</a:t>
            </a:r>
            <a:endParaRPr lang="cs-CZ" smtClean="0"/>
          </a:p>
          <a:p>
            <a:r>
              <a:rPr lang="cs-CZ" b="1" u="sng" smtClean="0">
                <a:hlinkClick r:id="rId3"/>
              </a:rPr>
              <a:t>http://www.epravo.cz/top/clanky/jake-jsou-moznosti-ukonceni-pracovniho-pomeru-ze-strany-zamestnavatele-38899.html</a:t>
            </a:r>
            <a:endParaRPr lang="cs-CZ" smtClean="0"/>
          </a:p>
          <a:p>
            <a:r>
              <a:rPr lang="cs-CZ" b="1" i="1" u="sng" smtClean="0">
                <a:hlinkClick r:id="rId4"/>
              </a:rPr>
              <a:t>http://www.podnikatel.cz/smlouvy/vypoved-pracovniho-pomeru-zamestnavatelem/</a:t>
            </a:r>
            <a:endParaRPr lang="cs-CZ" smtClean="0"/>
          </a:p>
          <a:p>
            <a:r>
              <a:rPr lang="cs-CZ" b="1" u="sng" smtClean="0">
                <a:hlinkClick r:id="rId5"/>
              </a:rPr>
              <a:t>http://www.pracepropravniky.cz/zakony/zakonik-prace-uplne-zneni</a:t>
            </a:r>
            <a:endParaRPr lang="cs-CZ" smtClean="0"/>
          </a:p>
          <a:p>
            <a:r>
              <a:rPr lang="cs-CZ" b="1" u="sng" smtClean="0">
                <a:hlinkClick r:id="rId6"/>
              </a:rPr>
              <a:t>http://www.mpsv.cz/ppropo.php?ID=IPB021</a:t>
            </a:r>
            <a:endParaRPr lang="cs-CZ" smtClean="0"/>
          </a:p>
          <a:p>
            <a:r>
              <a:rPr lang="cs-CZ" smtClean="0"/>
              <a:t>vlastní poznámky z odborné stáže</a:t>
            </a:r>
          </a:p>
          <a:p>
            <a:pPr>
              <a:buFont typeface="Wingdings" pitchFamily="2" charset="2"/>
              <a:buNone/>
            </a:pPr>
            <a:r>
              <a:rPr lang="cs-CZ" smtClean="0"/>
              <a:t>    u zaměstnavatele</a:t>
            </a:r>
          </a:p>
          <a:p>
            <a:endParaRPr lang="cs-CZ"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Override1.xml><?xml version="1.0" encoding="utf-8"?>
<a:themeOverride xmlns:a="http://schemas.openxmlformats.org/drawingml/2006/main">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themeOverride>
</file>

<file path=docProps/app.xml><?xml version="1.0" encoding="utf-8"?>
<Properties xmlns="http://schemas.openxmlformats.org/officeDocument/2006/extended-properties" xmlns:vt="http://schemas.openxmlformats.org/officeDocument/2006/docPropsVTypes">
  <Template>Oriel</Template>
  <TotalTime>209</TotalTime>
  <Words>1617</Words>
  <Application>Microsoft Office PowerPoint</Application>
  <PresentationFormat>On-screen Show (4:3)</PresentationFormat>
  <Paragraphs>124</Paragraphs>
  <Slides>26</Slides>
  <Notes>0</Notes>
  <HiddenSlides>0</HiddenSlides>
  <MMClips>0</MMClips>
  <ScaleCrop>false</ScaleCrop>
  <HeadingPairs>
    <vt:vector size="6" baseType="variant">
      <vt:variant>
        <vt:lpstr>Použitá písma</vt:lpstr>
      </vt:variant>
      <vt:variant>
        <vt:i4>6</vt:i4>
      </vt:variant>
      <vt:variant>
        <vt:lpstr>Šablona návrhu</vt:lpstr>
      </vt:variant>
      <vt:variant>
        <vt:i4>7</vt:i4>
      </vt:variant>
      <vt:variant>
        <vt:lpstr>Nadpisy snímků</vt:lpstr>
      </vt:variant>
      <vt:variant>
        <vt:i4>26</vt:i4>
      </vt:variant>
    </vt:vector>
  </HeadingPairs>
  <TitlesOfParts>
    <vt:vector size="39" baseType="lpstr">
      <vt:lpstr>Century Schoolbook</vt:lpstr>
      <vt:lpstr>Arial</vt:lpstr>
      <vt:lpstr>Wingdings</vt:lpstr>
      <vt:lpstr>Wingdings 2</vt:lpstr>
      <vt:lpstr>Calibri</vt:lpstr>
      <vt:lpstr>Times New Roman</vt:lpstr>
      <vt:lpstr>Arkýř</vt:lpstr>
      <vt:lpstr>Arkýř</vt:lpstr>
      <vt:lpstr>Arkýř</vt:lpstr>
      <vt:lpstr>Arkýř</vt:lpstr>
      <vt:lpstr>Arkýř</vt:lpstr>
      <vt:lpstr>Arkýř</vt:lpstr>
      <vt:lpstr>Arkýř</vt:lpstr>
      <vt:lpstr>Snímek 1</vt:lpstr>
      <vt:lpstr>18. SKONČENÍ  PRACOVNÍHO POMĚRU VÝPOVĚDÍ</vt:lpstr>
      <vt:lpstr>ANOTACE</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11. Výpočty mzdy – procvičování, písemná práce </dc:title>
  <dc:creator>Rachota</dc:creator>
  <cp:lastModifiedBy>DUM</cp:lastModifiedBy>
  <cp:revision>35</cp:revision>
  <dcterms:created xsi:type="dcterms:W3CDTF">2014-03-23T17:09:54Z</dcterms:created>
  <dcterms:modified xsi:type="dcterms:W3CDTF">2014-06-12T16:39:49Z</dcterms:modified>
</cp:coreProperties>
</file>